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3" r:id="rId1"/>
  </p:sldMasterIdLst>
  <p:notesMasterIdLst>
    <p:notesMasterId r:id="rId76"/>
  </p:notesMasterIdLst>
  <p:handoutMasterIdLst>
    <p:handoutMasterId r:id="rId77"/>
  </p:handoutMasterIdLst>
  <p:sldIdLst>
    <p:sldId id="974" r:id="rId2"/>
    <p:sldId id="975" r:id="rId3"/>
    <p:sldId id="976" r:id="rId4"/>
    <p:sldId id="977" r:id="rId5"/>
    <p:sldId id="970" r:id="rId6"/>
    <p:sldId id="836" r:id="rId7"/>
    <p:sldId id="965" r:id="rId8"/>
    <p:sldId id="309" r:id="rId9"/>
    <p:sldId id="315" r:id="rId10"/>
    <p:sldId id="469" r:id="rId11"/>
    <p:sldId id="964" r:id="rId12"/>
    <p:sldId id="749" r:id="rId13"/>
    <p:sldId id="916" r:id="rId14"/>
    <p:sldId id="969" r:id="rId15"/>
    <p:sldId id="918" r:id="rId16"/>
    <p:sldId id="971" r:id="rId17"/>
    <p:sldId id="841" r:id="rId18"/>
    <p:sldId id="966" r:id="rId19"/>
    <p:sldId id="477" r:id="rId20"/>
    <p:sldId id="873" r:id="rId21"/>
    <p:sldId id="879" r:id="rId22"/>
    <p:sldId id="919" r:id="rId23"/>
    <p:sldId id="920" r:id="rId24"/>
    <p:sldId id="972" r:id="rId25"/>
    <p:sldId id="922" r:id="rId26"/>
    <p:sldId id="923" r:id="rId27"/>
    <p:sldId id="921" r:id="rId28"/>
    <p:sldId id="874" r:id="rId29"/>
    <p:sldId id="973" r:id="rId30"/>
    <p:sldId id="924" r:id="rId31"/>
    <p:sldId id="927" r:id="rId32"/>
    <p:sldId id="933" r:id="rId33"/>
    <p:sldId id="929" r:id="rId34"/>
    <p:sldId id="934" r:id="rId35"/>
    <p:sldId id="930" r:id="rId36"/>
    <p:sldId id="657" r:id="rId37"/>
    <p:sldId id="967" r:id="rId38"/>
    <p:sldId id="817" r:id="rId39"/>
    <p:sldId id="818" r:id="rId40"/>
    <p:sldId id="819" r:id="rId41"/>
    <p:sldId id="937" r:id="rId42"/>
    <p:sldId id="938" r:id="rId43"/>
    <p:sldId id="820" r:id="rId44"/>
    <p:sldId id="963" r:id="rId45"/>
    <p:sldId id="510" r:id="rId46"/>
    <p:sldId id="968" r:id="rId47"/>
    <p:sldId id="939" r:id="rId48"/>
    <p:sldId id="690" r:id="rId49"/>
    <p:sldId id="827" r:id="rId50"/>
    <p:sldId id="695" r:id="rId51"/>
    <p:sldId id="697" r:id="rId52"/>
    <p:sldId id="940" r:id="rId53"/>
    <p:sldId id="700" r:id="rId54"/>
    <p:sldId id="702" r:id="rId55"/>
    <p:sldId id="703" r:id="rId56"/>
    <p:sldId id="704" r:id="rId57"/>
    <p:sldId id="941" r:id="rId58"/>
    <p:sldId id="706" r:id="rId59"/>
    <p:sldId id="830" r:id="rId60"/>
    <p:sldId id="942" r:id="rId61"/>
    <p:sldId id="710" r:id="rId62"/>
    <p:sldId id="943" r:id="rId63"/>
    <p:sldId id="712" r:id="rId64"/>
    <p:sldId id="944" r:id="rId65"/>
    <p:sldId id="714" r:id="rId66"/>
    <p:sldId id="945" r:id="rId67"/>
    <p:sldId id="946" r:id="rId68"/>
    <p:sldId id="947" r:id="rId69"/>
    <p:sldId id="949" r:id="rId70"/>
    <p:sldId id="908" r:id="rId71"/>
    <p:sldId id="718" r:id="rId72"/>
    <p:sldId id="962" r:id="rId73"/>
    <p:sldId id="958" r:id="rId74"/>
    <p:sldId id="959" r:id="rId75"/>
  </p:sldIdLst>
  <p:sldSz cx="12190413" cy="6859588"/>
  <p:notesSz cx="6858000" cy="9144000"/>
  <p:defaultText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CCFF"/>
    <a:srgbClr val="0000CC"/>
    <a:srgbClr val="0066FF"/>
    <a:srgbClr val="0033CC"/>
    <a:srgbClr val="FFFFFF"/>
    <a:srgbClr val="292929"/>
    <a:srgbClr val="66FFFF"/>
    <a:srgbClr val="FF9900"/>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0606" autoAdjust="0"/>
    <p:restoredTop sz="92254" autoAdjust="0"/>
  </p:normalViewPr>
  <p:slideViewPr>
    <p:cSldViewPr>
      <p:cViewPr>
        <p:scale>
          <a:sx n="75" d="100"/>
          <a:sy n="75" d="100"/>
        </p:scale>
        <p:origin x="-1344" y="-402"/>
      </p:cViewPr>
      <p:guideLst>
        <p:guide orient="horz" pos="2161"/>
        <p:guide pos="3840"/>
      </p:guideLst>
    </p:cSldViewPr>
  </p:slideViewPr>
  <p:notesTextViewPr>
    <p:cViewPr>
      <p:scale>
        <a:sx n="100" d="100"/>
        <a:sy n="100" d="100"/>
      </p:scale>
      <p:origin x="0" y="0"/>
    </p:cViewPr>
  </p:notesTextViewPr>
  <p:sorterViewPr>
    <p:cViewPr>
      <p:scale>
        <a:sx n="100" d="100"/>
        <a:sy n="100" d="100"/>
      </p:scale>
      <p:origin x="0" y="1302"/>
    </p:cViewPr>
  </p:sorterViewPr>
  <p:notesViewPr>
    <p:cSldViewPr>
      <p:cViewPr varScale="1">
        <p:scale>
          <a:sx n="86" d="100"/>
          <a:sy n="86" d="100"/>
        </p:scale>
        <p:origin x="-384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image" Target="../media/image10.e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image" Target="../media/image32.e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image" Target="../media/image35.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image" Target="../media/image37.e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image" Target="../media/image40.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42.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image" Target="../media/image43.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image" Target="../media/image46.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image" Target="../media/image48.emf"/></Relationships>
</file>

<file path=ppt/drawings/_rels/vmlDrawing19.v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image" Target="../media/image50.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image" Target="../media/image12.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52.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55.emf"/></Relationships>
</file>

<file path=ppt/drawings/_rels/vmlDrawing22.v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image" Target="../media/image56.emf"/><Relationship Id="rId4" Type="http://schemas.openxmlformats.org/officeDocument/2006/relationships/image" Target="../media/image59.emf"/></Relationships>
</file>

<file path=ppt/drawings/_rels/vmlDrawing23.vml.rels><?xml version="1.0" encoding="UTF-8" standalone="yes"?>
<Relationships xmlns="http://schemas.openxmlformats.org/package/2006/relationships"><Relationship Id="rId2" Type="http://schemas.openxmlformats.org/officeDocument/2006/relationships/image" Target="../media/image61.emf"/><Relationship Id="rId1" Type="http://schemas.openxmlformats.org/officeDocument/2006/relationships/image" Target="../media/image60.emf"/></Relationships>
</file>

<file path=ppt/drawings/_rels/vmlDrawing24.vml.rels><?xml version="1.0" encoding="UTF-8" standalone="yes"?>
<Relationships xmlns="http://schemas.openxmlformats.org/package/2006/relationships"><Relationship Id="rId2" Type="http://schemas.openxmlformats.org/officeDocument/2006/relationships/image" Target="../media/image63.emf"/><Relationship Id="rId1" Type="http://schemas.openxmlformats.org/officeDocument/2006/relationships/image" Target="../media/image62.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65.emf"/></Relationships>
</file>

<file path=ppt/drawings/_rels/vmlDrawing26.v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image" Target="../media/image67.emf"/><Relationship Id="rId1" Type="http://schemas.openxmlformats.org/officeDocument/2006/relationships/image" Target="../media/image66.emf"/><Relationship Id="rId4" Type="http://schemas.openxmlformats.org/officeDocument/2006/relationships/image" Target="../media/image69.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71.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image" Target="../media/image19.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image" Target="../media/image21.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image" Target="../media/image23.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image" Target="../media/image25.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9.v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image" Target="../media/image2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D594FB-2808-45A5-BDC8-80C0F481B27E}" type="datetimeFigureOut">
              <a:rPr lang="zh-CN" altLang="en-US" smtClean="0"/>
              <a:t>2016-08-10</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85B4082-C5AE-46D0-A000-D929E8B25956}" type="slidenum">
              <a:rPr lang="zh-CN" altLang="en-US" smtClean="0"/>
              <a:t>‹#›</a:t>
            </a:fld>
            <a:endParaRPr lang="zh-CN" altLang="en-US"/>
          </a:p>
        </p:txBody>
      </p:sp>
    </p:spTree>
    <p:extLst>
      <p:ext uri="{BB962C8B-B14F-4D97-AF65-F5344CB8AC3E}">
        <p14:creationId xmlns:p14="http://schemas.microsoft.com/office/powerpoint/2010/main" val="723669978"/>
      </p:ext>
    </p:extLst>
  </p:cSld>
  <p:clrMap bg1="lt1" tx1="dk1" bg2="lt2" tx2="dk2" accent1="accent1" accent2="accent2" accent3="accent3" accent4="accent4" accent5="accent5" accent6="accent6" hlink="hlink" folHlink="folHlink"/>
</p:handoutMaster>
</file>

<file path=ppt/media/image1.png>
</file>

<file path=ppt/media/image17.png>
</file>

<file path=ppt/media/image18.png>
</file>

<file path=ppt/media/image2.png>
</file>

<file path=ppt/media/image3.png>
</file>

<file path=ppt/media/image39.tif>
</file>

<file path=ppt/media/image4.jpeg>
</file>

<file path=ppt/media/image5.png>
</file>

<file path=ppt/media/image53.tif>
</file>

<file path=ppt/media/image54.tif>
</file>

<file path=ppt/media/image6.png>
</file>

<file path=ppt/media/image64.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9FAA0F-2349-45DA-9EBD-9D94C9A1CFA0}" type="datetimeFigureOut">
              <a:rPr lang="zh-CN" altLang="en-US" smtClean="0"/>
              <a:t>2016-08-10</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F37086-15D0-443D-AF17-A3F21825C045}" type="slidenum">
              <a:rPr lang="zh-CN" altLang="en-US" smtClean="0"/>
              <a:t>‹#›</a:t>
            </a:fld>
            <a:endParaRPr lang="zh-CN" altLang="en-US"/>
          </a:p>
        </p:txBody>
      </p:sp>
    </p:spTree>
    <p:extLst>
      <p:ext uri="{BB962C8B-B14F-4D97-AF65-F5344CB8AC3E}">
        <p14:creationId xmlns:p14="http://schemas.microsoft.com/office/powerpoint/2010/main" val="1916352994"/>
      </p:ext>
    </p:extLst>
  </p:cSld>
  <p:clrMap bg1="lt1" tx1="dk1" bg2="lt2" tx2="dk2" accent1="accent1" accent2="accent2" accent3="accent3" accent4="accent4" accent5="accent5" accent6="accent6" hlink="hlink" folHlink="folHlink"/>
  <p:notesStyle>
    <a:lvl1pPr marL="0" algn="l" defTabSz="1219140" rtl="0" eaLnBrk="1" latinLnBrk="0" hangingPunct="1">
      <a:defRPr sz="1600" kern="1200">
        <a:solidFill>
          <a:schemeClr val="tx1"/>
        </a:solidFill>
        <a:latin typeface="+mn-lt"/>
        <a:ea typeface="+mn-ea"/>
        <a:cs typeface="+mn-cs"/>
      </a:defRPr>
    </a:lvl1pPr>
    <a:lvl2pPr marL="609570" algn="l" defTabSz="1219140" rtl="0" eaLnBrk="1" latinLnBrk="0" hangingPunct="1">
      <a:defRPr sz="1600" kern="1200">
        <a:solidFill>
          <a:schemeClr val="tx1"/>
        </a:solidFill>
        <a:latin typeface="+mn-lt"/>
        <a:ea typeface="+mn-ea"/>
        <a:cs typeface="+mn-cs"/>
      </a:defRPr>
    </a:lvl2pPr>
    <a:lvl3pPr marL="1219140" algn="l" defTabSz="1219140" rtl="0" eaLnBrk="1" latinLnBrk="0" hangingPunct="1">
      <a:defRPr sz="1600" kern="1200">
        <a:solidFill>
          <a:schemeClr val="tx1"/>
        </a:solidFill>
        <a:latin typeface="+mn-lt"/>
        <a:ea typeface="+mn-ea"/>
        <a:cs typeface="+mn-cs"/>
      </a:defRPr>
    </a:lvl3pPr>
    <a:lvl4pPr marL="1828709" algn="l" defTabSz="1219140" rtl="0" eaLnBrk="1" latinLnBrk="0" hangingPunct="1">
      <a:defRPr sz="1600" kern="1200">
        <a:solidFill>
          <a:schemeClr val="tx1"/>
        </a:solidFill>
        <a:latin typeface="+mn-lt"/>
        <a:ea typeface="+mn-ea"/>
        <a:cs typeface="+mn-cs"/>
      </a:defRPr>
    </a:lvl4pPr>
    <a:lvl5pPr marL="2438278" algn="l" defTabSz="1219140" rtl="0" eaLnBrk="1" latinLnBrk="0" hangingPunct="1">
      <a:defRPr sz="1600" kern="1200">
        <a:solidFill>
          <a:schemeClr val="tx1"/>
        </a:solidFill>
        <a:latin typeface="+mn-lt"/>
        <a:ea typeface="+mn-ea"/>
        <a:cs typeface="+mn-cs"/>
      </a:defRPr>
    </a:lvl5pPr>
    <a:lvl6pPr marL="3047848" algn="l" defTabSz="1219140" rtl="0" eaLnBrk="1" latinLnBrk="0" hangingPunct="1">
      <a:defRPr sz="1600" kern="1200">
        <a:solidFill>
          <a:schemeClr val="tx1"/>
        </a:solidFill>
        <a:latin typeface="+mn-lt"/>
        <a:ea typeface="+mn-ea"/>
        <a:cs typeface="+mn-cs"/>
      </a:defRPr>
    </a:lvl6pPr>
    <a:lvl7pPr marL="3657418" algn="l" defTabSz="1219140" rtl="0" eaLnBrk="1" latinLnBrk="0" hangingPunct="1">
      <a:defRPr sz="1600" kern="1200">
        <a:solidFill>
          <a:schemeClr val="tx1"/>
        </a:solidFill>
        <a:latin typeface="+mn-lt"/>
        <a:ea typeface="+mn-ea"/>
        <a:cs typeface="+mn-cs"/>
      </a:defRPr>
    </a:lvl7pPr>
    <a:lvl8pPr marL="4266987" algn="l" defTabSz="1219140" rtl="0" eaLnBrk="1" latinLnBrk="0" hangingPunct="1">
      <a:defRPr sz="1600" kern="1200">
        <a:solidFill>
          <a:schemeClr val="tx1"/>
        </a:solidFill>
        <a:latin typeface="+mn-lt"/>
        <a:ea typeface="+mn-ea"/>
        <a:cs typeface="+mn-cs"/>
      </a:defRPr>
    </a:lvl8pPr>
    <a:lvl9pPr marL="4876557" algn="l" defTabSz="121914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5</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6</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3F37086-15D0-443D-AF17-A3F21825C045}" type="slidenum">
              <a:rPr lang="zh-CN" altLang="en-US" smtClean="0"/>
              <a:t>7</a:t>
            </a:fld>
            <a:endParaRPr lang="zh-CN" altLang="en-US"/>
          </a:p>
        </p:txBody>
      </p:sp>
    </p:spTree>
    <p:extLst>
      <p:ext uri="{BB962C8B-B14F-4D97-AF65-F5344CB8AC3E}">
        <p14:creationId xmlns:p14="http://schemas.microsoft.com/office/powerpoint/2010/main" val="2861304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www.91taoke.com/"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204722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解题探究">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解题探究</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2</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311872363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归纳总结">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归纳总结</a:t>
            </a:r>
            <a:endParaRPr lang="zh-CN" altLang="en-US" sz="3200" b="1" dirty="0">
              <a:solidFill>
                <a:schemeClr val="bg1"/>
              </a:solidFill>
              <a:latin typeface="+mj-ea"/>
              <a:ea typeface="+mj-ea"/>
            </a:endParaRPr>
          </a:p>
        </p:txBody>
      </p:sp>
    </p:spTree>
    <p:extLst>
      <p:ext uri="{BB962C8B-B14F-4D97-AF65-F5344CB8AC3E}">
        <p14:creationId xmlns:p14="http://schemas.microsoft.com/office/powerpoint/2010/main" val="323155597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marL="0" algn="l" defTabSz="1219140" rtl="0" eaLnBrk="1" latinLnBrk="0" hangingPunct="1">
              <a:defRPr/>
            </a:pPr>
            <a:r>
              <a:rPr lang="zh-CN" altLang="en-US" sz="3200" b="1" kern="1200" dirty="0" smtClean="0">
                <a:solidFill>
                  <a:schemeClr val="bg1"/>
                </a:solidFill>
                <a:latin typeface="+mj-ea"/>
                <a:ea typeface="+mj-ea"/>
                <a:cs typeface="+mn-cs"/>
              </a:rPr>
              <a:t>反思归纳</a:t>
            </a:r>
            <a:endParaRPr lang="zh-CN" altLang="en-US" sz="3200" b="1" kern="1200" dirty="0">
              <a:solidFill>
                <a:schemeClr val="bg1"/>
              </a:solidFill>
              <a:latin typeface="+mj-ea"/>
              <a:ea typeface="+mj-ea"/>
              <a:cs typeface="+mn-cs"/>
            </a:endParaRPr>
          </a:p>
        </p:txBody>
      </p:sp>
    </p:spTree>
    <p:extLst>
      <p:ext uri="{BB962C8B-B14F-4D97-AF65-F5344CB8AC3E}">
        <p14:creationId xmlns:p14="http://schemas.microsoft.com/office/powerpoint/2010/main" val="149618840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反思归纳">
    <p:spTree>
      <p:nvGrpSpPr>
        <p:cNvPr id="1" name=""/>
        <p:cNvGrpSpPr/>
        <p:nvPr/>
      </p:nvGrpSpPr>
      <p:grpSpPr>
        <a:xfrm>
          <a:off x="0" y="0"/>
          <a:ext cx="0" cy="0"/>
          <a:chOff x="0" y="0"/>
          <a:chExt cx="0" cy="0"/>
        </a:xfrm>
      </p:grpSpPr>
      <p:sp>
        <p:nvSpPr>
          <p:cNvPr id="2" name="矩形 1"/>
          <p:cNvSpPr/>
          <p:nvPr userDrawn="1"/>
        </p:nvSpPr>
        <p:spPr>
          <a:xfrm>
            <a:off x="40905"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Tree>
    <p:extLst>
      <p:ext uri="{BB962C8B-B14F-4D97-AF65-F5344CB8AC3E}">
        <p14:creationId xmlns:p14="http://schemas.microsoft.com/office/powerpoint/2010/main" val="272944350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0_两栏内容">
    <p:spTree>
      <p:nvGrpSpPr>
        <p:cNvPr id="1" name=""/>
        <p:cNvGrpSpPr/>
        <p:nvPr/>
      </p:nvGrpSpPr>
      <p:grpSpPr>
        <a:xfrm>
          <a:off x="0" y="0"/>
          <a:ext cx="0" cy="0"/>
          <a:chOff x="0" y="0"/>
          <a:chExt cx="0" cy="0"/>
        </a:xfrm>
      </p:grpSpPr>
      <p:sp>
        <p:nvSpPr>
          <p:cNvPr id="2" name="Rectangle 17"/>
          <p:cNvSpPr>
            <a:spLocks noChangeArrowheads="1"/>
          </p:cNvSpPr>
          <p:nvPr userDrawn="1"/>
        </p:nvSpPr>
        <p:spPr bwMode="gray">
          <a:xfrm>
            <a:off x="0" y="2216059"/>
            <a:ext cx="12190413" cy="2223023"/>
          </a:xfrm>
          <a:prstGeom prst="rect">
            <a:avLst/>
          </a:prstGeom>
          <a:solidFill>
            <a:srgbClr val="00CCFF"/>
          </a:solidFill>
          <a:ln w="9525">
            <a:noFill/>
            <a:miter lim="800000"/>
            <a:headEnd/>
            <a:tailEnd/>
          </a:ln>
        </p:spPr>
        <p:txBody>
          <a:bodyPr wrap="none" lIns="91375" tIns="45688" rIns="91375" bIns="45688" anchor="ctr"/>
          <a:lstStyle/>
          <a:p>
            <a:pPr>
              <a:defRPr/>
            </a:pPr>
            <a:endParaRPr lang="zh-CN" altLang="en-US" kern="0">
              <a:solidFill>
                <a:sysClr val="windowText" lastClr="000000"/>
              </a:solidFill>
              <a:latin typeface="Arial"/>
            </a:endParaRPr>
          </a:p>
        </p:txBody>
      </p:sp>
      <p:sp>
        <p:nvSpPr>
          <p:cNvPr id="3" name="矩形 2"/>
          <p:cNvSpPr/>
          <p:nvPr userDrawn="1"/>
        </p:nvSpPr>
        <p:spPr>
          <a:xfrm>
            <a:off x="3790218" y="2235464"/>
            <a:ext cx="5113300" cy="1410354"/>
          </a:xfrm>
          <a:prstGeom prst="rect">
            <a:avLst/>
          </a:prstGeom>
        </p:spPr>
        <p:txBody>
          <a:bodyPr wrap="square" lIns="91410" tIns="45704" rIns="91410" bIns="45704">
            <a:spAutoFit/>
          </a:bodyPr>
          <a:lstStyle/>
          <a:p>
            <a:pPr>
              <a:lnSpc>
                <a:spcPct val="130000"/>
              </a:lnSpc>
              <a:defRPr/>
            </a:pPr>
            <a:r>
              <a:rPr lang="zh-CN" altLang="en-US" sz="7300" b="1" dirty="0" smtClean="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rPr>
              <a:t>本课结束</a:t>
            </a:r>
            <a:endParaRPr lang="zh-CN" altLang="en-US" sz="7300" b="1" dirty="0">
              <a:solidFill>
                <a:schemeClr val="accent6">
                  <a:lumMod val="75000"/>
                </a:schemeClr>
              </a:solidFill>
              <a:effectLst>
                <a:outerShdw blurRad="38100" dist="38100" dir="2700000" algn="tl">
                  <a:srgbClr val="000000">
                    <a:alpha val="43137"/>
                  </a:srgbClr>
                </a:outerShdw>
                <a:reflection blurRad="25400" stA="30000" endPos="30000" dist="50800" dir="5400000" sy="-100000" algn="bl" rotWithShape="0"/>
              </a:effectLst>
              <a:latin typeface="微软雅黑" pitchFamily="34" charset="-122"/>
              <a:ea typeface="微软雅黑" pitchFamily="34" charset="-122"/>
            </a:endParaRPr>
          </a:p>
        </p:txBody>
      </p:sp>
      <p:sp>
        <p:nvSpPr>
          <p:cNvPr id="4" name="标题 1"/>
          <p:cNvSpPr txBox="1">
            <a:spLocks/>
          </p:cNvSpPr>
          <p:nvPr userDrawn="1"/>
        </p:nvSpPr>
        <p:spPr>
          <a:xfrm>
            <a:off x="2793174" y="3468210"/>
            <a:ext cx="5471896"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a:solidFill>
                  <a:schemeClr val="bg1"/>
                </a:solidFill>
                <a:latin typeface="微软雅黑" pitchFamily="34" charset="-122"/>
                <a:ea typeface="微软雅黑" pitchFamily="34" charset="-122"/>
              </a:rPr>
              <a:t>更多精彩内容请登录：</a:t>
            </a:r>
          </a:p>
        </p:txBody>
      </p:sp>
      <p:sp>
        <p:nvSpPr>
          <p:cNvPr id="5" name="标题 1">
            <a:hlinkClick r:id="rId2"/>
          </p:cNvPr>
          <p:cNvSpPr txBox="1">
            <a:spLocks/>
          </p:cNvSpPr>
          <p:nvPr userDrawn="1"/>
        </p:nvSpPr>
        <p:spPr>
          <a:xfrm>
            <a:off x="5896103" y="3429794"/>
            <a:ext cx="3968431" cy="1215276"/>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700" b="1" dirty="0">
                <a:solidFill>
                  <a:schemeClr val="bg1"/>
                </a:solidFill>
                <a:latin typeface="微软雅黑" pitchFamily="34" charset="-122"/>
                <a:ea typeface="微软雅黑" pitchFamily="34" charset="-122"/>
              </a:rPr>
              <a:t>www.91taoke.com</a:t>
            </a:r>
            <a:endParaRPr lang="zh-CN" altLang="en-US" sz="2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76344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435">
                                          <p:stCondLst>
                                            <p:cond delay="0"/>
                                          </p:stCondLst>
                                        </p:cTn>
                                        <p:tgtEl>
                                          <p:spTgt spid="4"/>
                                        </p:tgtEl>
                                      </p:cBhvr>
                                    </p:animEffect>
                                    <p:anim calcmode="lin" valueType="num">
                                      <p:cBhvr>
                                        <p:cTn id="8" dur="1367"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4"/>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4"/>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4"/>
                                        </p:tgtEl>
                                        <p:attrNameLst>
                                          <p:attrName>ppt_y</p:attrName>
                                        </p:attrNameLst>
                                      </p:cBhvr>
                                      <p:tavLst>
                                        <p:tav tm="0" fmla="#ppt_y-sin(pi*$)/81">
                                          <p:val>
                                            <p:fltVal val="0"/>
                                          </p:val>
                                        </p:tav>
                                        <p:tav tm="100000">
                                          <p:val>
                                            <p:fltVal val="1"/>
                                          </p:val>
                                        </p:tav>
                                      </p:tavLst>
                                    </p:anim>
                                    <p:animScale>
                                      <p:cBhvr>
                                        <p:cTn id="13" dur="20">
                                          <p:stCondLst>
                                            <p:cond delay="487"/>
                                          </p:stCondLst>
                                        </p:cTn>
                                        <p:tgtEl>
                                          <p:spTgt spid="4"/>
                                        </p:tgtEl>
                                      </p:cBhvr>
                                      <p:to x="100000" y="60000"/>
                                    </p:animScale>
                                    <p:animScale>
                                      <p:cBhvr>
                                        <p:cTn id="14" dur="124" decel="50000">
                                          <p:stCondLst>
                                            <p:cond delay="507"/>
                                          </p:stCondLst>
                                        </p:cTn>
                                        <p:tgtEl>
                                          <p:spTgt spid="4"/>
                                        </p:tgtEl>
                                      </p:cBhvr>
                                      <p:to x="100000" y="100000"/>
                                    </p:animScale>
                                    <p:animScale>
                                      <p:cBhvr>
                                        <p:cTn id="15" dur="20">
                                          <p:stCondLst>
                                            <p:cond delay="984"/>
                                          </p:stCondLst>
                                        </p:cTn>
                                        <p:tgtEl>
                                          <p:spTgt spid="4"/>
                                        </p:tgtEl>
                                      </p:cBhvr>
                                      <p:to x="100000" y="80000"/>
                                    </p:animScale>
                                    <p:animScale>
                                      <p:cBhvr>
                                        <p:cTn id="16" dur="124" decel="50000">
                                          <p:stCondLst>
                                            <p:cond delay="1004"/>
                                          </p:stCondLst>
                                        </p:cTn>
                                        <p:tgtEl>
                                          <p:spTgt spid="4"/>
                                        </p:tgtEl>
                                      </p:cBhvr>
                                      <p:to x="100000" y="100000"/>
                                    </p:animScale>
                                    <p:animScale>
                                      <p:cBhvr>
                                        <p:cTn id="17" dur="20">
                                          <p:stCondLst>
                                            <p:cond delay="1231"/>
                                          </p:stCondLst>
                                        </p:cTn>
                                        <p:tgtEl>
                                          <p:spTgt spid="4"/>
                                        </p:tgtEl>
                                      </p:cBhvr>
                                      <p:to x="100000" y="90000"/>
                                    </p:animScale>
                                    <p:animScale>
                                      <p:cBhvr>
                                        <p:cTn id="18" dur="124" decel="50000">
                                          <p:stCondLst>
                                            <p:cond delay="1251"/>
                                          </p:stCondLst>
                                        </p:cTn>
                                        <p:tgtEl>
                                          <p:spTgt spid="4"/>
                                        </p:tgtEl>
                                      </p:cBhvr>
                                      <p:to x="100000" y="100000"/>
                                    </p:animScale>
                                    <p:animScale>
                                      <p:cBhvr>
                                        <p:cTn id="19" dur="20">
                                          <p:stCondLst>
                                            <p:cond delay="1356"/>
                                          </p:stCondLst>
                                        </p:cTn>
                                        <p:tgtEl>
                                          <p:spTgt spid="4"/>
                                        </p:tgtEl>
                                      </p:cBhvr>
                                      <p:to x="100000" y="95000"/>
                                    </p:animScale>
                                    <p:animScale>
                                      <p:cBhvr>
                                        <p:cTn id="20" dur="124" decel="50000">
                                          <p:stCondLst>
                                            <p:cond delay="1376"/>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435">
                                          <p:stCondLst>
                                            <p:cond delay="0"/>
                                          </p:stCondLst>
                                        </p:cTn>
                                        <p:tgtEl>
                                          <p:spTgt spid="5"/>
                                        </p:tgtEl>
                                      </p:cBhvr>
                                    </p:animEffect>
                                    <p:anim calcmode="lin" valueType="num">
                                      <p:cBhvr>
                                        <p:cTn id="24" dur="1367"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5" dur="498"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6" dur="498" tmFilter="0, 0; 0.125,0.2665; 0.25,0.4; 0.375,0.465; 0.5,0.5;  0.625,0.535; 0.75,0.6; 0.875,0.7335; 1,1">
                                          <p:stCondLst>
                                            <p:cond delay="498"/>
                                          </p:stCondLst>
                                        </p:cTn>
                                        <p:tgtEl>
                                          <p:spTgt spid="5"/>
                                        </p:tgtEl>
                                        <p:attrNameLst>
                                          <p:attrName>ppt_y</p:attrName>
                                        </p:attrNameLst>
                                      </p:cBhvr>
                                      <p:tavLst>
                                        <p:tav tm="0" fmla="#ppt_y-sin(pi*$)/9">
                                          <p:val>
                                            <p:fltVal val="0"/>
                                          </p:val>
                                        </p:tav>
                                        <p:tav tm="100000">
                                          <p:val>
                                            <p:fltVal val="1"/>
                                          </p:val>
                                        </p:tav>
                                      </p:tavLst>
                                    </p:anim>
                                    <p:anim calcmode="lin" valueType="num">
                                      <p:cBhvr>
                                        <p:cTn id="27" dur="249" tmFilter="0, 0; 0.125,0.2665; 0.25,0.4; 0.375,0.465; 0.5,0.5;  0.625,0.535; 0.75,0.6; 0.875,0.7335; 1,1">
                                          <p:stCondLst>
                                            <p:cond delay="993"/>
                                          </p:stCondLst>
                                        </p:cTn>
                                        <p:tgtEl>
                                          <p:spTgt spid="5"/>
                                        </p:tgtEl>
                                        <p:attrNameLst>
                                          <p:attrName>ppt_y</p:attrName>
                                        </p:attrNameLst>
                                      </p:cBhvr>
                                      <p:tavLst>
                                        <p:tav tm="0" fmla="#ppt_y-sin(pi*$)/27">
                                          <p:val>
                                            <p:fltVal val="0"/>
                                          </p:val>
                                        </p:tav>
                                        <p:tav tm="100000">
                                          <p:val>
                                            <p:fltVal val="1"/>
                                          </p:val>
                                        </p:tav>
                                      </p:tavLst>
                                    </p:anim>
                                    <p:anim calcmode="lin" valueType="num">
                                      <p:cBhvr>
                                        <p:cTn id="28" dur="123" tmFilter="0, 0; 0.125,0.2665; 0.25,0.4; 0.375,0.465; 0.5,0.5;  0.625,0.535; 0.75,0.6; 0.875,0.7335; 1,1">
                                          <p:stCondLst>
                                            <p:cond delay="1242"/>
                                          </p:stCondLst>
                                        </p:cTn>
                                        <p:tgtEl>
                                          <p:spTgt spid="5"/>
                                        </p:tgtEl>
                                        <p:attrNameLst>
                                          <p:attrName>ppt_y</p:attrName>
                                        </p:attrNameLst>
                                      </p:cBhvr>
                                      <p:tavLst>
                                        <p:tav tm="0" fmla="#ppt_y-sin(pi*$)/81">
                                          <p:val>
                                            <p:fltVal val="0"/>
                                          </p:val>
                                        </p:tav>
                                        <p:tav tm="100000">
                                          <p:val>
                                            <p:fltVal val="1"/>
                                          </p:val>
                                        </p:tav>
                                      </p:tavLst>
                                    </p:anim>
                                    <p:animScale>
                                      <p:cBhvr>
                                        <p:cTn id="29" dur="20">
                                          <p:stCondLst>
                                            <p:cond delay="487"/>
                                          </p:stCondLst>
                                        </p:cTn>
                                        <p:tgtEl>
                                          <p:spTgt spid="5"/>
                                        </p:tgtEl>
                                      </p:cBhvr>
                                      <p:to x="100000" y="60000"/>
                                    </p:animScale>
                                    <p:animScale>
                                      <p:cBhvr>
                                        <p:cTn id="30" dur="124" decel="50000">
                                          <p:stCondLst>
                                            <p:cond delay="507"/>
                                          </p:stCondLst>
                                        </p:cTn>
                                        <p:tgtEl>
                                          <p:spTgt spid="5"/>
                                        </p:tgtEl>
                                      </p:cBhvr>
                                      <p:to x="100000" y="100000"/>
                                    </p:animScale>
                                    <p:animScale>
                                      <p:cBhvr>
                                        <p:cTn id="31" dur="20">
                                          <p:stCondLst>
                                            <p:cond delay="984"/>
                                          </p:stCondLst>
                                        </p:cTn>
                                        <p:tgtEl>
                                          <p:spTgt spid="5"/>
                                        </p:tgtEl>
                                      </p:cBhvr>
                                      <p:to x="100000" y="80000"/>
                                    </p:animScale>
                                    <p:animScale>
                                      <p:cBhvr>
                                        <p:cTn id="32" dur="124" decel="50000">
                                          <p:stCondLst>
                                            <p:cond delay="1004"/>
                                          </p:stCondLst>
                                        </p:cTn>
                                        <p:tgtEl>
                                          <p:spTgt spid="5"/>
                                        </p:tgtEl>
                                      </p:cBhvr>
                                      <p:to x="100000" y="100000"/>
                                    </p:animScale>
                                    <p:animScale>
                                      <p:cBhvr>
                                        <p:cTn id="33" dur="20">
                                          <p:stCondLst>
                                            <p:cond delay="1231"/>
                                          </p:stCondLst>
                                        </p:cTn>
                                        <p:tgtEl>
                                          <p:spTgt spid="5"/>
                                        </p:tgtEl>
                                      </p:cBhvr>
                                      <p:to x="100000" y="90000"/>
                                    </p:animScale>
                                    <p:animScale>
                                      <p:cBhvr>
                                        <p:cTn id="34" dur="124" decel="50000">
                                          <p:stCondLst>
                                            <p:cond delay="1251"/>
                                          </p:stCondLst>
                                        </p:cTn>
                                        <p:tgtEl>
                                          <p:spTgt spid="5"/>
                                        </p:tgtEl>
                                      </p:cBhvr>
                                      <p:to x="100000" y="100000"/>
                                    </p:animScale>
                                    <p:animScale>
                                      <p:cBhvr>
                                        <p:cTn id="35" dur="20">
                                          <p:stCondLst>
                                            <p:cond delay="1356"/>
                                          </p:stCondLst>
                                        </p:cTn>
                                        <p:tgtEl>
                                          <p:spTgt spid="5"/>
                                        </p:tgtEl>
                                      </p:cBhvr>
                                      <p:to x="100000" y="95000"/>
                                    </p:animScale>
                                    <p:animScale>
                                      <p:cBhvr>
                                        <p:cTn id="36" dur="124" decel="50000">
                                          <p:stCondLst>
                                            <p:cond delay="1376"/>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2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342876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1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4640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8_两栏内容">
    <p:spTree>
      <p:nvGrpSpPr>
        <p:cNvPr id="1" name=""/>
        <p:cNvGrpSpPr/>
        <p:nvPr/>
      </p:nvGrpSpPr>
      <p:grpSpPr>
        <a:xfrm>
          <a:off x="0" y="0"/>
          <a:ext cx="0" cy="0"/>
          <a:chOff x="0" y="0"/>
          <a:chExt cx="0" cy="0"/>
        </a:xfrm>
      </p:grpSpPr>
      <p:sp>
        <p:nvSpPr>
          <p:cNvPr id="2" name="AutoShape 46"/>
          <p:cNvSpPr>
            <a:spLocks noChangeArrowheads="1"/>
          </p:cNvSpPr>
          <p:nvPr userDrawn="1"/>
        </p:nvSpPr>
        <p:spPr bwMode="gray">
          <a:xfrm>
            <a:off x="-370369" y="10718"/>
            <a:ext cx="12880358" cy="616092"/>
          </a:xfrm>
          <a:prstGeom prst="roundRect">
            <a:avLst>
              <a:gd name="adj" fmla="val 50000"/>
            </a:avLst>
          </a:prstGeom>
          <a:gradFill rotWithShape="1">
            <a:gsLst>
              <a:gs pos="0">
                <a:srgbClr val="F8F8F8"/>
              </a:gs>
              <a:gs pos="100000">
                <a:srgbClr val="F8F8F8">
                  <a:gamma/>
                  <a:shade val="76471"/>
                  <a:invGamma/>
                </a:srgbClr>
              </a:gs>
            </a:gsLst>
            <a:lin ang="5400000" scaled="1"/>
          </a:gradFill>
          <a:ln w="19050">
            <a:solidFill>
              <a:srgbClr val="C0C0C0"/>
            </a:solidFill>
            <a:round/>
            <a:headEnd/>
            <a:tailEnd/>
          </a:ln>
          <a:effectLst>
            <a:outerShdw dist="53882" dir="2700000" algn="ctr" rotWithShape="0">
              <a:srgbClr val="292929">
                <a:alpha val="50000"/>
              </a:srgbClr>
            </a:outerShdw>
          </a:effectLst>
        </p:spPr>
        <p:txBody>
          <a:bodyPr wrap="none" lIns="121898" tIns="60948" rIns="121898" bIns="60948" anchor="ctr"/>
          <a:lstStyle/>
          <a:p>
            <a:pPr algn="ctr">
              <a:defRPr/>
            </a:pPr>
            <a:endParaRPr lang="zh-CN" altLang="en-US" sz="2400" b="1">
              <a:solidFill>
                <a:schemeClr val="tx1"/>
              </a:solidFill>
              <a:latin typeface="Times New Roman" pitchFamily="18" charset="0"/>
              <a:cs typeface="Times New Roman" pitchFamily="18" charset="0"/>
            </a:endParaRPr>
          </a:p>
        </p:txBody>
      </p:sp>
      <p:graphicFrame>
        <p:nvGraphicFramePr>
          <p:cNvPr id="3" name="表格 2"/>
          <p:cNvGraphicFramePr>
            <a:graphicFrameLocks noGrp="1"/>
          </p:cNvGraphicFramePr>
          <p:nvPr userDrawn="1">
            <p:extLst>
              <p:ext uri="{D42A27DB-BD31-4B8C-83A1-F6EECF244321}">
                <p14:modId xmlns:p14="http://schemas.microsoft.com/office/powerpoint/2010/main" val="497922553"/>
              </p:ext>
            </p:extLst>
          </p:nvPr>
        </p:nvGraphicFramePr>
        <p:xfrm>
          <a:off x="201223" y="43238"/>
          <a:ext cx="11653880" cy="519643"/>
        </p:xfrm>
        <a:graphic>
          <a:graphicData uri="http://schemas.openxmlformats.org/drawingml/2006/table">
            <a:tbl>
              <a:tblPr firstRow="1" bandRow="1">
                <a:tableStyleId>{5C22544A-7EE6-4342-B048-85BDC9FD1C3A}</a:tableStyleId>
              </a:tblPr>
              <a:tblGrid>
                <a:gridCol w="832420"/>
                <a:gridCol w="832420"/>
                <a:gridCol w="832420"/>
                <a:gridCol w="832420"/>
                <a:gridCol w="832420"/>
                <a:gridCol w="832420"/>
                <a:gridCol w="832420"/>
                <a:gridCol w="832420"/>
                <a:gridCol w="832420"/>
                <a:gridCol w="832420"/>
                <a:gridCol w="832420"/>
                <a:gridCol w="832420"/>
                <a:gridCol w="832420"/>
                <a:gridCol w="832420"/>
              </a:tblGrid>
              <a:tr h="519643">
                <a:tc>
                  <a:txBody>
                    <a:bodyPr/>
                    <a:lstStyle/>
                    <a:p>
                      <a:pPr>
                        <a:lnSpc>
                          <a:spcPct val="50000"/>
                        </a:lnSpc>
                      </a:pPr>
                      <a:endParaRPr lang="zh-CN" altLang="en-US" sz="1900" baseline="0" dirty="0"/>
                    </a:p>
                  </a:txBody>
                  <a:tcPr marL="121904" marR="121904" marT="60974" marB="60974">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50000"/>
                        </a:lnSpc>
                      </a:pPr>
                      <a:endParaRPr lang="zh-CN" altLang="en-US" sz="1900" baseline="0" dirty="0"/>
                    </a:p>
                  </a:txBody>
                  <a:tcPr marL="121904" marR="121904" marT="60974" marB="60974">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35790771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5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316142"/>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7_两栏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283331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4_两栏内容">
    <p:spTree>
      <p:nvGrpSpPr>
        <p:cNvPr id="1" name=""/>
        <p:cNvGrpSpPr/>
        <p:nvPr/>
      </p:nvGrpSpPr>
      <p:grpSpPr>
        <a:xfrm>
          <a:off x="0" y="0"/>
          <a:ext cx="0" cy="0"/>
          <a:chOff x="0" y="0"/>
          <a:chExt cx="0" cy="0"/>
        </a:xfrm>
      </p:grpSpPr>
      <p:pic>
        <p:nvPicPr>
          <p:cNvPr id="2" name="Picture 4" descr="F:\张丽\2015\一轮\化学\新建文件夹 (5)\第二章  第1讲-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473" y="13259"/>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687785"/>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914281" y="609741"/>
            <a:ext cx="10361851" cy="1143265"/>
          </a:xfrm>
          <a:prstGeom prst="rect">
            <a:avLst/>
          </a:prstGeom>
        </p:spPr>
        <p:txBody>
          <a:bodyPr lIns="108850" tIns="54425" rIns="108850" bIns="54425"/>
          <a:lstStyle/>
          <a:p>
            <a:r>
              <a:rPr lang="zh-CN" altLang="en-US" smtClean="0"/>
              <a:t>单击此处编辑母版标题样式</a:t>
            </a:r>
            <a:endParaRPr lang="zh-CN" altLang="en-US"/>
          </a:p>
        </p:txBody>
      </p:sp>
      <p:sp>
        <p:nvSpPr>
          <p:cNvPr id="3" name="内容占位符 2"/>
          <p:cNvSpPr>
            <a:spLocks noGrp="1"/>
          </p:cNvSpPr>
          <p:nvPr>
            <p:ph idx="1"/>
          </p:nvPr>
        </p:nvSpPr>
        <p:spPr>
          <a:xfrm>
            <a:off x="914281" y="1981659"/>
            <a:ext cx="10361851" cy="4115753"/>
          </a:xfrm>
          <a:prstGeom prst="rect">
            <a:avLst/>
          </a:prstGeom>
        </p:spPr>
        <p:txBody>
          <a:bodyPr lIns="108850" tIns="54425" rIns="108850" bIns="54425"/>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61"/>
          <p:cNvSpPr>
            <a:spLocks noGrp="1" noChangeArrowheads="1"/>
          </p:cNvSpPr>
          <p:nvPr>
            <p:ph type="dt" sz="half" idx="10"/>
          </p:nvPr>
        </p:nvSpPr>
        <p:spPr>
          <a:xfrm>
            <a:off x="914281" y="6173629"/>
            <a:ext cx="2539669" cy="457306"/>
          </a:xfrm>
          <a:prstGeom prst="rect">
            <a:avLst/>
          </a:prstGeom>
          <a:ln/>
        </p:spPr>
        <p:txBody>
          <a:bodyPr lIns="108850" tIns="54425" rIns="108850" bIns="54425"/>
          <a:lstStyle>
            <a:lvl1pPr>
              <a:defRPr/>
            </a:lvl1pPr>
          </a:lstStyle>
          <a:p>
            <a:pPr>
              <a:defRPr/>
            </a:pPr>
            <a:endParaRPr lang="zh-CN" altLang="zh-CN"/>
          </a:p>
        </p:txBody>
      </p:sp>
      <p:sp>
        <p:nvSpPr>
          <p:cNvPr id="5" name="Rectangle 62"/>
          <p:cNvSpPr>
            <a:spLocks noGrp="1" noChangeArrowheads="1"/>
          </p:cNvSpPr>
          <p:nvPr>
            <p:ph type="ftr" sz="quarter" idx="11"/>
          </p:nvPr>
        </p:nvSpPr>
        <p:spPr>
          <a:xfrm>
            <a:off x="4165058" y="6173629"/>
            <a:ext cx="3860297" cy="457306"/>
          </a:xfrm>
          <a:prstGeom prst="rect">
            <a:avLst/>
          </a:prstGeom>
          <a:ln/>
        </p:spPr>
        <p:txBody>
          <a:bodyPr lIns="108850" tIns="54425" rIns="108850" bIns="54425"/>
          <a:lstStyle>
            <a:lvl1pPr>
              <a:defRPr/>
            </a:lvl1pPr>
          </a:lstStyle>
          <a:p>
            <a:pPr>
              <a:defRPr/>
            </a:pPr>
            <a:endParaRPr lang="zh-CN" altLang="zh-CN"/>
          </a:p>
        </p:txBody>
      </p:sp>
      <p:sp>
        <p:nvSpPr>
          <p:cNvPr id="6" name="Rectangle 63"/>
          <p:cNvSpPr>
            <a:spLocks noGrp="1" noChangeArrowheads="1"/>
          </p:cNvSpPr>
          <p:nvPr>
            <p:ph type="sldNum" sz="quarter" idx="12"/>
          </p:nvPr>
        </p:nvSpPr>
        <p:spPr>
          <a:xfrm>
            <a:off x="8736463" y="6173629"/>
            <a:ext cx="2539669" cy="457306"/>
          </a:xfrm>
          <a:prstGeom prst="rect">
            <a:avLst/>
          </a:prstGeom>
          <a:ln/>
        </p:spPr>
        <p:txBody>
          <a:bodyPr lIns="108850" tIns="54425" rIns="108850" bIns="54425"/>
          <a:lstStyle>
            <a:lvl1pPr>
              <a:defRPr/>
            </a:lvl1pPr>
          </a:lstStyle>
          <a:p>
            <a:pPr>
              <a:defRPr/>
            </a:pPr>
            <a:fld id="{3E7A6702-54CA-4A44-8EBB-5F0078F43F53}" type="slidenum">
              <a:rPr lang="zh-CN" altLang="zh-CN"/>
              <a:pPr>
                <a:defRPr/>
              </a:pPr>
              <a:t>‹#›</a:t>
            </a:fld>
            <a:endParaRPr lang="zh-CN" altLang="zh-CN"/>
          </a:p>
        </p:txBody>
      </p:sp>
    </p:spTree>
    <p:extLst>
      <p:ext uri="{BB962C8B-B14F-4D97-AF65-F5344CB8AC3E}">
        <p14:creationId xmlns:p14="http://schemas.microsoft.com/office/powerpoint/2010/main" val="1942269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3_两栏内容">
    <p:spTree>
      <p:nvGrpSpPr>
        <p:cNvPr id="1" name=""/>
        <p:cNvGrpSpPr/>
        <p:nvPr/>
      </p:nvGrpSpPr>
      <p:grpSpPr>
        <a:xfrm>
          <a:off x="0" y="0"/>
          <a:ext cx="0" cy="0"/>
          <a:chOff x="0" y="0"/>
          <a:chExt cx="0" cy="0"/>
        </a:xfrm>
      </p:grpSpPr>
      <p:pic>
        <p:nvPicPr>
          <p:cNvPr id="44034" name="Picture 2" descr="F:\张丽\2015\一轮\化学\新建文件夹 (5)\第二章  第1讲-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0413" cy="6859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66718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考试标准">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475" y="-26590"/>
            <a:ext cx="12215887" cy="6886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3" descr="F:\曹瑞媛\校对\幻灯片\图片\一轮幻灯片用人教\排查8.jp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t="5443"/>
          <a:stretch/>
        </p:blipFill>
        <p:spPr bwMode="auto">
          <a:xfrm>
            <a:off x="-25474" y="-98597"/>
            <a:ext cx="12313368" cy="72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253500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_考试标准">
    <p:spTree>
      <p:nvGrpSpPr>
        <p:cNvPr id="1" name=""/>
        <p:cNvGrpSpPr/>
        <p:nvPr/>
      </p:nvGrpSpPr>
      <p:grpSpPr>
        <a:xfrm>
          <a:off x="0" y="0"/>
          <a:ext cx="0" cy="0"/>
          <a:chOff x="0" y="0"/>
          <a:chExt cx="0" cy="0"/>
        </a:xfrm>
      </p:grpSpPr>
      <p:grpSp>
        <p:nvGrpSpPr>
          <p:cNvPr id="2" name="组合 1"/>
          <p:cNvGrpSpPr/>
          <p:nvPr userDrawn="1"/>
        </p:nvGrpSpPr>
        <p:grpSpPr>
          <a:xfrm>
            <a:off x="10036559" y="-26590"/>
            <a:ext cx="1891295"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6176" y="991413"/>
              <a:ext cx="1315049" cy="461665"/>
            </a:xfrm>
            <a:prstGeom prst="rect">
              <a:avLst/>
            </a:prstGeom>
            <a:noFill/>
          </p:spPr>
          <p:txBody>
            <a:bodyPr wrap="none" rtlCol="0">
              <a:spAutoFit/>
            </a:bodyPr>
            <a:lstStyle/>
            <a:p>
              <a:r>
                <a:rPr lang="zh-CN" altLang="en-US" sz="3000" dirty="0" smtClean="0">
                  <a:solidFill>
                    <a:schemeClr val="bg1"/>
                  </a:solidFill>
                  <a:latin typeface="黑体" panose="02010600030101010101" pitchFamily="2" charset="-122"/>
                  <a:ea typeface="黑体" panose="02010600030101010101" pitchFamily="2" charset="-122"/>
                </a:rPr>
                <a:t>考试标准</a:t>
              </a:r>
              <a:endParaRPr lang="zh-CN" altLang="en-US" sz="3000" dirty="0">
                <a:solidFill>
                  <a:schemeClr val="bg1"/>
                </a:solidFill>
                <a:latin typeface="黑体" panose="02010600030101010101" pitchFamily="2" charset="-122"/>
                <a:ea typeface="黑体" panose="02010600030101010101" pitchFamily="2" charset="-122"/>
              </a:endParaRPr>
            </a:p>
          </p:txBody>
        </p:sp>
      </p:grpSp>
    </p:spTree>
    <p:extLst>
      <p:ext uri="{BB962C8B-B14F-4D97-AF65-F5344CB8AC3E}">
        <p14:creationId xmlns:p14="http://schemas.microsoft.com/office/powerpoint/2010/main" val="23479521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考纲要求">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49" cy="461665"/>
            </a:xfrm>
            <a:prstGeom prst="rect">
              <a:avLst/>
            </a:prstGeom>
            <a:noFill/>
          </p:spPr>
          <p:txBody>
            <a:bodyPr wrap="none" rtlCol="0">
              <a:spAutoFit/>
            </a:bodyPr>
            <a:lstStyle/>
            <a:p>
              <a:pPr marL="0" marR="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考纲要求</a:t>
              </a:r>
            </a:p>
          </p:txBody>
        </p:sp>
      </p:grpSp>
    </p:spTree>
    <p:extLst>
      <p:ext uri="{BB962C8B-B14F-4D97-AF65-F5344CB8AC3E}">
        <p14:creationId xmlns:p14="http://schemas.microsoft.com/office/powerpoint/2010/main" val="58242907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深度思考">
    <p:spTree>
      <p:nvGrpSpPr>
        <p:cNvPr id="1" name=""/>
        <p:cNvGrpSpPr/>
        <p:nvPr/>
      </p:nvGrpSpPr>
      <p:grpSpPr>
        <a:xfrm>
          <a:off x="0" y="0"/>
          <a:ext cx="0" cy="0"/>
          <a:chOff x="0" y="0"/>
          <a:chExt cx="0" cy="0"/>
        </a:xfrm>
      </p:grpSpPr>
      <p:grpSp>
        <p:nvGrpSpPr>
          <p:cNvPr id="2" name="组合 1"/>
          <p:cNvGrpSpPr/>
          <p:nvPr userDrawn="1"/>
        </p:nvGrpSpPr>
        <p:grpSpPr>
          <a:xfrm>
            <a:off x="10036562" y="-26592"/>
            <a:ext cx="1891292" cy="880109"/>
            <a:chOff x="11613" y="920823"/>
            <a:chExt cx="1443037" cy="733424"/>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613" y="920823"/>
              <a:ext cx="1443037" cy="733424"/>
            </a:xfrm>
            <a:prstGeom prst="rect">
              <a:avLst/>
            </a:prstGeom>
          </p:spPr>
        </p:pic>
        <p:sp>
          <p:nvSpPr>
            <p:cNvPr id="4" name="TextBox 3"/>
            <p:cNvSpPr txBox="1"/>
            <p:nvPr userDrawn="1"/>
          </p:nvSpPr>
          <p:spPr>
            <a:xfrm>
              <a:off x="29719" y="991414"/>
              <a:ext cx="1315051" cy="461665"/>
            </a:xfrm>
            <a:prstGeom prst="rect">
              <a:avLst/>
            </a:prstGeom>
            <a:noFill/>
          </p:spPr>
          <p:txBody>
            <a:bodyPr wrap="none" rtlCol="0">
              <a:spAutoFit/>
            </a:bodyPr>
            <a:lstStyle/>
            <a:p>
              <a:pPr marL="0" marR="0" lvl="0" indent="0" algn="l" defTabSz="1219140" rtl="0" eaLnBrk="1" fontAlgn="auto" latinLnBrk="0" hangingPunct="1">
                <a:lnSpc>
                  <a:spcPct val="100000"/>
                </a:lnSpc>
                <a:spcBef>
                  <a:spcPts val="0"/>
                </a:spcBef>
                <a:spcAft>
                  <a:spcPts val="0"/>
                </a:spcAft>
                <a:buClrTx/>
                <a:buSzTx/>
                <a:buFontTx/>
                <a:buNone/>
                <a:tabLst/>
                <a:defRPr/>
              </a:pPr>
              <a:r>
                <a:rPr lang="zh-CN" altLang="en-US" sz="3000" kern="1200" dirty="0" smtClean="0">
                  <a:solidFill>
                    <a:schemeClr val="bg1"/>
                  </a:solidFill>
                  <a:latin typeface="黑体" panose="02010600030101010101" pitchFamily="2" charset="-122"/>
                  <a:ea typeface="黑体" panose="02010600030101010101" pitchFamily="2" charset="-122"/>
                  <a:cs typeface="+mn-cs"/>
                </a:rPr>
                <a:t>深度思考</a:t>
              </a:r>
              <a:endParaRPr lang="zh-CN" altLang="en-US" sz="3000" kern="1200" dirty="0">
                <a:solidFill>
                  <a:schemeClr val="bg1"/>
                </a:solidFill>
                <a:latin typeface="黑体" panose="02010600030101010101" pitchFamily="2" charset="-122"/>
                <a:ea typeface="黑体" panose="02010600030101010101" pitchFamily="2" charset="-122"/>
                <a:cs typeface="+mn-cs"/>
              </a:endParaRPr>
            </a:p>
          </p:txBody>
        </p:sp>
      </p:grpSp>
    </p:spTree>
    <p:extLst>
      <p:ext uri="{BB962C8B-B14F-4D97-AF65-F5344CB8AC3E}">
        <p14:creationId xmlns:p14="http://schemas.microsoft.com/office/powerpoint/2010/main" val="25509760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0_两栏内容">
    <p:spTree>
      <p:nvGrpSpPr>
        <p:cNvPr id="1" name=""/>
        <p:cNvGrpSpPr/>
        <p:nvPr/>
      </p:nvGrpSpPr>
      <p:grpSpPr>
        <a:xfrm>
          <a:off x="0" y="0"/>
          <a:ext cx="0" cy="0"/>
          <a:chOff x="0" y="0"/>
          <a:chExt cx="0" cy="0"/>
        </a:xfrm>
      </p:grpSpPr>
      <p:sp>
        <p:nvSpPr>
          <p:cNvPr id="5" name="矩形 4"/>
          <p:cNvSpPr/>
          <p:nvPr userDrawn="1"/>
        </p:nvSpPr>
        <p:spPr>
          <a:xfrm>
            <a:off x="0" y="0"/>
            <a:ext cx="12190413" cy="685958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j-ea"/>
              <a:ea typeface="+mj-ea"/>
            </a:endParaRPr>
          </a:p>
        </p:txBody>
      </p:sp>
    </p:spTree>
    <p:extLst>
      <p:ext uri="{BB962C8B-B14F-4D97-AF65-F5344CB8AC3E}">
        <p14:creationId xmlns:p14="http://schemas.microsoft.com/office/powerpoint/2010/main" val="309901856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知识梳理">
    <p:spTree>
      <p:nvGrpSpPr>
        <p:cNvPr id="1" name=""/>
        <p:cNvGrpSpPr/>
        <p:nvPr/>
      </p:nvGrpSpPr>
      <p:grpSpPr>
        <a:xfrm>
          <a:off x="0" y="0"/>
          <a:ext cx="0" cy="0"/>
          <a:chOff x="0" y="0"/>
          <a:chExt cx="0" cy="0"/>
        </a:xfrm>
      </p:grpSpPr>
      <p:sp>
        <p:nvSpPr>
          <p:cNvPr id="2" name="矩形 1"/>
          <p:cNvSpPr/>
          <p:nvPr userDrawn="1"/>
        </p:nvSpPr>
        <p:spPr>
          <a:xfrm>
            <a:off x="0" y="1"/>
            <a:ext cx="12190413" cy="634846"/>
          </a:xfrm>
          <a:prstGeom prst="rect">
            <a:avLst/>
          </a:prstGeom>
          <a:solidFill>
            <a:srgbClr val="C25C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solidFill>
                <a:schemeClr val="bg1"/>
              </a:solidFill>
              <a:ea typeface="微软雅黑" panose="020B0503020204020204" pitchFamily="34" charset="-122"/>
            </a:endParaRPr>
          </a:p>
        </p:txBody>
      </p:sp>
      <p:grpSp>
        <p:nvGrpSpPr>
          <p:cNvPr id="3" name="组合 2"/>
          <p:cNvGrpSpPr/>
          <p:nvPr userDrawn="1"/>
        </p:nvGrpSpPr>
        <p:grpSpPr>
          <a:xfrm>
            <a:off x="1" y="-2"/>
            <a:ext cx="1836949" cy="634848"/>
            <a:chOff x="0" y="-2"/>
            <a:chExt cx="1377891" cy="634701"/>
          </a:xfrm>
          <a:solidFill>
            <a:srgbClr val="FFC000"/>
          </a:solidFill>
        </p:grpSpPr>
        <p:sp>
          <p:nvSpPr>
            <p:cNvPr id="4" name="矩形 3"/>
            <p:cNvSpPr/>
            <p:nvPr/>
          </p:nvSpPr>
          <p:spPr>
            <a:xfrm>
              <a:off x="0" y="0"/>
              <a:ext cx="708343" cy="634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sp>
          <p:nvSpPr>
            <p:cNvPr id="5" name="直角三角形 4"/>
            <p:cNvSpPr/>
            <p:nvPr/>
          </p:nvSpPr>
          <p:spPr>
            <a:xfrm flipV="1">
              <a:off x="708342" y="-2"/>
              <a:ext cx="669549" cy="634699"/>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b="1" dirty="0">
                <a:ea typeface="微软雅黑" panose="020B0503020204020204" pitchFamily="34" charset="-122"/>
              </a:endParaRPr>
            </a:p>
          </p:txBody>
        </p:sp>
      </p:grpSp>
      <p:sp>
        <p:nvSpPr>
          <p:cNvPr id="6" name="矩形 5"/>
          <p:cNvSpPr/>
          <p:nvPr userDrawn="1"/>
        </p:nvSpPr>
        <p:spPr>
          <a:xfrm>
            <a:off x="1774726" y="36707"/>
            <a:ext cx="1826141" cy="584775"/>
          </a:xfrm>
          <a:prstGeom prst="rect">
            <a:avLst/>
          </a:prstGeom>
        </p:spPr>
        <p:txBody>
          <a:bodyPr wrap="none">
            <a:spAutoFit/>
          </a:bodyPr>
          <a:lstStyle/>
          <a:p>
            <a:pPr>
              <a:defRPr/>
            </a:pPr>
            <a:r>
              <a:rPr lang="zh-CN" altLang="en-US" sz="3200" b="1" dirty="0" smtClean="0">
                <a:solidFill>
                  <a:schemeClr val="bg1"/>
                </a:solidFill>
                <a:latin typeface="+mj-ea"/>
                <a:ea typeface="+mj-ea"/>
              </a:rPr>
              <a:t>知识梳理</a:t>
            </a:r>
            <a:endParaRPr lang="zh-CN" altLang="en-US" sz="3200" b="1" dirty="0">
              <a:solidFill>
                <a:schemeClr val="bg1"/>
              </a:solidFill>
              <a:latin typeface="+mj-ea"/>
              <a:ea typeface="+mj-ea"/>
            </a:endParaRPr>
          </a:p>
        </p:txBody>
      </p:sp>
      <p:sp>
        <p:nvSpPr>
          <p:cNvPr id="7" name="文本框 39"/>
          <p:cNvSpPr txBox="1"/>
          <p:nvPr userDrawn="1"/>
        </p:nvSpPr>
        <p:spPr>
          <a:xfrm>
            <a:off x="190550" y="-87271"/>
            <a:ext cx="648072" cy="830997"/>
          </a:xfrm>
          <a:prstGeom prst="rect">
            <a:avLst/>
          </a:prstGeom>
          <a:noFill/>
        </p:spPr>
        <p:txBody>
          <a:bodyPr wrap="square" rtlCol="0">
            <a:spAutoFit/>
          </a:bodyPr>
          <a:lstStyle/>
          <a:p>
            <a:r>
              <a:rPr lang="en-US" altLang="zh-CN" sz="4800" b="1" dirty="0" smtClean="0">
                <a:solidFill>
                  <a:srgbClr val="C25C17"/>
                </a:solidFill>
                <a:latin typeface="Impact" panose="020B0806030902050204" pitchFamily="34" charset="0"/>
                <a:ea typeface="微软雅黑" panose="020B0503020204020204" pitchFamily="34" charset="-122"/>
              </a:rPr>
              <a:t>1</a:t>
            </a:r>
            <a:endParaRPr lang="zh-CN" altLang="en-US" sz="4800" b="1" dirty="0">
              <a:solidFill>
                <a:srgbClr val="C25C17"/>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47767911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427958"/>
      </p:ext>
    </p:extLst>
  </p:cSld>
  <p:clrMap bg1="lt1" tx1="dk1" bg2="lt2" tx2="dk2" accent1="accent1" accent2="accent2" accent3="accent3" accent4="accent4" accent5="accent5" accent6="accent6" hlink="hlink" folHlink="folHlink"/>
  <p:sldLayoutIdLst>
    <p:sldLayoutId id="2147483794" r:id="rId1"/>
    <p:sldLayoutId id="2147483810" r:id="rId2"/>
    <p:sldLayoutId id="2147483811"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8" r:id="rId13"/>
    <p:sldLayoutId id="2147483827" r:id="rId14"/>
    <p:sldLayoutId id="2147483812" r:id="rId15"/>
    <p:sldLayoutId id="2147483813" r:id="rId16"/>
    <p:sldLayoutId id="2147483817" r:id="rId17"/>
    <p:sldLayoutId id="2147483815" r:id="rId18"/>
    <p:sldLayoutId id="2147483816" r:id="rId19"/>
    <p:sldLayoutId id="2147483829" r:id="rId20"/>
  </p:sldLayoutIdLst>
  <p:timing>
    <p:tnLst>
      <p:par>
        <p:cTn id="1" dur="indefinite" restart="never" nodeType="tmRoot"/>
      </p:par>
    </p:tnLst>
  </p:timing>
  <p:txStyles>
    <p:titleStyle>
      <a:lvl1pPr algn="ctr" defTabSz="1219140" rtl="0" eaLnBrk="1" latinLnBrk="0" hangingPunct="1">
        <a:spcBef>
          <a:spcPct val="0"/>
        </a:spcBef>
        <a:buNone/>
        <a:defRPr sz="5900" kern="1200">
          <a:solidFill>
            <a:schemeClr val="tx1"/>
          </a:solidFill>
          <a:latin typeface="+mj-lt"/>
          <a:ea typeface="+mj-ea"/>
          <a:cs typeface="+mj-cs"/>
        </a:defRPr>
      </a:lvl1pPr>
    </p:titleStyle>
    <p:bodyStyle>
      <a:lvl1pPr marL="457178" indent="-457178" algn="l" defTabSz="121914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50" indent="-380981" algn="l" defTabSz="1219140"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3925" indent="-304784" algn="l" defTabSz="121914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493"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06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63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20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772"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341" indent="-304784" algn="l" defTabSz="121914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140" rtl="0" eaLnBrk="1" latinLnBrk="0" hangingPunct="1">
        <a:defRPr sz="2400" kern="1200">
          <a:solidFill>
            <a:schemeClr val="tx1"/>
          </a:solidFill>
          <a:latin typeface="+mn-lt"/>
          <a:ea typeface="+mn-ea"/>
          <a:cs typeface="+mn-cs"/>
        </a:defRPr>
      </a:lvl1pPr>
      <a:lvl2pPr marL="609570" algn="l" defTabSz="1219140" rtl="0" eaLnBrk="1" latinLnBrk="0" hangingPunct="1">
        <a:defRPr sz="2400" kern="1200">
          <a:solidFill>
            <a:schemeClr val="tx1"/>
          </a:solidFill>
          <a:latin typeface="+mn-lt"/>
          <a:ea typeface="+mn-ea"/>
          <a:cs typeface="+mn-cs"/>
        </a:defRPr>
      </a:lvl2pPr>
      <a:lvl3pPr marL="1219140" algn="l" defTabSz="1219140" rtl="0" eaLnBrk="1" latinLnBrk="0" hangingPunct="1">
        <a:defRPr sz="2400" kern="1200">
          <a:solidFill>
            <a:schemeClr val="tx1"/>
          </a:solidFill>
          <a:latin typeface="+mn-lt"/>
          <a:ea typeface="+mn-ea"/>
          <a:cs typeface="+mn-cs"/>
        </a:defRPr>
      </a:lvl3pPr>
      <a:lvl4pPr marL="1828709" algn="l" defTabSz="1219140" rtl="0" eaLnBrk="1" latinLnBrk="0" hangingPunct="1">
        <a:defRPr sz="2400" kern="1200">
          <a:solidFill>
            <a:schemeClr val="tx1"/>
          </a:solidFill>
          <a:latin typeface="+mn-lt"/>
          <a:ea typeface="+mn-ea"/>
          <a:cs typeface="+mn-cs"/>
        </a:defRPr>
      </a:lvl4pPr>
      <a:lvl5pPr marL="2438278" algn="l" defTabSz="1219140" rtl="0" eaLnBrk="1" latinLnBrk="0" hangingPunct="1">
        <a:defRPr sz="2400" kern="1200">
          <a:solidFill>
            <a:schemeClr val="tx1"/>
          </a:solidFill>
          <a:latin typeface="+mn-lt"/>
          <a:ea typeface="+mn-ea"/>
          <a:cs typeface="+mn-cs"/>
        </a:defRPr>
      </a:lvl5pPr>
      <a:lvl6pPr marL="3047848" algn="l" defTabSz="1219140" rtl="0" eaLnBrk="1" latinLnBrk="0" hangingPunct="1">
        <a:defRPr sz="2400" kern="1200">
          <a:solidFill>
            <a:schemeClr val="tx1"/>
          </a:solidFill>
          <a:latin typeface="+mn-lt"/>
          <a:ea typeface="+mn-ea"/>
          <a:cs typeface="+mn-cs"/>
        </a:defRPr>
      </a:lvl6pPr>
      <a:lvl7pPr marL="3657418" algn="l" defTabSz="1219140" rtl="0" eaLnBrk="1" latinLnBrk="0" hangingPunct="1">
        <a:defRPr sz="2400" kern="1200">
          <a:solidFill>
            <a:schemeClr val="tx1"/>
          </a:solidFill>
          <a:latin typeface="+mn-lt"/>
          <a:ea typeface="+mn-ea"/>
          <a:cs typeface="+mn-cs"/>
        </a:defRPr>
      </a:lvl7pPr>
      <a:lvl8pPr marL="4266987" algn="l" defTabSz="1219140" rtl="0" eaLnBrk="1" latinLnBrk="0" hangingPunct="1">
        <a:defRPr sz="2400" kern="1200">
          <a:solidFill>
            <a:schemeClr val="tx1"/>
          </a:solidFill>
          <a:latin typeface="+mn-lt"/>
          <a:ea typeface="+mn-ea"/>
          <a:cs typeface="+mn-cs"/>
        </a:defRPr>
      </a:lvl8pPr>
      <a:lvl9pPr marL="4876557" algn="l" defTabSz="121914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package" Target="../embeddings/Microsoft_Word_Document3.docx"/><Relationship Id="rId7" Type="http://schemas.openxmlformats.org/officeDocument/2006/relationships/package" Target="../embeddings/Microsoft_Word_Document5.docx"/><Relationship Id="rId12" Type="http://schemas.openxmlformats.org/officeDocument/2006/relationships/slide" Target="slide12.xml"/><Relationship Id="rId2" Type="http://schemas.openxmlformats.org/officeDocument/2006/relationships/slideLayout" Target="../slideLayouts/slideLayout16.xml"/><Relationship Id="rId1" Type="http://schemas.openxmlformats.org/officeDocument/2006/relationships/vmlDrawing" Target="../drawings/vmlDrawing2.vml"/><Relationship Id="rId6" Type="http://schemas.openxmlformats.org/officeDocument/2006/relationships/image" Target="../media/image13.emf"/><Relationship Id="rId11" Type="http://schemas.openxmlformats.org/officeDocument/2006/relationships/slide" Target="slide11.xml"/><Relationship Id="rId5" Type="http://schemas.openxmlformats.org/officeDocument/2006/relationships/package" Target="../embeddings/Microsoft_Word_Document4.docx"/><Relationship Id="rId10" Type="http://schemas.openxmlformats.org/officeDocument/2006/relationships/slide" Target="slide10.xml"/><Relationship Id="rId4" Type="http://schemas.openxmlformats.org/officeDocument/2006/relationships/image" Target="../media/image12.emf"/><Relationship Id="rId9" Type="http://schemas.openxmlformats.org/officeDocument/2006/relationships/slide" Target="slide9.xml"/></Relationships>
</file>

<file path=ppt/slides/_rels/slide12.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slide" Target="slide9.xml"/><Relationship Id="rId1" Type="http://schemas.openxmlformats.org/officeDocument/2006/relationships/slideLayout" Target="../slideLayouts/slideLayout16.xml"/><Relationship Id="rId5" Type="http://schemas.openxmlformats.org/officeDocument/2006/relationships/slide" Target="slide12.xml"/><Relationship Id="rId4" Type="http://schemas.openxmlformats.org/officeDocument/2006/relationships/slide" Target="slide11.xml"/></Relationships>
</file>

<file path=ppt/slides/_rels/slide13.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package" Target="../embeddings/Microsoft_Word_Document6.docx"/><Relationship Id="rId7" Type="http://schemas.openxmlformats.org/officeDocument/2006/relationships/slide" Target="slide9.xml"/><Relationship Id="rId2" Type="http://schemas.openxmlformats.org/officeDocument/2006/relationships/slideLayout" Target="../slideLayouts/slideLayout16.xml"/><Relationship Id="rId1" Type="http://schemas.openxmlformats.org/officeDocument/2006/relationships/vmlDrawing" Target="../drawings/vmlDrawing3.vml"/><Relationship Id="rId6" Type="http://schemas.openxmlformats.org/officeDocument/2006/relationships/image" Target="../media/image16.emf"/><Relationship Id="rId5" Type="http://schemas.openxmlformats.org/officeDocument/2006/relationships/package" Target="../embeddings/Microsoft_Word_Document7.docx"/><Relationship Id="rId10" Type="http://schemas.openxmlformats.org/officeDocument/2006/relationships/slide" Target="slide12.xml"/><Relationship Id="rId4" Type="http://schemas.openxmlformats.org/officeDocument/2006/relationships/image" Target="../media/image15.emf"/><Relationship Id="rId9" Type="http://schemas.openxmlformats.org/officeDocument/2006/relationships/slide" Target="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20.xml"/><Relationship Id="rId7" Type="http://schemas.openxmlformats.org/officeDocument/2006/relationships/slide" Target="slide30.xml"/><Relationship Id="rId2" Type="http://schemas.openxmlformats.org/officeDocument/2006/relationships/slide" Target="slide19.xml"/><Relationship Id="rId1" Type="http://schemas.openxmlformats.org/officeDocument/2006/relationships/slideLayout" Target="../slideLayouts/slideLayout10.xml"/><Relationship Id="rId6" Type="http://schemas.openxmlformats.org/officeDocument/2006/relationships/slide" Target="slide27.xml"/><Relationship Id="rId5" Type="http://schemas.openxmlformats.org/officeDocument/2006/relationships/slide" Target="slide22.xml"/><Relationship Id="rId4" Type="http://schemas.openxmlformats.org/officeDocument/2006/relationships/slide" Target="slide2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8" Type="http://schemas.openxmlformats.org/officeDocument/2006/relationships/slide" Target="slide20.xml"/><Relationship Id="rId13" Type="http://schemas.openxmlformats.org/officeDocument/2006/relationships/slide" Target="slide25.xml"/><Relationship Id="rId3" Type="http://schemas.openxmlformats.org/officeDocument/2006/relationships/package" Target="../embeddings/Microsoft_Word_Document8.docx"/><Relationship Id="rId7" Type="http://schemas.openxmlformats.org/officeDocument/2006/relationships/slide" Target="slide19.xml"/><Relationship Id="rId12" Type="http://schemas.openxmlformats.org/officeDocument/2006/relationships/slide" Target="slide30.xml"/><Relationship Id="rId2" Type="http://schemas.openxmlformats.org/officeDocument/2006/relationships/slideLayout" Target="../slideLayouts/slideLayout16.xml"/><Relationship Id="rId1" Type="http://schemas.openxmlformats.org/officeDocument/2006/relationships/vmlDrawing" Target="../drawings/vmlDrawing4.vml"/><Relationship Id="rId6" Type="http://schemas.openxmlformats.org/officeDocument/2006/relationships/image" Target="../media/image20.emf"/><Relationship Id="rId11" Type="http://schemas.openxmlformats.org/officeDocument/2006/relationships/slide" Target="slide27.xml"/><Relationship Id="rId5" Type="http://schemas.openxmlformats.org/officeDocument/2006/relationships/package" Target="../embeddings/Microsoft_Word_Document9.docx"/><Relationship Id="rId10" Type="http://schemas.openxmlformats.org/officeDocument/2006/relationships/slide" Target="slide22.xml"/><Relationship Id="rId4" Type="http://schemas.openxmlformats.org/officeDocument/2006/relationships/image" Target="../media/image19.emf"/><Relationship Id="rId9" Type="http://schemas.openxmlformats.org/officeDocument/2006/relationships/slide" Target="slide21.xml"/></Relationships>
</file>

<file path=ppt/slides/_rels/slide21.xml.rels><?xml version="1.0" encoding="UTF-8" standalone="yes"?>
<Relationships xmlns="http://schemas.openxmlformats.org/package/2006/relationships"><Relationship Id="rId8" Type="http://schemas.openxmlformats.org/officeDocument/2006/relationships/slide" Target="slide19.xml"/><Relationship Id="rId13" Type="http://schemas.openxmlformats.org/officeDocument/2006/relationships/slide" Target="slide30.xml"/><Relationship Id="rId3" Type="http://schemas.openxmlformats.org/officeDocument/2006/relationships/package" Target="../embeddings/Microsoft_Word_Document10.docx"/><Relationship Id="rId7" Type="http://schemas.openxmlformats.org/officeDocument/2006/relationships/package" Target="../embeddings/Microsoft_Word_Document12.docx"/><Relationship Id="rId12" Type="http://schemas.openxmlformats.org/officeDocument/2006/relationships/slide" Target="slide27.xml"/><Relationship Id="rId2" Type="http://schemas.openxmlformats.org/officeDocument/2006/relationships/slideLayout" Target="../slideLayouts/slideLayout16.xml"/><Relationship Id="rId1" Type="http://schemas.openxmlformats.org/officeDocument/2006/relationships/vmlDrawing" Target="../drawings/vmlDrawing5.vml"/><Relationship Id="rId6" Type="http://schemas.openxmlformats.org/officeDocument/2006/relationships/image" Target="../media/image22.emf"/><Relationship Id="rId11" Type="http://schemas.openxmlformats.org/officeDocument/2006/relationships/slide" Target="slide22.xml"/><Relationship Id="rId5" Type="http://schemas.openxmlformats.org/officeDocument/2006/relationships/package" Target="../embeddings/Microsoft_Word_Document11.docx"/><Relationship Id="rId10" Type="http://schemas.openxmlformats.org/officeDocument/2006/relationships/slide" Target="slide21.xml"/><Relationship Id="rId4" Type="http://schemas.openxmlformats.org/officeDocument/2006/relationships/image" Target="../media/image21.emf"/><Relationship Id="rId9" Type="http://schemas.openxmlformats.org/officeDocument/2006/relationships/slide" Target="slide20.xml"/><Relationship Id="rId14" Type="http://schemas.openxmlformats.org/officeDocument/2006/relationships/slide" Target="slide2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slide" Target="slide20.xml"/><Relationship Id="rId7" Type="http://schemas.openxmlformats.org/officeDocument/2006/relationships/slide" Target="slide27.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5.xml"/><Relationship Id="rId5" Type="http://schemas.openxmlformats.org/officeDocument/2006/relationships/slide" Target="slide22.xml"/><Relationship Id="rId4" Type="http://schemas.openxmlformats.org/officeDocument/2006/relationships/slide" Target="slide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8" Type="http://schemas.openxmlformats.org/officeDocument/2006/relationships/slide" Target="slide30.xml"/><Relationship Id="rId3" Type="http://schemas.openxmlformats.org/officeDocument/2006/relationships/slide" Target="slide20.xml"/><Relationship Id="rId7" Type="http://schemas.openxmlformats.org/officeDocument/2006/relationships/slide" Target="slide27.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5.xml"/><Relationship Id="rId5" Type="http://schemas.openxmlformats.org/officeDocument/2006/relationships/slide" Target="slide22.xml"/><Relationship Id="rId4" Type="http://schemas.openxmlformats.org/officeDocument/2006/relationships/slide" Target="slide21.xml"/></Relationships>
</file>

<file path=ppt/slides/_rels/slide26.xml.rels><?xml version="1.0" encoding="UTF-8" standalone="yes"?>
<Relationships xmlns="http://schemas.openxmlformats.org/package/2006/relationships"><Relationship Id="rId8" Type="http://schemas.openxmlformats.org/officeDocument/2006/relationships/slide" Target="slide22.xml"/><Relationship Id="rId13" Type="http://schemas.openxmlformats.org/officeDocument/2006/relationships/image" Target="../media/image24.emf"/><Relationship Id="rId3" Type="http://schemas.openxmlformats.org/officeDocument/2006/relationships/package" Target="../embeddings/Microsoft_Word_Document13.docx"/><Relationship Id="rId7" Type="http://schemas.openxmlformats.org/officeDocument/2006/relationships/slide" Target="slide21.xml"/><Relationship Id="rId12" Type="http://schemas.openxmlformats.org/officeDocument/2006/relationships/package" Target="../embeddings/Microsoft_Word_Document14.docx"/><Relationship Id="rId2" Type="http://schemas.openxmlformats.org/officeDocument/2006/relationships/slideLayout" Target="../slideLayouts/slideLayout16.xml"/><Relationship Id="rId1" Type="http://schemas.openxmlformats.org/officeDocument/2006/relationships/vmlDrawing" Target="../drawings/vmlDrawing6.vml"/><Relationship Id="rId6" Type="http://schemas.openxmlformats.org/officeDocument/2006/relationships/slide" Target="slide20.xml"/><Relationship Id="rId11" Type="http://schemas.openxmlformats.org/officeDocument/2006/relationships/slide" Target="slide30.xml"/><Relationship Id="rId5" Type="http://schemas.openxmlformats.org/officeDocument/2006/relationships/slide" Target="slide19.xml"/><Relationship Id="rId10" Type="http://schemas.openxmlformats.org/officeDocument/2006/relationships/slide" Target="slide27.xml"/><Relationship Id="rId4" Type="http://schemas.openxmlformats.org/officeDocument/2006/relationships/image" Target="../media/image23.emf"/><Relationship Id="rId9" Type="http://schemas.openxmlformats.org/officeDocument/2006/relationships/slide" Target="slide25.xml"/></Relationships>
</file>

<file path=ppt/slides/_rels/slide27.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20.xml"/><Relationship Id="rId7" Type="http://schemas.openxmlformats.org/officeDocument/2006/relationships/slide" Target="slide30.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7.xml"/><Relationship Id="rId5" Type="http://schemas.openxmlformats.org/officeDocument/2006/relationships/slide" Target="slide22.xml"/><Relationship Id="rId4" Type="http://schemas.openxmlformats.org/officeDocument/2006/relationships/slide" Target="slide21.xml"/></Relationships>
</file>

<file path=ppt/slides/_rels/slide28.xml.rels><?xml version="1.0" encoding="UTF-8" standalone="yes"?>
<Relationships xmlns="http://schemas.openxmlformats.org/package/2006/relationships"><Relationship Id="rId8" Type="http://schemas.openxmlformats.org/officeDocument/2006/relationships/slide" Target="slide20.xml"/><Relationship Id="rId13" Type="http://schemas.openxmlformats.org/officeDocument/2006/relationships/package" Target="../embeddings/Microsoft_Word_Document17.docx"/><Relationship Id="rId3" Type="http://schemas.openxmlformats.org/officeDocument/2006/relationships/package" Target="../embeddings/Microsoft_Word_Document15.docx"/><Relationship Id="rId7" Type="http://schemas.openxmlformats.org/officeDocument/2006/relationships/slide" Target="slide19.xml"/><Relationship Id="rId12" Type="http://schemas.openxmlformats.org/officeDocument/2006/relationships/slide" Target="slide30.xml"/><Relationship Id="rId2" Type="http://schemas.openxmlformats.org/officeDocument/2006/relationships/slideLayout" Target="../slideLayouts/slideLayout16.xml"/><Relationship Id="rId1" Type="http://schemas.openxmlformats.org/officeDocument/2006/relationships/vmlDrawing" Target="../drawings/vmlDrawing7.vml"/><Relationship Id="rId6" Type="http://schemas.openxmlformats.org/officeDocument/2006/relationships/image" Target="../media/image26.emf"/><Relationship Id="rId11" Type="http://schemas.openxmlformats.org/officeDocument/2006/relationships/slide" Target="slide27.xml"/><Relationship Id="rId5" Type="http://schemas.openxmlformats.org/officeDocument/2006/relationships/package" Target="../embeddings/Microsoft_Word_Document16.docx"/><Relationship Id="rId15" Type="http://schemas.openxmlformats.org/officeDocument/2006/relationships/slide" Target="slide25.xml"/><Relationship Id="rId10" Type="http://schemas.openxmlformats.org/officeDocument/2006/relationships/slide" Target="slide22.xml"/><Relationship Id="rId4" Type="http://schemas.openxmlformats.org/officeDocument/2006/relationships/image" Target="../media/image25.emf"/><Relationship Id="rId9" Type="http://schemas.openxmlformats.org/officeDocument/2006/relationships/slide" Target="slide21.xml"/><Relationship Id="rId14" Type="http://schemas.openxmlformats.org/officeDocument/2006/relationships/image" Target="../media/image27.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8" Type="http://schemas.openxmlformats.org/officeDocument/2006/relationships/slide" Target="slide22.xml"/><Relationship Id="rId3" Type="http://schemas.openxmlformats.org/officeDocument/2006/relationships/package" Target="../embeddings/Microsoft_Word_Document18.docx"/><Relationship Id="rId7" Type="http://schemas.openxmlformats.org/officeDocument/2006/relationships/slide" Target="slide21.xml"/><Relationship Id="rId2" Type="http://schemas.openxmlformats.org/officeDocument/2006/relationships/slideLayout" Target="../slideLayouts/slideLayout16.xml"/><Relationship Id="rId1" Type="http://schemas.openxmlformats.org/officeDocument/2006/relationships/vmlDrawing" Target="../drawings/vmlDrawing8.vml"/><Relationship Id="rId6" Type="http://schemas.openxmlformats.org/officeDocument/2006/relationships/slide" Target="slide20.xml"/><Relationship Id="rId11" Type="http://schemas.openxmlformats.org/officeDocument/2006/relationships/slide" Target="slide25.xml"/><Relationship Id="rId5" Type="http://schemas.openxmlformats.org/officeDocument/2006/relationships/slide" Target="slide19.xml"/><Relationship Id="rId10" Type="http://schemas.openxmlformats.org/officeDocument/2006/relationships/slide" Target="slide30.xml"/><Relationship Id="rId4" Type="http://schemas.openxmlformats.org/officeDocument/2006/relationships/image" Target="../media/image28.emf"/><Relationship Id="rId9" Type="http://schemas.openxmlformats.org/officeDocument/2006/relationships/slide" Target="slide27.xml"/></Relationships>
</file>

<file path=ppt/slides/_rels/slide31.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20.xml"/><Relationship Id="rId7" Type="http://schemas.openxmlformats.org/officeDocument/2006/relationships/slide" Target="slide30.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7.xml"/><Relationship Id="rId5" Type="http://schemas.openxmlformats.org/officeDocument/2006/relationships/slide" Target="slide22.xml"/><Relationship Id="rId4" Type="http://schemas.openxmlformats.org/officeDocument/2006/relationships/slide" Target="slide21.xml"/></Relationships>
</file>

<file path=ppt/slides/_rels/slide32.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20.xml"/><Relationship Id="rId7" Type="http://schemas.openxmlformats.org/officeDocument/2006/relationships/slide" Target="slide30.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7.xml"/><Relationship Id="rId5" Type="http://schemas.openxmlformats.org/officeDocument/2006/relationships/slide" Target="slide22.xml"/><Relationship Id="rId4" Type="http://schemas.openxmlformats.org/officeDocument/2006/relationships/slide" Target="slide21.xml"/></Relationships>
</file>

<file path=ppt/slides/_rels/slide33.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20.xml"/><Relationship Id="rId7" Type="http://schemas.openxmlformats.org/officeDocument/2006/relationships/slide" Target="slide30.xml"/><Relationship Id="rId2" Type="http://schemas.openxmlformats.org/officeDocument/2006/relationships/slide" Target="slide19.xml"/><Relationship Id="rId1" Type="http://schemas.openxmlformats.org/officeDocument/2006/relationships/slideLayout" Target="../slideLayouts/slideLayout16.xml"/><Relationship Id="rId6" Type="http://schemas.openxmlformats.org/officeDocument/2006/relationships/slide" Target="slide27.xml"/><Relationship Id="rId5" Type="http://schemas.openxmlformats.org/officeDocument/2006/relationships/slide" Target="slide22.xml"/><Relationship Id="rId4" Type="http://schemas.openxmlformats.org/officeDocument/2006/relationships/slide" Target="slide21.xml"/></Relationships>
</file>

<file path=ppt/slides/_rels/slide34.xml.rels><?xml version="1.0" encoding="UTF-8" standalone="yes"?>
<Relationships xmlns="http://schemas.openxmlformats.org/package/2006/relationships"><Relationship Id="rId8" Type="http://schemas.openxmlformats.org/officeDocument/2006/relationships/image" Target="../media/image31.emf"/><Relationship Id="rId13" Type="http://schemas.openxmlformats.org/officeDocument/2006/relationships/slide" Target="slide27.xml"/><Relationship Id="rId3" Type="http://schemas.openxmlformats.org/officeDocument/2006/relationships/package" Target="../embeddings/Microsoft_Word_Document19.docx"/><Relationship Id="rId7" Type="http://schemas.openxmlformats.org/officeDocument/2006/relationships/package" Target="../embeddings/Microsoft_Word_Document21.docx"/><Relationship Id="rId12" Type="http://schemas.openxmlformats.org/officeDocument/2006/relationships/slide" Target="slide22.xml"/><Relationship Id="rId2" Type="http://schemas.openxmlformats.org/officeDocument/2006/relationships/slideLayout" Target="../slideLayouts/slideLayout16.xml"/><Relationship Id="rId1" Type="http://schemas.openxmlformats.org/officeDocument/2006/relationships/vmlDrawing" Target="../drawings/vmlDrawing9.vml"/><Relationship Id="rId6" Type="http://schemas.openxmlformats.org/officeDocument/2006/relationships/image" Target="../media/image30.emf"/><Relationship Id="rId11" Type="http://schemas.openxmlformats.org/officeDocument/2006/relationships/slide" Target="slide21.xml"/><Relationship Id="rId5" Type="http://schemas.openxmlformats.org/officeDocument/2006/relationships/package" Target="../embeddings/Microsoft_Word_Document20.docx"/><Relationship Id="rId15" Type="http://schemas.openxmlformats.org/officeDocument/2006/relationships/slide" Target="slide25.xml"/><Relationship Id="rId10" Type="http://schemas.openxmlformats.org/officeDocument/2006/relationships/slide" Target="slide20.xml"/><Relationship Id="rId4" Type="http://schemas.openxmlformats.org/officeDocument/2006/relationships/image" Target="../media/image29.emf"/><Relationship Id="rId9" Type="http://schemas.openxmlformats.org/officeDocument/2006/relationships/slide" Target="slide19.xml"/><Relationship Id="rId14" Type="http://schemas.openxmlformats.org/officeDocument/2006/relationships/slide" Target="slide30.xml"/></Relationships>
</file>

<file path=ppt/slides/_rels/slide35.xml.rels><?xml version="1.0" encoding="UTF-8" standalone="yes"?>
<Relationships xmlns="http://schemas.openxmlformats.org/package/2006/relationships"><Relationship Id="rId8" Type="http://schemas.openxmlformats.org/officeDocument/2006/relationships/image" Target="../media/image34.emf"/><Relationship Id="rId13" Type="http://schemas.openxmlformats.org/officeDocument/2006/relationships/slide" Target="slide27.xml"/><Relationship Id="rId3" Type="http://schemas.openxmlformats.org/officeDocument/2006/relationships/package" Target="../embeddings/Microsoft_Word_Document22.docx"/><Relationship Id="rId7" Type="http://schemas.openxmlformats.org/officeDocument/2006/relationships/package" Target="../embeddings/Microsoft_Word_Document24.docx"/><Relationship Id="rId12" Type="http://schemas.openxmlformats.org/officeDocument/2006/relationships/slide" Target="slide22.xml"/><Relationship Id="rId2" Type="http://schemas.openxmlformats.org/officeDocument/2006/relationships/slideLayout" Target="../slideLayouts/slideLayout16.xml"/><Relationship Id="rId1" Type="http://schemas.openxmlformats.org/officeDocument/2006/relationships/vmlDrawing" Target="../drawings/vmlDrawing10.vml"/><Relationship Id="rId6" Type="http://schemas.openxmlformats.org/officeDocument/2006/relationships/image" Target="../media/image33.emf"/><Relationship Id="rId11" Type="http://schemas.openxmlformats.org/officeDocument/2006/relationships/slide" Target="slide21.xml"/><Relationship Id="rId5" Type="http://schemas.openxmlformats.org/officeDocument/2006/relationships/package" Target="../embeddings/Microsoft_Word_Document23.docx"/><Relationship Id="rId15" Type="http://schemas.openxmlformats.org/officeDocument/2006/relationships/slide" Target="slide25.xml"/><Relationship Id="rId10" Type="http://schemas.openxmlformats.org/officeDocument/2006/relationships/slide" Target="slide20.xml"/><Relationship Id="rId4" Type="http://schemas.openxmlformats.org/officeDocument/2006/relationships/image" Target="../media/image32.emf"/><Relationship Id="rId9" Type="http://schemas.openxmlformats.org/officeDocument/2006/relationships/slide" Target="slide19.xml"/><Relationship Id="rId14" Type="http://schemas.openxmlformats.org/officeDocument/2006/relationships/slide" Target="slide3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8" Type="http://schemas.openxmlformats.org/officeDocument/2006/relationships/image" Target="../media/image35.emf"/><Relationship Id="rId3" Type="http://schemas.openxmlformats.org/officeDocument/2006/relationships/slide" Target="slide37.xml"/><Relationship Id="rId7" Type="http://schemas.openxmlformats.org/officeDocument/2006/relationships/package" Target="../embeddings/Microsoft_Word_Document25.docx"/><Relationship Id="rId2" Type="http://schemas.openxmlformats.org/officeDocument/2006/relationships/slideLayout" Target="../slideLayouts/slideLayout1.xml"/><Relationship Id="rId1" Type="http://schemas.openxmlformats.org/officeDocument/2006/relationships/vmlDrawing" Target="../drawings/vmlDrawing11.vml"/><Relationship Id="rId6" Type="http://schemas.openxmlformats.org/officeDocument/2006/relationships/slide" Target="slide43.xml"/><Relationship Id="rId5" Type="http://schemas.openxmlformats.org/officeDocument/2006/relationships/slide" Target="slide40.xml"/><Relationship Id="rId10" Type="http://schemas.openxmlformats.org/officeDocument/2006/relationships/image" Target="../media/image36.emf"/><Relationship Id="rId4" Type="http://schemas.openxmlformats.org/officeDocument/2006/relationships/slide" Target="slide38.xml"/><Relationship Id="rId9" Type="http://schemas.openxmlformats.org/officeDocument/2006/relationships/package" Target="../embeddings/Microsoft_Word_Document26.docx"/></Relationships>
</file>

<file path=ppt/slides/_rels/slide38.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slide" Target="slide37.xml"/><Relationship Id="rId1" Type="http://schemas.openxmlformats.org/officeDocument/2006/relationships/slideLayout" Target="../slideLayouts/slideLayout1.xml"/><Relationship Id="rId5" Type="http://schemas.openxmlformats.org/officeDocument/2006/relationships/slide" Target="slide43.xml"/><Relationship Id="rId4" Type="http://schemas.openxmlformats.org/officeDocument/2006/relationships/slide" Target="slide40.xml"/></Relationships>
</file>

<file path=ppt/slides/_rels/slide39.xml.rels><?xml version="1.0" encoding="UTF-8" standalone="yes"?>
<Relationships xmlns="http://schemas.openxmlformats.org/package/2006/relationships"><Relationship Id="rId8" Type="http://schemas.openxmlformats.org/officeDocument/2006/relationships/slide" Target="slide38.xml"/><Relationship Id="rId3" Type="http://schemas.openxmlformats.org/officeDocument/2006/relationships/package" Target="../embeddings/Microsoft_Word_Document27.docx"/><Relationship Id="rId7" Type="http://schemas.openxmlformats.org/officeDocument/2006/relationships/slide" Target="slide37.xml"/><Relationship Id="rId2" Type="http://schemas.openxmlformats.org/officeDocument/2006/relationships/slideLayout" Target="../slideLayouts/slideLayout1.xml"/><Relationship Id="rId1" Type="http://schemas.openxmlformats.org/officeDocument/2006/relationships/vmlDrawing" Target="../drawings/vmlDrawing12.vml"/><Relationship Id="rId6" Type="http://schemas.openxmlformats.org/officeDocument/2006/relationships/image" Target="../media/image38.emf"/><Relationship Id="rId5" Type="http://schemas.openxmlformats.org/officeDocument/2006/relationships/package" Target="../embeddings/Microsoft_Word_Document28.docx"/><Relationship Id="rId10" Type="http://schemas.openxmlformats.org/officeDocument/2006/relationships/slide" Target="slide43.xml"/><Relationship Id="rId4" Type="http://schemas.openxmlformats.org/officeDocument/2006/relationships/image" Target="../media/image37.emf"/><Relationship Id="rId9" Type="http://schemas.openxmlformats.org/officeDocument/2006/relationships/slide" Target="slide40.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3" Type="http://schemas.openxmlformats.org/officeDocument/2006/relationships/slide" Target="slide37.xml"/><Relationship Id="rId7" Type="http://schemas.openxmlformats.org/officeDocument/2006/relationships/slide" Target="slide41.xml"/><Relationship Id="rId2" Type="http://schemas.openxmlformats.org/officeDocument/2006/relationships/image" Target="../media/image39.tif"/><Relationship Id="rId1" Type="http://schemas.openxmlformats.org/officeDocument/2006/relationships/slideLayout" Target="../slideLayouts/slideLayout1.xml"/><Relationship Id="rId6" Type="http://schemas.openxmlformats.org/officeDocument/2006/relationships/slide" Target="slide43.xml"/><Relationship Id="rId5" Type="http://schemas.openxmlformats.org/officeDocument/2006/relationships/slide" Target="slide40.xml"/><Relationship Id="rId4" Type="http://schemas.openxmlformats.org/officeDocument/2006/relationships/slide" Target="slide38.xml"/></Relationships>
</file>

<file path=ppt/slides/_rels/slide41.xml.rels><?xml version="1.0" encoding="UTF-8" standalone="yes"?>
<Relationships xmlns="http://schemas.openxmlformats.org/package/2006/relationships"><Relationship Id="rId8" Type="http://schemas.openxmlformats.org/officeDocument/2006/relationships/slide" Target="slide38.xml"/><Relationship Id="rId3" Type="http://schemas.openxmlformats.org/officeDocument/2006/relationships/package" Target="../embeddings/Microsoft_Word_Document29.docx"/><Relationship Id="rId7" Type="http://schemas.openxmlformats.org/officeDocument/2006/relationships/slide" Target="slide37.xml"/><Relationship Id="rId2" Type="http://schemas.openxmlformats.org/officeDocument/2006/relationships/slideLayout" Target="../slideLayouts/slideLayout1.xml"/><Relationship Id="rId1" Type="http://schemas.openxmlformats.org/officeDocument/2006/relationships/vmlDrawing" Target="../drawings/vmlDrawing13.vml"/><Relationship Id="rId6" Type="http://schemas.openxmlformats.org/officeDocument/2006/relationships/image" Target="../media/image41.emf"/><Relationship Id="rId11" Type="http://schemas.openxmlformats.org/officeDocument/2006/relationships/slide" Target="slide42.xml"/><Relationship Id="rId5" Type="http://schemas.openxmlformats.org/officeDocument/2006/relationships/package" Target="../embeddings/Microsoft_Word_Document30.docx"/><Relationship Id="rId10" Type="http://schemas.openxmlformats.org/officeDocument/2006/relationships/slide" Target="slide43.xml"/><Relationship Id="rId4" Type="http://schemas.openxmlformats.org/officeDocument/2006/relationships/image" Target="../media/image40.emf"/><Relationship Id="rId9" Type="http://schemas.openxmlformats.org/officeDocument/2006/relationships/slide" Target="slide40.xml"/></Relationships>
</file>

<file path=ppt/slides/_rels/slide42.xml.rels><?xml version="1.0" encoding="UTF-8" standalone="yes"?>
<Relationships xmlns="http://schemas.openxmlformats.org/package/2006/relationships"><Relationship Id="rId8" Type="http://schemas.openxmlformats.org/officeDocument/2006/relationships/slide" Target="slide43.xml"/><Relationship Id="rId3" Type="http://schemas.openxmlformats.org/officeDocument/2006/relationships/package" Target="../embeddings/Microsoft_Word_Document31.docx"/><Relationship Id="rId7" Type="http://schemas.openxmlformats.org/officeDocument/2006/relationships/slide" Target="slide40.xml"/><Relationship Id="rId2" Type="http://schemas.openxmlformats.org/officeDocument/2006/relationships/slideLayout" Target="../slideLayouts/slideLayout1.xml"/><Relationship Id="rId1" Type="http://schemas.openxmlformats.org/officeDocument/2006/relationships/vmlDrawing" Target="../drawings/vmlDrawing14.vml"/><Relationship Id="rId6" Type="http://schemas.openxmlformats.org/officeDocument/2006/relationships/slide" Target="slide38.xml"/><Relationship Id="rId5" Type="http://schemas.openxmlformats.org/officeDocument/2006/relationships/slide" Target="slide37.xml"/><Relationship Id="rId4" Type="http://schemas.openxmlformats.org/officeDocument/2006/relationships/image" Target="../media/image42.emf"/></Relationships>
</file>

<file path=ppt/slides/_rels/slide43.xml.rels><?xml version="1.0" encoding="UTF-8" standalone="yes"?>
<Relationships xmlns="http://schemas.openxmlformats.org/package/2006/relationships"><Relationship Id="rId3" Type="http://schemas.openxmlformats.org/officeDocument/2006/relationships/slide" Target="slide38.xml"/><Relationship Id="rId7" Type="http://schemas.openxmlformats.org/officeDocument/2006/relationships/slide" Target="slide44.xml"/><Relationship Id="rId2" Type="http://schemas.openxmlformats.org/officeDocument/2006/relationships/slide" Target="slide37.xml"/><Relationship Id="rId1" Type="http://schemas.openxmlformats.org/officeDocument/2006/relationships/slideLayout" Target="../slideLayouts/slideLayout1.xml"/><Relationship Id="rId6" Type="http://schemas.openxmlformats.org/officeDocument/2006/relationships/slide" Target="slide6.xml"/><Relationship Id="rId5" Type="http://schemas.openxmlformats.org/officeDocument/2006/relationships/slide" Target="slide43.xml"/><Relationship Id="rId4" Type="http://schemas.openxmlformats.org/officeDocument/2006/relationships/slide" Target="slide40.xml"/></Relationships>
</file>

<file path=ppt/slides/_rels/slide44.xml.rels><?xml version="1.0" encoding="UTF-8" standalone="yes"?>
<Relationships xmlns="http://schemas.openxmlformats.org/package/2006/relationships"><Relationship Id="rId3" Type="http://schemas.openxmlformats.org/officeDocument/2006/relationships/slide" Target="slide38.xml"/><Relationship Id="rId2" Type="http://schemas.openxmlformats.org/officeDocument/2006/relationships/slide" Target="slide37.xml"/><Relationship Id="rId1" Type="http://schemas.openxmlformats.org/officeDocument/2006/relationships/slideLayout" Target="../slideLayouts/slideLayout1.xml"/><Relationship Id="rId6" Type="http://schemas.openxmlformats.org/officeDocument/2006/relationships/slide" Target="slide6.xml"/><Relationship Id="rId5" Type="http://schemas.openxmlformats.org/officeDocument/2006/relationships/slide" Target="slide43.xml"/><Relationship Id="rId4" Type="http://schemas.openxmlformats.org/officeDocument/2006/relationships/slide" Target="slide4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6" Type="http://schemas.openxmlformats.org/officeDocument/2006/relationships/slide" Target="slide47.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47.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48.xml.rels><?xml version="1.0" encoding="UTF-8" standalone="yes"?>
<Relationships xmlns="http://schemas.openxmlformats.org/package/2006/relationships"><Relationship Id="rId8" Type="http://schemas.openxmlformats.org/officeDocument/2006/relationships/slide" Target="slide48.xml"/><Relationship Id="rId13" Type="http://schemas.openxmlformats.org/officeDocument/2006/relationships/slide" Target="slide54.xml"/><Relationship Id="rId18" Type="http://schemas.openxmlformats.org/officeDocument/2006/relationships/slide" Target="slide63.xml"/><Relationship Id="rId3" Type="http://schemas.openxmlformats.org/officeDocument/2006/relationships/package" Target="../embeddings/Microsoft_Word_Document32.docx"/><Relationship Id="rId7" Type="http://schemas.openxmlformats.org/officeDocument/2006/relationships/slide" Target="slide46.xml"/><Relationship Id="rId12" Type="http://schemas.openxmlformats.org/officeDocument/2006/relationships/slide" Target="slide53.xml"/><Relationship Id="rId17" Type="http://schemas.openxmlformats.org/officeDocument/2006/relationships/slide" Target="slide61.xml"/><Relationship Id="rId2" Type="http://schemas.openxmlformats.org/officeDocument/2006/relationships/slideLayout" Target="../slideLayouts/slideLayout1.xml"/><Relationship Id="rId16" Type="http://schemas.openxmlformats.org/officeDocument/2006/relationships/slide" Target="slide59.xml"/><Relationship Id="rId20" Type="http://schemas.openxmlformats.org/officeDocument/2006/relationships/slide" Target="slide70.xml"/><Relationship Id="rId1" Type="http://schemas.openxmlformats.org/officeDocument/2006/relationships/vmlDrawing" Target="../drawings/vmlDrawing15.vml"/><Relationship Id="rId6" Type="http://schemas.openxmlformats.org/officeDocument/2006/relationships/image" Target="../media/image44.emf"/><Relationship Id="rId11" Type="http://schemas.openxmlformats.org/officeDocument/2006/relationships/slide" Target="slide51.xml"/><Relationship Id="rId5" Type="http://schemas.openxmlformats.org/officeDocument/2006/relationships/package" Target="../embeddings/Microsoft_Word_Document33.docx"/><Relationship Id="rId15" Type="http://schemas.openxmlformats.org/officeDocument/2006/relationships/slide" Target="slide58.xml"/><Relationship Id="rId10" Type="http://schemas.openxmlformats.org/officeDocument/2006/relationships/slide" Target="slide50.xml"/><Relationship Id="rId19" Type="http://schemas.openxmlformats.org/officeDocument/2006/relationships/slide" Target="slide65.xml"/><Relationship Id="rId4" Type="http://schemas.openxmlformats.org/officeDocument/2006/relationships/image" Target="../media/image43.emf"/><Relationship Id="rId9" Type="http://schemas.openxmlformats.org/officeDocument/2006/relationships/slide" Target="slide49.xml"/><Relationship Id="rId14" Type="http://schemas.openxmlformats.org/officeDocument/2006/relationships/slide" Target="slide56.xml"/></Relationships>
</file>

<file path=ppt/slides/_rels/slide49.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51.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6" Type="http://schemas.openxmlformats.org/officeDocument/2006/relationships/slide" Target="slide52.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52.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53.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8.xml"/><Relationship Id="rId18" Type="http://schemas.openxmlformats.org/officeDocument/2006/relationships/slide" Target="slide70.xml"/><Relationship Id="rId3" Type="http://schemas.openxmlformats.org/officeDocument/2006/relationships/package" Target="../embeddings/Microsoft_Word_Document34.docx"/><Relationship Id="rId7" Type="http://schemas.openxmlformats.org/officeDocument/2006/relationships/slide" Target="slide49.xml"/><Relationship Id="rId12" Type="http://schemas.openxmlformats.org/officeDocument/2006/relationships/slide" Target="slide56.xml"/><Relationship Id="rId17" Type="http://schemas.openxmlformats.org/officeDocument/2006/relationships/slide" Target="slide65.xml"/><Relationship Id="rId2" Type="http://schemas.openxmlformats.org/officeDocument/2006/relationships/slideLayout" Target="../slideLayouts/slideLayout1.xml"/><Relationship Id="rId16" Type="http://schemas.openxmlformats.org/officeDocument/2006/relationships/slide" Target="slide63.xml"/><Relationship Id="rId1" Type="http://schemas.openxmlformats.org/officeDocument/2006/relationships/vmlDrawing" Target="../drawings/vmlDrawing16.vml"/><Relationship Id="rId6" Type="http://schemas.openxmlformats.org/officeDocument/2006/relationships/slide" Target="slide48.xml"/><Relationship Id="rId11" Type="http://schemas.openxmlformats.org/officeDocument/2006/relationships/slide" Target="slide54.xml"/><Relationship Id="rId5" Type="http://schemas.openxmlformats.org/officeDocument/2006/relationships/slide" Target="slide46.xml"/><Relationship Id="rId15" Type="http://schemas.openxmlformats.org/officeDocument/2006/relationships/slide" Target="slide61.xml"/><Relationship Id="rId10" Type="http://schemas.openxmlformats.org/officeDocument/2006/relationships/slide" Target="slide53.xml"/><Relationship Id="rId4" Type="http://schemas.openxmlformats.org/officeDocument/2006/relationships/image" Target="../media/image45.emf"/><Relationship Id="rId9" Type="http://schemas.openxmlformats.org/officeDocument/2006/relationships/slide" Target="slide51.xml"/><Relationship Id="rId14" Type="http://schemas.openxmlformats.org/officeDocument/2006/relationships/slide" Target="slide59.xml"/></Relationships>
</file>

<file path=ppt/slides/_rels/slide54.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6" Type="http://schemas.openxmlformats.org/officeDocument/2006/relationships/slide" Target="slide55.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55.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56.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6" Type="http://schemas.openxmlformats.org/officeDocument/2006/relationships/slide" Target="slide57.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57.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8.xml"/><Relationship Id="rId18" Type="http://schemas.openxmlformats.org/officeDocument/2006/relationships/slide" Target="slide70.xml"/><Relationship Id="rId3" Type="http://schemas.openxmlformats.org/officeDocument/2006/relationships/package" Target="../embeddings/Microsoft_Word_Document35.docx"/><Relationship Id="rId7" Type="http://schemas.openxmlformats.org/officeDocument/2006/relationships/slide" Target="slide49.xml"/><Relationship Id="rId12" Type="http://schemas.openxmlformats.org/officeDocument/2006/relationships/slide" Target="slide56.xml"/><Relationship Id="rId17" Type="http://schemas.openxmlformats.org/officeDocument/2006/relationships/slide" Target="slide65.xml"/><Relationship Id="rId2" Type="http://schemas.openxmlformats.org/officeDocument/2006/relationships/slideLayout" Target="../slideLayouts/slideLayout1.xml"/><Relationship Id="rId16" Type="http://schemas.openxmlformats.org/officeDocument/2006/relationships/slide" Target="slide63.xml"/><Relationship Id="rId20" Type="http://schemas.openxmlformats.org/officeDocument/2006/relationships/image" Target="../media/image47.emf"/><Relationship Id="rId1" Type="http://schemas.openxmlformats.org/officeDocument/2006/relationships/vmlDrawing" Target="../drawings/vmlDrawing17.vml"/><Relationship Id="rId6" Type="http://schemas.openxmlformats.org/officeDocument/2006/relationships/slide" Target="slide48.xml"/><Relationship Id="rId11" Type="http://schemas.openxmlformats.org/officeDocument/2006/relationships/slide" Target="slide54.xml"/><Relationship Id="rId5" Type="http://schemas.openxmlformats.org/officeDocument/2006/relationships/slide" Target="slide46.xml"/><Relationship Id="rId15" Type="http://schemas.openxmlformats.org/officeDocument/2006/relationships/slide" Target="slide61.xml"/><Relationship Id="rId10" Type="http://schemas.openxmlformats.org/officeDocument/2006/relationships/slide" Target="slide53.xml"/><Relationship Id="rId19" Type="http://schemas.openxmlformats.org/officeDocument/2006/relationships/package" Target="../embeddings/Microsoft_Word_Document36.docx"/><Relationship Id="rId4" Type="http://schemas.openxmlformats.org/officeDocument/2006/relationships/image" Target="../media/image46.emf"/><Relationship Id="rId9" Type="http://schemas.openxmlformats.org/officeDocument/2006/relationships/slide" Target="slide51.xml"/><Relationship Id="rId14" Type="http://schemas.openxmlformats.org/officeDocument/2006/relationships/slide" Target="slide59.xml"/></Relationships>
</file>

<file path=ppt/slides/_rels/slide58.xml.rels><?xml version="1.0" encoding="UTF-8" standalone="yes"?>
<Relationships xmlns="http://schemas.openxmlformats.org/package/2006/relationships"><Relationship Id="rId8" Type="http://schemas.openxmlformats.org/officeDocument/2006/relationships/slide" Target="slide48.xml"/><Relationship Id="rId13" Type="http://schemas.openxmlformats.org/officeDocument/2006/relationships/slide" Target="slide54.xml"/><Relationship Id="rId18" Type="http://schemas.openxmlformats.org/officeDocument/2006/relationships/slide" Target="slide63.xml"/><Relationship Id="rId3" Type="http://schemas.openxmlformats.org/officeDocument/2006/relationships/package" Target="../embeddings/Microsoft_Word_Document37.docx"/><Relationship Id="rId7" Type="http://schemas.openxmlformats.org/officeDocument/2006/relationships/slide" Target="slide46.xml"/><Relationship Id="rId12" Type="http://schemas.openxmlformats.org/officeDocument/2006/relationships/slide" Target="slide53.xml"/><Relationship Id="rId17" Type="http://schemas.openxmlformats.org/officeDocument/2006/relationships/slide" Target="slide61.xml"/><Relationship Id="rId2" Type="http://schemas.openxmlformats.org/officeDocument/2006/relationships/slideLayout" Target="../slideLayouts/slideLayout1.xml"/><Relationship Id="rId16" Type="http://schemas.openxmlformats.org/officeDocument/2006/relationships/slide" Target="slide59.xml"/><Relationship Id="rId20" Type="http://schemas.openxmlformats.org/officeDocument/2006/relationships/slide" Target="slide70.xml"/><Relationship Id="rId1" Type="http://schemas.openxmlformats.org/officeDocument/2006/relationships/vmlDrawing" Target="../drawings/vmlDrawing18.vml"/><Relationship Id="rId6" Type="http://schemas.openxmlformats.org/officeDocument/2006/relationships/image" Target="../media/image49.emf"/><Relationship Id="rId11" Type="http://schemas.openxmlformats.org/officeDocument/2006/relationships/slide" Target="slide51.xml"/><Relationship Id="rId5" Type="http://schemas.openxmlformats.org/officeDocument/2006/relationships/package" Target="../embeddings/Microsoft_Word_Document38.docx"/><Relationship Id="rId15" Type="http://schemas.openxmlformats.org/officeDocument/2006/relationships/slide" Target="slide58.xml"/><Relationship Id="rId10" Type="http://schemas.openxmlformats.org/officeDocument/2006/relationships/slide" Target="slide50.xml"/><Relationship Id="rId19" Type="http://schemas.openxmlformats.org/officeDocument/2006/relationships/slide" Target="slide65.xml"/><Relationship Id="rId4" Type="http://schemas.openxmlformats.org/officeDocument/2006/relationships/image" Target="../media/image48.emf"/><Relationship Id="rId9" Type="http://schemas.openxmlformats.org/officeDocument/2006/relationships/slide" Target="slide49.xml"/><Relationship Id="rId14" Type="http://schemas.openxmlformats.org/officeDocument/2006/relationships/slide" Target="slide56.xml"/></Relationships>
</file>

<file path=ppt/slides/_rels/slide59.xml.rels><?xml version="1.0" encoding="UTF-8" standalone="yes"?>
<Relationships xmlns="http://schemas.openxmlformats.org/package/2006/relationships"><Relationship Id="rId8" Type="http://schemas.openxmlformats.org/officeDocument/2006/relationships/slide" Target="slide48.xml"/><Relationship Id="rId13" Type="http://schemas.openxmlformats.org/officeDocument/2006/relationships/slide" Target="slide54.xml"/><Relationship Id="rId18" Type="http://schemas.openxmlformats.org/officeDocument/2006/relationships/slide" Target="slide63.xml"/><Relationship Id="rId3" Type="http://schemas.openxmlformats.org/officeDocument/2006/relationships/package" Target="../embeddings/Microsoft_Word_Document39.docx"/><Relationship Id="rId21" Type="http://schemas.openxmlformats.org/officeDocument/2006/relationships/slide" Target="slide60.xml"/><Relationship Id="rId7" Type="http://schemas.openxmlformats.org/officeDocument/2006/relationships/slide" Target="slide46.xml"/><Relationship Id="rId12" Type="http://schemas.openxmlformats.org/officeDocument/2006/relationships/slide" Target="slide53.xml"/><Relationship Id="rId17" Type="http://schemas.openxmlformats.org/officeDocument/2006/relationships/slide" Target="slide61.xml"/><Relationship Id="rId2" Type="http://schemas.openxmlformats.org/officeDocument/2006/relationships/slideLayout" Target="../slideLayouts/slideLayout1.xml"/><Relationship Id="rId16" Type="http://schemas.openxmlformats.org/officeDocument/2006/relationships/slide" Target="slide59.xml"/><Relationship Id="rId20" Type="http://schemas.openxmlformats.org/officeDocument/2006/relationships/slide" Target="slide70.xml"/><Relationship Id="rId1" Type="http://schemas.openxmlformats.org/officeDocument/2006/relationships/vmlDrawing" Target="../drawings/vmlDrawing19.vml"/><Relationship Id="rId6" Type="http://schemas.openxmlformats.org/officeDocument/2006/relationships/image" Target="../media/image51.emf"/><Relationship Id="rId11" Type="http://schemas.openxmlformats.org/officeDocument/2006/relationships/slide" Target="slide51.xml"/><Relationship Id="rId5" Type="http://schemas.openxmlformats.org/officeDocument/2006/relationships/package" Target="../embeddings/Microsoft_Word_Document40.docx"/><Relationship Id="rId15" Type="http://schemas.openxmlformats.org/officeDocument/2006/relationships/slide" Target="slide58.xml"/><Relationship Id="rId10" Type="http://schemas.openxmlformats.org/officeDocument/2006/relationships/slide" Target="slide50.xml"/><Relationship Id="rId19" Type="http://schemas.openxmlformats.org/officeDocument/2006/relationships/slide" Target="slide65.xml"/><Relationship Id="rId4" Type="http://schemas.openxmlformats.org/officeDocument/2006/relationships/image" Target="../media/image50.emf"/><Relationship Id="rId9" Type="http://schemas.openxmlformats.org/officeDocument/2006/relationships/slide" Target="slide49.xml"/><Relationship Id="rId14" Type="http://schemas.openxmlformats.org/officeDocument/2006/relationships/slide" Target="slide5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8.xml"/><Relationship Id="rId18" Type="http://schemas.openxmlformats.org/officeDocument/2006/relationships/slide" Target="slide70.xml"/><Relationship Id="rId3" Type="http://schemas.openxmlformats.org/officeDocument/2006/relationships/package" Target="../embeddings/Microsoft_Word_Document41.docx"/><Relationship Id="rId7" Type="http://schemas.openxmlformats.org/officeDocument/2006/relationships/slide" Target="slide49.xml"/><Relationship Id="rId12" Type="http://schemas.openxmlformats.org/officeDocument/2006/relationships/slide" Target="slide56.xml"/><Relationship Id="rId17" Type="http://schemas.openxmlformats.org/officeDocument/2006/relationships/slide" Target="slide65.xml"/><Relationship Id="rId2" Type="http://schemas.openxmlformats.org/officeDocument/2006/relationships/slideLayout" Target="../slideLayouts/slideLayout1.xml"/><Relationship Id="rId16" Type="http://schemas.openxmlformats.org/officeDocument/2006/relationships/slide" Target="slide63.xml"/><Relationship Id="rId1" Type="http://schemas.openxmlformats.org/officeDocument/2006/relationships/vmlDrawing" Target="../drawings/vmlDrawing20.vml"/><Relationship Id="rId6" Type="http://schemas.openxmlformats.org/officeDocument/2006/relationships/slide" Target="slide48.xml"/><Relationship Id="rId11" Type="http://schemas.openxmlformats.org/officeDocument/2006/relationships/slide" Target="slide54.xml"/><Relationship Id="rId5" Type="http://schemas.openxmlformats.org/officeDocument/2006/relationships/slide" Target="slide46.xml"/><Relationship Id="rId15" Type="http://schemas.openxmlformats.org/officeDocument/2006/relationships/slide" Target="slide61.xml"/><Relationship Id="rId10" Type="http://schemas.openxmlformats.org/officeDocument/2006/relationships/slide" Target="slide53.xml"/><Relationship Id="rId4" Type="http://schemas.openxmlformats.org/officeDocument/2006/relationships/image" Target="../media/image52.emf"/><Relationship Id="rId9" Type="http://schemas.openxmlformats.org/officeDocument/2006/relationships/slide" Target="slide51.xml"/><Relationship Id="rId14" Type="http://schemas.openxmlformats.org/officeDocument/2006/relationships/slide" Target="slide59.xml"/></Relationships>
</file>

<file path=ppt/slides/_rels/slide61.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slide" Target="slide59.xml"/><Relationship Id="rId18" Type="http://schemas.openxmlformats.org/officeDocument/2006/relationships/slide" Target="slide62.xml"/><Relationship Id="rId3" Type="http://schemas.openxmlformats.org/officeDocument/2006/relationships/image" Target="../media/image54.tif"/><Relationship Id="rId7" Type="http://schemas.openxmlformats.org/officeDocument/2006/relationships/slide" Target="slide50.xml"/><Relationship Id="rId12" Type="http://schemas.openxmlformats.org/officeDocument/2006/relationships/slide" Target="slide58.xml"/><Relationship Id="rId17" Type="http://schemas.openxmlformats.org/officeDocument/2006/relationships/slide" Target="slide70.xml"/><Relationship Id="rId2" Type="http://schemas.openxmlformats.org/officeDocument/2006/relationships/image" Target="../media/image53.tif"/><Relationship Id="rId16" Type="http://schemas.openxmlformats.org/officeDocument/2006/relationships/slide" Target="slide65.xml"/><Relationship Id="rId1" Type="http://schemas.openxmlformats.org/officeDocument/2006/relationships/slideLayout" Target="../slideLayouts/slideLayout1.xml"/><Relationship Id="rId6" Type="http://schemas.openxmlformats.org/officeDocument/2006/relationships/slide" Target="slide49.xml"/><Relationship Id="rId11" Type="http://schemas.openxmlformats.org/officeDocument/2006/relationships/slide" Target="slide56.xml"/><Relationship Id="rId5" Type="http://schemas.openxmlformats.org/officeDocument/2006/relationships/slide" Target="slide48.xml"/><Relationship Id="rId15" Type="http://schemas.openxmlformats.org/officeDocument/2006/relationships/slide" Target="slide63.xml"/><Relationship Id="rId10" Type="http://schemas.openxmlformats.org/officeDocument/2006/relationships/slide" Target="slide54.xml"/><Relationship Id="rId4" Type="http://schemas.openxmlformats.org/officeDocument/2006/relationships/slide" Target="slide46.xml"/><Relationship Id="rId9" Type="http://schemas.openxmlformats.org/officeDocument/2006/relationships/slide" Target="slide53.xml"/><Relationship Id="rId14" Type="http://schemas.openxmlformats.org/officeDocument/2006/relationships/slide" Target="slide61.xml"/></Relationships>
</file>

<file path=ppt/slides/_rels/slide62.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8.xml"/><Relationship Id="rId18" Type="http://schemas.openxmlformats.org/officeDocument/2006/relationships/slide" Target="slide70.xml"/><Relationship Id="rId3" Type="http://schemas.openxmlformats.org/officeDocument/2006/relationships/package" Target="../embeddings/Microsoft_Word_Document42.docx"/><Relationship Id="rId7" Type="http://schemas.openxmlformats.org/officeDocument/2006/relationships/slide" Target="slide49.xml"/><Relationship Id="rId12" Type="http://schemas.openxmlformats.org/officeDocument/2006/relationships/slide" Target="slide56.xml"/><Relationship Id="rId17" Type="http://schemas.openxmlformats.org/officeDocument/2006/relationships/slide" Target="slide65.xml"/><Relationship Id="rId2" Type="http://schemas.openxmlformats.org/officeDocument/2006/relationships/slideLayout" Target="../slideLayouts/slideLayout1.xml"/><Relationship Id="rId16" Type="http://schemas.openxmlformats.org/officeDocument/2006/relationships/slide" Target="slide63.xml"/><Relationship Id="rId1" Type="http://schemas.openxmlformats.org/officeDocument/2006/relationships/vmlDrawing" Target="../drawings/vmlDrawing21.vml"/><Relationship Id="rId6" Type="http://schemas.openxmlformats.org/officeDocument/2006/relationships/slide" Target="slide48.xml"/><Relationship Id="rId11" Type="http://schemas.openxmlformats.org/officeDocument/2006/relationships/slide" Target="slide54.xml"/><Relationship Id="rId5" Type="http://schemas.openxmlformats.org/officeDocument/2006/relationships/slide" Target="slide46.xml"/><Relationship Id="rId15" Type="http://schemas.openxmlformats.org/officeDocument/2006/relationships/slide" Target="slide61.xml"/><Relationship Id="rId10" Type="http://schemas.openxmlformats.org/officeDocument/2006/relationships/slide" Target="slide53.xml"/><Relationship Id="rId4" Type="http://schemas.openxmlformats.org/officeDocument/2006/relationships/image" Target="../media/image55.emf"/><Relationship Id="rId9" Type="http://schemas.openxmlformats.org/officeDocument/2006/relationships/slide" Target="slide51.xml"/><Relationship Id="rId14" Type="http://schemas.openxmlformats.org/officeDocument/2006/relationships/slide" Target="slide59.xml"/></Relationships>
</file>

<file path=ppt/slides/_rels/slide63.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6" Type="http://schemas.openxmlformats.org/officeDocument/2006/relationships/slide" Target="slide64.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64.xml.rels><?xml version="1.0" encoding="UTF-8" standalone="yes"?>
<Relationships xmlns="http://schemas.openxmlformats.org/package/2006/relationships"><Relationship Id="rId8" Type="http://schemas.openxmlformats.org/officeDocument/2006/relationships/image" Target="../media/image58.emf"/><Relationship Id="rId13" Type="http://schemas.openxmlformats.org/officeDocument/2006/relationships/slide" Target="slide51.xml"/><Relationship Id="rId18" Type="http://schemas.openxmlformats.org/officeDocument/2006/relationships/slide" Target="slide59.xml"/><Relationship Id="rId3" Type="http://schemas.openxmlformats.org/officeDocument/2006/relationships/package" Target="../embeddings/Microsoft_Word_Document43.docx"/><Relationship Id="rId21" Type="http://schemas.openxmlformats.org/officeDocument/2006/relationships/slide" Target="slide65.xml"/><Relationship Id="rId7" Type="http://schemas.openxmlformats.org/officeDocument/2006/relationships/package" Target="../embeddings/Microsoft_Word_Document45.docx"/><Relationship Id="rId12" Type="http://schemas.openxmlformats.org/officeDocument/2006/relationships/slide" Target="slide50.xml"/><Relationship Id="rId17" Type="http://schemas.openxmlformats.org/officeDocument/2006/relationships/slide" Target="slide58.xml"/><Relationship Id="rId2" Type="http://schemas.openxmlformats.org/officeDocument/2006/relationships/slideLayout" Target="../slideLayouts/slideLayout1.xml"/><Relationship Id="rId16" Type="http://schemas.openxmlformats.org/officeDocument/2006/relationships/slide" Target="slide56.xml"/><Relationship Id="rId20" Type="http://schemas.openxmlformats.org/officeDocument/2006/relationships/slide" Target="slide63.xml"/><Relationship Id="rId1" Type="http://schemas.openxmlformats.org/officeDocument/2006/relationships/vmlDrawing" Target="../drawings/vmlDrawing22.vml"/><Relationship Id="rId6" Type="http://schemas.openxmlformats.org/officeDocument/2006/relationships/image" Target="../media/image57.emf"/><Relationship Id="rId11" Type="http://schemas.openxmlformats.org/officeDocument/2006/relationships/slide" Target="slide49.xml"/><Relationship Id="rId24" Type="http://schemas.openxmlformats.org/officeDocument/2006/relationships/image" Target="../media/image59.emf"/><Relationship Id="rId5" Type="http://schemas.openxmlformats.org/officeDocument/2006/relationships/package" Target="../embeddings/Microsoft_Word_Document44.docx"/><Relationship Id="rId15" Type="http://schemas.openxmlformats.org/officeDocument/2006/relationships/slide" Target="slide54.xml"/><Relationship Id="rId23" Type="http://schemas.openxmlformats.org/officeDocument/2006/relationships/package" Target="../embeddings/Microsoft_Word_Document46.docx"/><Relationship Id="rId10" Type="http://schemas.openxmlformats.org/officeDocument/2006/relationships/slide" Target="slide48.xml"/><Relationship Id="rId19" Type="http://schemas.openxmlformats.org/officeDocument/2006/relationships/slide" Target="slide61.xml"/><Relationship Id="rId4" Type="http://schemas.openxmlformats.org/officeDocument/2006/relationships/image" Target="../media/image56.emf"/><Relationship Id="rId9" Type="http://schemas.openxmlformats.org/officeDocument/2006/relationships/slide" Target="slide46.xml"/><Relationship Id="rId14" Type="http://schemas.openxmlformats.org/officeDocument/2006/relationships/slide" Target="slide53.xml"/><Relationship Id="rId22" Type="http://schemas.openxmlformats.org/officeDocument/2006/relationships/slide" Target="slide70.xml"/></Relationships>
</file>

<file path=ppt/slides/_rels/slide65.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66.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6" Type="http://schemas.openxmlformats.org/officeDocument/2006/relationships/slide" Target="slide67.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67.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68.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slide" Target="slide63.xml"/><Relationship Id="rId3" Type="http://schemas.openxmlformats.org/officeDocument/2006/relationships/slide" Target="slide48.xml"/><Relationship Id="rId7" Type="http://schemas.openxmlformats.org/officeDocument/2006/relationships/slide" Target="slide53.xml"/><Relationship Id="rId12" Type="http://schemas.openxmlformats.org/officeDocument/2006/relationships/slide" Target="slide61.xml"/><Relationship Id="rId2" Type="http://schemas.openxmlformats.org/officeDocument/2006/relationships/slide" Target="slide46.xml"/><Relationship Id="rId1" Type="http://schemas.openxmlformats.org/officeDocument/2006/relationships/slideLayout" Target="../slideLayouts/slideLayout1.xml"/><Relationship Id="rId6" Type="http://schemas.openxmlformats.org/officeDocument/2006/relationships/slide" Target="slide51.xml"/><Relationship Id="rId11" Type="http://schemas.openxmlformats.org/officeDocument/2006/relationships/slide" Target="slide59.xml"/><Relationship Id="rId5" Type="http://schemas.openxmlformats.org/officeDocument/2006/relationships/slide" Target="slide50.xml"/><Relationship Id="rId15" Type="http://schemas.openxmlformats.org/officeDocument/2006/relationships/slide" Target="slide70.xml"/><Relationship Id="rId10" Type="http://schemas.openxmlformats.org/officeDocument/2006/relationships/slide" Target="slide58.xml"/><Relationship Id="rId4" Type="http://schemas.openxmlformats.org/officeDocument/2006/relationships/slide" Target="slide49.xml"/><Relationship Id="rId9" Type="http://schemas.openxmlformats.org/officeDocument/2006/relationships/slide" Target="slide56.xml"/><Relationship Id="rId14" Type="http://schemas.openxmlformats.org/officeDocument/2006/relationships/slide" Target="slide65.xml"/></Relationships>
</file>

<file path=ppt/slides/_rels/slide69.xml.rels><?xml version="1.0" encoding="UTF-8" standalone="yes"?>
<Relationships xmlns="http://schemas.openxmlformats.org/package/2006/relationships"><Relationship Id="rId8" Type="http://schemas.openxmlformats.org/officeDocument/2006/relationships/slide" Target="slide48.xml"/><Relationship Id="rId13" Type="http://schemas.openxmlformats.org/officeDocument/2006/relationships/slide" Target="slide54.xml"/><Relationship Id="rId18" Type="http://schemas.openxmlformats.org/officeDocument/2006/relationships/slide" Target="slide63.xml"/><Relationship Id="rId3" Type="http://schemas.openxmlformats.org/officeDocument/2006/relationships/package" Target="../embeddings/Microsoft_Word_Document47.docx"/><Relationship Id="rId7" Type="http://schemas.openxmlformats.org/officeDocument/2006/relationships/slide" Target="slide46.xml"/><Relationship Id="rId12" Type="http://schemas.openxmlformats.org/officeDocument/2006/relationships/slide" Target="slide53.xml"/><Relationship Id="rId17" Type="http://schemas.openxmlformats.org/officeDocument/2006/relationships/slide" Target="slide61.xml"/><Relationship Id="rId2" Type="http://schemas.openxmlformats.org/officeDocument/2006/relationships/slideLayout" Target="../slideLayouts/slideLayout1.xml"/><Relationship Id="rId16" Type="http://schemas.openxmlformats.org/officeDocument/2006/relationships/slide" Target="slide59.xml"/><Relationship Id="rId20" Type="http://schemas.openxmlformats.org/officeDocument/2006/relationships/slide" Target="slide70.xml"/><Relationship Id="rId1" Type="http://schemas.openxmlformats.org/officeDocument/2006/relationships/vmlDrawing" Target="../drawings/vmlDrawing23.vml"/><Relationship Id="rId6" Type="http://schemas.openxmlformats.org/officeDocument/2006/relationships/image" Target="../media/image61.emf"/><Relationship Id="rId11" Type="http://schemas.openxmlformats.org/officeDocument/2006/relationships/slide" Target="slide51.xml"/><Relationship Id="rId5" Type="http://schemas.openxmlformats.org/officeDocument/2006/relationships/package" Target="../embeddings/Microsoft_Word_Document48.docx"/><Relationship Id="rId15" Type="http://schemas.openxmlformats.org/officeDocument/2006/relationships/slide" Target="slide58.xml"/><Relationship Id="rId10" Type="http://schemas.openxmlformats.org/officeDocument/2006/relationships/slide" Target="slide50.xml"/><Relationship Id="rId19" Type="http://schemas.openxmlformats.org/officeDocument/2006/relationships/slide" Target="slide65.xml"/><Relationship Id="rId4" Type="http://schemas.openxmlformats.org/officeDocument/2006/relationships/image" Target="../media/image60.emf"/><Relationship Id="rId9" Type="http://schemas.openxmlformats.org/officeDocument/2006/relationships/slide" Target="slide49.xml"/><Relationship Id="rId14" Type="http://schemas.openxmlformats.org/officeDocument/2006/relationships/slide" Target="slide5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8" Type="http://schemas.openxmlformats.org/officeDocument/2006/relationships/slide" Target="slide46.xml"/><Relationship Id="rId13" Type="http://schemas.openxmlformats.org/officeDocument/2006/relationships/slide" Target="slide53.xml"/><Relationship Id="rId18" Type="http://schemas.openxmlformats.org/officeDocument/2006/relationships/slide" Target="slide61.xml"/><Relationship Id="rId3" Type="http://schemas.openxmlformats.org/officeDocument/2006/relationships/package" Target="../embeddings/Microsoft_Word_Document49.docx"/><Relationship Id="rId21" Type="http://schemas.openxmlformats.org/officeDocument/2006/relationships/slide" Target="slide70.xml"/><Relationship Id="rId7" Type="http://schemas.openxmlformats.org/officeDocument/2006/relationships/image" Target="../media/image63.emf"/><Relationship Id="rId12" Type="http://schemas.openxmlformats.org/officeDocument/2006/relationships/slide" Target="slide51.xml"/><Relationship Id="rId17" Type="http://schemas.openxmlformats.org/officeDocument/2006/relationships/slide" Target="slide59.xml"/><Relationship Id="rId2" Type="http://schemas.openxmlformats.org/officeDocument/2006/relationships/slideLayout" Target="../slideLayouts/slideLayout1.xml"/><Relationship Id="rId16" Type="http://schemas.openxmlformats.org/officeDocument/2006/relationships/slide" Target="slide58.xml"/><Relationship Id="rId20" Type="http://schemas.openxmlformats.org/officeDocument/2006/relationships/slide" Target="slide65.xml"/><Relationship Id="rId1" Type="http://schemas.openxmlformats.org/officeDocument/2006/relationships/vmlDrawing" Target="../drawings/vmlDrawing24.vml"/><Relationship Id="rId6" Type="http://schemas.openxmlformats.org/officeDocument/2006/relationships/package" Target="../embeddings/Microsoft_Word_Document50.docx"/><Relationship Id="rId11" Type="http://schemas.openxmlformats.org/officeDocument/2006/relationships/slide" Target="slide50.xml"/><Relationship Id="rId5" Type="http://schemas.openxmlformats.org/officeDocument/2006/relationships/image" Target="../media/image64.png"/><Relationship Id="rId15" Type="http://schemas.openxmlformats.org/officeDocument/2006/relationships/slide" Target="slide56.xml"/><Relationship Id="rId10" Type="http://schemas.openxmlformats.org/officeDocument/2006/relationships/slide" Target="slide49.xml"/><Relationship Id="rId19" Type="http://schemas.openxmlformats.org/officeDocument/2006/relationships/slide" Target="slide63.xml"/><Relationship Id="rId4" Type="http://schemas.openxmlformats.org/officeDocument/2006/relationships/image" Target="../media/image62.emf"/><Relationship Id="rId9" Type="http://schemas.openxmlformats.org/officeDocument/2006/relationships/slide" Target="slide48.xml"/><Relationship Id="rId14" Type="http://schemas.openxmlformats.org/officeDocument/2006/relationships/slide" Target="slide54.xml"/></Relationships>
</file>

<file path=ppt/slides/_rels/slide71.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8.xml"/><Relationship Id="rId18" Type="http://schemas.openxmlformats.org/officeDocument/2006/relationships/slide" Target="slide70.xml"/><Relationship Id="rId3" Type="http://schemas.openxmlformats.org/officeDocument/2006/relationships/package" Target="../embeddings/Microsoft_Word_Document51.docx"/><Relationship Id="rId7" Type="http://schemas.openxmlformats.org/officeDocument/2006/relationships/slide" Target="slide49.xml"/><Relationship Id="rId12" Type="http://schemas.openxmlformats.org/officeDocument/2006/relationships/slide" Target="slide56.xml"/><Relationship Id="rId17" Type="http://schemas.openxmlformats.org/officeDocument/2006/relationships/slide" Target="slide65.xml"/><Relationship Id="rId2" Type="http://schemas.openxmlformats.org/officeDocument/2006/relationships/slideLayout" Target="../slideLayouts/slideLayout1.xml"/><Relationship Id="rId16" Type="http://schemas.openxmlformats.org/officeDocument/2006/relationships/slide" Target="slide63.xml"/><Relationship Id="rId1" Type="http://schemas.openxmlformats.org/officeDocument/2006/relationships/vmlDrawing" Target="../drawings/vmlDrawing25.vml"/><Relationship Id="rId6" Type="http://schemas.openxmlformats.org/officeDocument/2006/relationships/slide" Target="slide48.xml"/><Relationship Id="rId11" Type="http://schemas.openxmlformats.org/officeDocument/2006/relationships/slide" Target="slide54.xml"/><Relationship Id="rId5" Type="http://schemas.openxmlformats.org/officeDocument/2006/relationships/slide" Target="slide46.xml"/><Relationship Id="rId15" Type="http://schemas.openxmlformats.org/officeDocument/2006/relationships/slide" Target="slide61.xml"/><Relationship Id="rId10" Type="http://schemas.openxmlformats.org/officeDocument/2006/relationships/slide" Target="slide53.xml"/><Relationship Id="rId4" Type="http://schemas.openxmlformats.org/officeDocument/2006/relationships/image" Target="../media/image65.emf"/><Relationship Id="rId9" Type="http://schemas.openxmlformats.org/officeDocument/2006/relationships/slide" Target="slide51.xml"/><Relationship Id="rId14" Type="http://schemas.openxmlformats.org/officeDocument/2006/relationships/slide" Target="slide59.xml"/></Relationships>
</file>

<file path=ppt/slides/_rels/slide72.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8.xml"/><Relationship Id="rId18" Type="http://schemas.openxmlformats.org/officeDocument/2006/relationships/slide" Target="slide70.xml"/><Relationship Id="rId3" Type="http://schemas.openxmlformats.org/officeDocument/2006/relationships/package" Target="../embeddings/Microsoft_Word_Document52.docx"/><Relationship Id="rId21" Type="http://schemas.openxmlformats.org/officeDocument/2006/relationships/package" Target="../embeddings/Microsoft_Word_Document54.docx"/><Relationship Id="rId7" Type="http://schemas.openxmlformats.org/officeDocument/2006/relationships/slide" Target="slide49.xml"/><Relationship Id="rId12" Type="http://schemas.openxmlformats.org/officeDocument/2006/relationships/slide" Target="slide56.xml"/><Relationship Id="rId17" Type="http://schemas.openxmlformats.org/officeDocument/2006/relationships/slide" Target="slide65.xml"/><Relationship Id="rId2" Type="http://schemas.openxmlformats.org/officeDocument/2006/relationships/slideLayout" Target="../slideLayouts/slideLayout1.xml"/><Relationship Id="rId16" Type="http://schemas.openxmlformats.org/officeDocument/2006/relationships/slide" Target="slide63.xml"/><Relationship Id="rId20" Type="http://schemas.openxmlformats.org/officeDocument/2006/relationships/image" Target="../media/image67.emf"/><Relationship Id="rId1" Type="http://schemas.openxmlformats.org/officeDocument/2006/relationships/vmlDrawing" Target="../drawings/vmlDrawing26.vml"/><Relationship Id="rId6" Type="http://schemas.openxmlformats.org/officeDocument/2006/relationships/slide" Target="slide48.xml"/><Relationship Id="rId11" Type="http://schemas.openxmlformats.org/officeDocument/2006/relationships/slide" Target="slide54.xml"/><Relationship Id="rId24" Type="http://schemas.openxmlformats.org/officeDocument/2006/relationships/image" Target="../media/image69.emf"/><Relationship Id="rId5" Type="http://schemas.openxmlformats.org/officeDocument/2006/relationships/slide" Target="slide46.xml"/><Relationship Id="rId15" Type="http://schemas.openxmlformats.org/officeDocument/2006/relationships/slide" Target="slide61.xml"/><Relationship Id="rId23" Type="http://schemas.openxmlformats.org/officeDocument/2006/relationships/package" Target="../embeddings/Microsoft_Word_Document55.docx"/><Relationship Id="rId10" Type="http://schemas.openxmlformats.org/officeDocument/2006/relationships/slide" Target="slide53.xml"/><Relationship Id="rId19" Type="http://schemas.openxmlformats.org/officeDocument/2006/relationships/package" Target="../embeddings/Microsoft_Word_Document53.docx"/><Relationship Id="rId4" Type="http://schemas.openxmlformats.org/officeDocument/2006/relationships/image" Target="../media/image66.emf"/><Relationship Id="rId9" Type="http://schemas.openxmlformats.org/officeDocument/2006/relationships/slide" Target="slide51.xml"/><Relationship Id="rId14" Type="http://schemas.openxmlformats.org/officeDocument/2006/relationships/slide" Target="slide59.xml"/><Relationship Id="rId22" Type="http://schemas.openxmlformats.org/officeDocument/2006/relationships/image" Target="../media/image68.emf"/></Relationships>
</file>

<file path=ppt/slides/_rels/slide73.xml.rels><?xml version="1.0" encoding="UTF-8" standalone="yes"?>
<Relationships xmlns="http://schemas.openxmlformats.org/package/2006/relationships"><Relationship Id="rId8" Type="http://schemas.openxmlformats.org/officeDocument/2006/relationships/slide" Target="slide53.xml"/><Relationship Id="rId13" Type="http://schemas.openxmlformats.org/officeDocument/2006/relationships/slide" Target="slide61.xml"/><Relationship Id="rId3" Type="http://schemas.openxmlformats.org/officeDocument/2006/relationships/slide" Target="slide46.xml"/><Relationship Id="rId7" Type="http://schemas.openxmlformats.org/officeDocument/2006/relationships/slide" Target="slide51.xml"/><Relationship Id="rId12" Type="http://schemas.openxmlformats.org/officeDocument/2006/relationships/slide" Target="slide59.xml"/><Relationship Id="rId2" Type="http://schemas.openxmlformats.org/officeDocument/2006/relationships/image" Target="../media/image70.png"/><Relationship Id="rId16" Type="http://schemas.openxmlformats.org/officeDocument/2006/relationships/slide" Target="slide70.xml"/><Relationship Id="rId1" Type="http://schemas.openxmlformats.org/officeDocument/2006/relationships/slideLayout" Target="../slideLayouts/slideLayout1.xml"/><Relationship Id="rId6" Type="http://schemas.openxmlformats.org/officeDocument/2006/relationships/slide" Target="slide50.xml"/><Relationship Id="rId11" Type="http://schemas.openxmlformats.org/officeDocument/2006/relationships/slide" Target="slide58.xml"/><Relationship Id="rId5" Type="http://schemas.openxmlformats.org/officeDocument/2006/relationships/slide" Target="slide49.xml"/><Relationship Id="rId15" Type="http://schemas.openxmlformats.org/officeDocument/2006/relationships/slide" Target="slide65.xml"/><Relationship Id="rId10" Type="http://schemas.openxmlformats.org/officeDocument/2006/relationships/slide" Target="slide56.xml"/><Relationship Id="rId4" Type="http://schemas.openxmlformats.org/officeDocument/2006/relationships/slide" Target="slide48.xml"/><Relationship Id="rId9" Type="http://schemas.openxmlformats.org/officeDocument/2006/relationships/slide" Target="slide54.xml"/><Relationship Id="rId14" Type="http://schemas.openxmlformats.org/officeDocument/2006/relationships/slide" Target="slide63.xml"/></Relationships>
</file>

<file path=ppt/slides/_rels/slide74.xml.rels><?xml version="1.0" encoding="UTF-8" standalone="yes"?>
<Relationships xmlns="http://schemas.openxmlformats.org/package/2006/relationships"><Relationship Id="rId8" Type="http://schemas.openxmlformats.org/officeDocument/2006/relationships/slide" Target="slide50.xml"/><Relationship Id="rId13" Type="http://schemas.openxmlformats.org/officeDocument/2006/relationships/slide" Target="slide58.xml"/><Relationship Id="rId18" Type="http://schemas.openxmlformats.org/officeDocument/2006/relationships/slide" Target="slide70.xml"/><Relationship Id="rId3" Type="http://schemas.openxmlformats.org/officeDocument/2006/relationships/package" Target="../embeddings/Microsoft_Word_Document56.docx"/><Relationship Id="rId7" Type="http://schemas.openxmlformats.org/officeDocument/2006/relationships/slide" Target="slide49.xml"/><Relationship Id="rId12" Type="http://schemas.openxmlformats.org/officeDocument/2006/relationships/slide" Target="slide56.xml"/><Relationship Id="rId17" Type="http://schemas.openxmlformats.org/officeDocument/2006/relationships/slide" Target="slide65.xml"/><Relationship Id="rId2" Type="http://schemas.openxmlformats.org/officeDocument/2006/relationships/slideLayout" Target="../slideLayouts/slideLayout1.xml"/><Relationship Id="rId16" Type="http://schemas.openxmlformats.org/officeDocument/2006/relationships/slide" Target="slide63.xml"/><Relationship Id="rId1" Type="http://schemas.openxmlformats.org/officeDocument/2006/relationships/vmlDrawing" Target="../drawings/vmlDrawing27.vml"/><Relationship Id="rId6" Type="http://schemas.openxmlformats.org/officeDocument/2006/relationships/slide" Target="slide48.xml"/><Relationship Id="rId11" Type="http://schemas.openxmlformats.org/officeDocument/2006/relationships/slide" Target="slide54.xml"/><Relationship Id="rId5" Type="http://schemas.openxmlformats.org/officeDocument/2006/relationships/slide" Target="slide46.xml"/><Relationship Id="rId15" Type="http://schemas.openxmlformats.org/officeDocument/2006/relationships/slide" Target="slide61.xml"/><Relationship Id="rId10" Type="http://schemas.openxmlformats.org/officeDocument/2006/relationships/slide" Target="slide53.xml"/><Relationship Id="rId19" Type="http://schemas.openxmlformats.org/officeDocument/2006/relationships/slide" Target="slide6.xml"/><Relationship Id="rId4" Type="http://schemas.openxmlformats.org/officeDocument/2006/relationships/image" Target="../media/image71.emf"/><Relationship Id="rId9" Type="http://schemas.openxmlformats.org/officeDocument/2006/relationships/slide" Target="slide51.xml"/><Relationship Id="rId14" Type="http://schemas.openxmlformats.org/officeDocument/2006/relationships/slide" Target="slide5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package" Target="../embeddings/Microsoft_Word_Document1.docx"/><Relationship Id="rId7" Type="http://schemas.openxmlformats.org/officeDocument/2006/relationships/slide" Target="slide9.xml"/><Relationship Id="rId2" Type="http://schemas.openxmlformats.org/officeDocument/2006/relationships/slideLayout" Target="../slideLayouts/slideLayout10.xml"/><Relationship Id="rId1" Type="http://schemas.openxmlformats.org/officeDocument/2006/relationships/vmlDrawing" Target="../drawings/vmlDrawing1.vml"/><Relationship Id="rId6" Type="http://schemas.openxmlformats.org/officeDocument/2006/relationships/image" Target="../media/image11.emf"/><Relationship Id="rId5" Type="http://schemas.openxmlformats.org/officeDocument/2006/relationships/package" Target="../embeddings/Microsoft_Word_Document2.docx"/><Relationship Id="rId10" Type="http://schemas.openxmlformats.org/officeDocument/2006/relationships/slide" Target="slide12.xml"/><Relationship Id="rId4" Type="http://schemas.openxmlformats.org/officeDocument/2006/relationships/image" Target="../media/image10.emf"/><Relationship Id="rId9" Type="http://schemas.openxmlformats.org/officeDocument/2006/relationships/slide" Target="slide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ChangeArrowheads="1"/>
          </p:cNvSpPr>
          <p:nvPr/>
        </p:nvSpPr>
        <p:spPr bwMode="auto">
          <a:xfrm>
            <a:off x="1642860" y="188368"/>
            <a:ext cx="8857160" cy="2450079"/>
          </a:xfrm>
          <a:prstGeom prst="rect">
            <a:avLst/>
          </a:prstGeom>
          <a:solidFill>
            <a:srgbClr val="003399"/>
          </a:solidFill>
          <a:ln w="9525">
            <a:solidFill>
              <a:schemeClr val="tx1"/>
            </a:solidFill>
            <a:miter lim="800000"/>
            <a:headEnd/>
            <a:tailEnd/>
          </a:ln>
        </p:spPr>
        <p:txBody>
          <a:bodyPr wrap="none" lIns="108850" tIns="54425" rIns="108850" bIns="54425" anchor="ctr"/>
          <a:lstStyle>
            <a:lvl1pPr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zh-CN" altLang="zh-CN" sz="3300" b="1" dirty="0">
                <a:solidFill>
                  <a:srgbClr val="FFFFFB"/>
                </a:solidFill>
                <a:latin typeface="Times New Roman" pitchFamily="18" charset="0"/>
              </a:rPr>
              <a:t>当元素化合价处于：</a:t>
            </a:r>
            <a:r>
              <a:rPr lang="zh-CN" altLang="zh-CN" sz="3300" b="1" dirty="0">
                <a:solidFill>
                  <a:srgbClr val="FFFF00"/>
                </a:solidFill>
                <a:latin typeface="Times New Roman" pitchFamily="18" charset="0"/>
              </a:rPr>
              <a:t>最高价——只具氧化性</a:t>
            </a:r>
          </a:p>
          <a:p>
            <a:pPr eaLnBrk="1" hangingPunct="1">
              <a:spcBef>
                <a:spcPct val="0"/>
              </a:spcBef>
              <a:buSzTx/>
              <a:buFontTx/>
              <a:buNone/>
            </a:pPr>
            <a:r>
              <a:rPr lang="zh-CN" altLang="zh-CN" sz="3300" b="1" dirty="0">
                <a:solidFill>
                  <a:srgbClr val="FFFFFB"/>
                </a:solidFill>
                <a:latin typeface="Times New Roman" pitchFamily="18" charset="0"/>
              </a:rPr>
              <a:t>        </a:t>
            </a:r>
            <a:r>
              <a:rPr lang="zh-CN" altLang="zh-CN" sz="3300" b="1" dirty="0">
                <a:solidFill>
                  <a:srgbClr val="66FFFF"/>
                </a:solidFill>
                <a:latin typeface="Times New Roman" pitchFamily="18" charset="0"/>
              </a:rPr>
              <a:t>（ </a:t>
            </a:r>
            <a:r>
              <a:rPr lang="zh-CN" altLang="zh-CN" sz="3300" b="1" dirty="0">
                <a:solidFill>
                  <a:srgbClr val="FFFF00"/>
                </a:solidFill>
                <a:latin typeface="Times New Roman" pitchFamily="18" charset="0"/>
              </a:rPr>
              <a:t>☆</a:t>
            </a:r>
            <a:r>
              <a:rPr lang="zh-CN" altLang="zh-CN" sz="3300" b="1" dirty="0">
                <a:solidFill>
                  <a:srgbClr val="66FFFF"/>
                </a:solidFill>
                <a:latin typeface="Times New Roman" pitchFamily="18" charset="0"/>
              </a:rPr>
              <a:t>一般要使化合价降低， 加还原剂）</a:t>
            </a:r>
            <a:r>
              <a:rPr lang="zh-CN" altLang="zh-CN" sz="3300" b="1" dirty="0">
                <a:solidFill>
                  <a:srgbClr val="FFFFFB"/>
                </a:solidFill>
                <a:latin typeface="Times New Roman" pitchFamily="18" charset="0"/>
              </a:rPr>
              <a:t> </a:t>
            </a:r>
          </a:p>
          <a:p>
            <a:pPr eaLnBrk="1" hangingPunct="1">
              <a:spcBef>
                <a:spcPct val="0"/>
              </a:spcBef>
              <a:buSzTx/>
              <a:buFontTx/>
              <a:buNone/>
            </a:pPr>
            <a:r>
              <a:rPr lang="zh-CN" altLang="zh-CN" sz="3300" b="1" dirty="0">
                <a:solidFill>
                  <a:srgbClr val="FFFFFB"/>
                </a:solidFill>
                <a:latin typeface="Times New Roman" pitchFamily="18" charset="0"/>
              </a:rPr>
              <a:t>当元素化合价处于：</a:t>
            </a:r>
            <a:r>
              <a:rPr lang="zh-CN" altLang="zh-CN" sz="3300" b="1" dirty="0">
                <a:solidFill>
                  <a:srgbClr val="FFFF00"/>
                </a:solidFill>
                <a:latin typeface="Times New Roman" pitchFamily="18" charset="0"/>
              </a:rPr>
              <a:t>最低价——只具还原性</a:t>
            </a:r>
            <a:r>
              <a:rPr lang="zh-CN" altLang="zh-CN" sz="3300" b="1" dirty="0">
                <a:solidFill>
                  <a:srgbClr val="FFFFFB"/>
                </a:solidFill>
                <a:latin typeface="Times New Roman" pitchFamily="18" charset="0"/>
              </a:rPr>
              <a:t> </a:t>
            </a:r>
          </a:p>
          <a:p>
            <a:pPr eaLnBrk="1" hangingPunct="1">
              <a:spcBef>
                <a:spcPct val="0"/>
              </a:spcBef>
              <a:buSzTx/>
              <a:buFontTx/>
              <a:buNone/>
            </a:pPr>
            <a:r>
              <a:rPr lang="zh-CN" altLang="zh-CN" sz="3300" b="1" dirty="0">
                <a:solidFill>
                  <a:srgbClr val="FFFFFB"/>
                </a:solidFill>
                <a:latin typeface="Times New Roman" pitchFamily="18" charset="0"/>
              </a:rPr>
              <a:t>       </a:t>
            </a:r>
            <a:r>
              <a:rPr lang="zh-CN" altLang="zh-CN" sz="3300" b="1" dirty="0">
                <a:solidFill>
                  <a:srgbClr val="66FFFF"/>
                </a:solidFill>
                <a:latin typeface="Times New Roman" pitchFamily="18" charset="0"/>
              </a:rPr>
              <a:t>（ </a:t>
            </a:r>
            <a:r>
              <a:rPr lang="zh-CN" altLang="zh-CN" sz="3300" b="1" dirty="0">
                <a:solidFill>
                  <a:srgbClr val="FFFF00"/>
                </a:solidFill>
                <a:latin typeface="Times New Roman" pitchFamily="18" charset="0"/>
              </a:rPr>
              <a:t>☆</a:t>
            </a:r>
            <a:r>
              <a:rPr lang="zh-CN" altLang="zh-CN" sz="3300" b="1" dirty="0">
                <a:solidFill>
                  <a:srgbClr val="66FFFF"/>
                </a:solidFill>
                <a:latin typeface="Times New Roman" pitchFamily="18" charset="0"/>
              </a:rPr>
              <a:t>一般要使化合价升高， 加氧化剂）</a:t>
            </a:r>
          </a:p>
          <a:p>
            <a:pPr eaLnBrk="1" hangingPunct="1">
              <a:spcBef>
                <a:spcPct val="0"/>
              </a:spcBef>
              <a:buSzTx/>
              <a:buFontTx/>
              <a:buNone/>
            </a:pPr>
            <a:r>
              <a:rPr lang="zh-CN" altLang="zh-CN" sz="3300" b="1" dirty="0">
                <a:solidFill>
                  <a:srgbClr val="FFFFFB"/>
                </a:solidFill>
                <a:latin typeface="Times New Roman" pitchFamily="18" charset="0"/>
              </a:rPr>
              <a:t> </a:t>
            </a:r>
            <a:r>
              <a:rPr lang="zh-CN" altLang="zh-CN" sz="3300" b="1" dirty="0">
                <a:solidFill>
                  <a:srgbClr val="FFFF00"/>
                </a:solidFill>
                <a:latin typeface="Times New Roman" pitchFamily="18" charset="0"/>
              </a:rPr>
              <a:t>中间价——既有氧化性又有还原性。</a:t>
            </a:r>
          </a:p>
        </p:txBody>
      </p:sp>
      <p:sp>
        <p:nvSpPr>
          <p:cNvPr id="27651" name="Rectangle 3"/>
          <p:cNvSpPr>
            <a:spLocks noChangeArrowheads="1"/>
          </p:cNvSpPr>
          <p:nvPr/>
        </p:nvSpPr>
        <p:spPr bwMode="auto">
          <a:xfrm>
            <a:off x="23281" y="3221530"/>
            <a:ext cx="11951260" cy="2649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850" tIns="54425" rIns="108850" bIns="54425" anchor="ctr">
            <a:spAutoFit/>
          </a:bodyPr>
          <a:lstStyle>
            <a:lvl1pPr indent="133350"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zh-CN" altLang="zh-CN" sz="3300" b="1" dirty="0">
                <a:solidFill>
                  <a:srgbClr val="FF0066"/>
                </a:solidFill>
                <a:latin typeface="Times New Roman" pitchFamily="18" charset="0"/>
              </a:rPr>
              <a:t>( </a:t>
            </a:r>
            <a:r>
              <a:rPr lang="zh-CN" altLang="zh-CN" sz="3300" b="1" dirty="0" smtClean="0">
                <a:solidFill>
                  <a:srgbClr val="FF0066"/>
                </a:solidFill>
                <a:latin typeface="Times New Roman" pitchFamily="18" charset="0"/>
              </a:rPr>
              <a:t>探讨 </a:t>
            </a:r>
            <a:r>
              <a:rPr lang="zh-CN" altLang="zh-CN" sz="3300" b="1" dirty="0">
                <a:solidFill>
                  <a:srgbClr val="FF0066"/>
                </a:solidFill>
                <a:latin typeface="Times New Roman" pitchFamily="18" charset="0"/>
              </a:rPr>
              <a:t>)</a:t>
            </a:r>
            <a:r>
              <a:rPr lang="zh-CN" altLang="zh-CN" sz="3300" b="1" dirty="0">
                <a:solidFill>
                  <a:srgbClr val="331DA1"/>
                </a:solidFill>
                <a:latin typeface="Times New Roman" pitchFamily="18" charset="0"/>
              </a:rPr>
              <a:t>下列物质转化需要加入还原剂才能实现的是</a:t>
            </a:r>
          </a:p>
          <a:p>
            <a:pPr eaLnBrk="1" hangingPunct="1">
              <a:spcBef>
                <a:spcPct val="0"/>
              </a:spcBef>
              <a:buSzTx/>
              <a:buFontTx/>
              <a:buNone/>
            </a:pPr>
            <a:r>
              <a:rPr lang="zh-CN" altLang="zh-CN" sz="3300" b="1" dirty="0">
                <a:solidFill>
                  <a:srgbClr val="331DA1"/>
                </a:solidFill>
                <a:latin typeface="Times New Roman" pitchFamily="18" charset="0"/>
              </a:rPr>
              <a:t>       </a:t>
            </a:r>
          </a:p>
          <a:p>
            <a:pPr eaLnBrk="1" hangingPunct="1">
              <a:spcBef>
                <a:spcPct val="0"/>
              </a:spcBef>
              <a:buSzTx/>
              <a:buFontTx/>
              <a:buNone/>
            </a:pPr>
            <a:r>
              <a:rPr lang="zh-CN" altLang="zh-CN" sz="3300" b="1" dirty="0">
                <a:solidFill>
                  <a:srgbClr val="331DA1"/>
                </a:solidFill>
                <a:latin typeface="Times New Roman" pitchFamily="18" charset="0"/>
              </a:rPr>
              <a:t>       A．SO</a:t>
            </a:r>
            <a:r>
              <a:rPr lang="zh-CN" altLang="zh-CN" sz="3300" b="1" baseline="-25000" dirty="0">
                <a:solidFill>
                  <a:srgbClr val="331DA1"/>
                </a:solidFill>
                <a:latin typeface="Times New Roman" pitchFamily="18" charset="0"/>
              </a:rPr>
              <a:t>3</a:t>
            </a:r>
            <a:r>
              <a:rPr lang="zh-CN" altLang="zh-CN" sz="3300" b="1" baseline="30000" dirty="0">
                <a:solidFill>
                  <a:srgbClr val="331DA1"/>
                </a:solidFill>
                <a:latin typeface="Times New Roman" pitchFamily="18" charset="0"/>
              </a:rPr>
              <a:t>2－</a:t>
            </a:r>
            <a:r>
              <a:rPr lang="zh-CN" altLang="zh-CN" sz="3300" b="1" dirty="0">
                <a:solidFill>
                  <a:srgbClr val="331DA1"/>
                </a:solidFill>
                <a:latin typeface="Times New Roman" pitchFamily="18" charset="0"/>
              </a:rPr>
              <a:t>→SO</a:t>
            </a:r>
            <a:r>
              <a:rPr lang="zh-CN" altLang="zh-CN" sz="3300" b="1" baseline="-25000" dirty="0">
                <a:solidFill>
                  <a:srgbClr val="331DA1"/>
                </a:solidFill>
                <a:latin typeface="Times New Roman" pitchFamily="18" charset="0"/>
              </a:rPr>
              <a:t>2</a:t>
            </a:r>
            <a:r>
              <a:rPr lang="zh-CN" altLang="zh-CN" sz="3300" b="1" dirty="0">
                <a:solidFill>
                  <a:srgbClr val="331DA1"/>
                </a:solidFill>
                <a:latin typeface="Times New Roman" pitchFamily="18" charset="0"/>
              </a:rPr>
              <a:t>       B．Cl</a:t>
            </a:r>
            <a:r>
              <a:rPr lang="zh-CN" altLang="zh-CN" sz="3300" b="1" baseline="-25000" dirty="0">
                <a:solidFill>
                  <a:srgbClr val="331DA1"/>
                </a:solidFill>
                <a:latin typeface="Times New Roman" pitchFamily="18" charset="0"/>
              </a:rPr>
              <a:t>2</a:t>
            </a:r>
            <a:r>
              <a:rPr lang="zh-CN" altLang="zh-CN" sz="3300" b="1" dirty="0">
                <a:solidFill>
                  <a:srgbClr val="331DA1"/>
                </a:solidFill>
                <a:latin typeface="Times New Roman" pitchFamily="18" charset="0"/>
              </a:rPr>
              <a:t>→ HCl      </a:t>
            </a:r>
          </a:p>
          <a:p>
            <a:pPr eaLnBrk="1" hangingPunct="1">
              <a:spcBef>
                <a:spcPct val="0"/>
              </a:spcBef>
              <a:buSzTx/>
              <a:buFontTx/>
              <a:buNone/>
            </a:pPr>
            <a:r>
              <a:rPr lang="zh-CN" altLang="zh-CN" sz="3300" b="1" dirty="0">
                <a:solidFill>
                  <a:srgbClr val="331DA1"/>
                </a:solidFill>
                <a:latin typeface="Times New Roman" pitchFamily="18" charset="0"/>
              </a:rPr>
              <a:t>       </a:t>
            </a:r>
            <a:endParaRPr lang="en-US" altLang="zh-CN" sz="3300" b="1" dirty="0" smtClean="0">
              <a:solidFill>
                <a:srgbClr val="331DA1"/>
              </a:solidFill>
              <a:latin typeface="Times New Roman" pitchFamily="18" charset="0"/>
            </a:endParaRPr>
          </a:p>
          <a:p>
            <a:pPr eaLnBrk="1" hangingPunct="1">
              <a:spcBef>
                <a:spcPct val="0"/>
              </a:spcBef>
              <a:buSzTx/>
              <a:buFontTx/>
              <a:buNone/>
            </a:pPr>
            <a:r>
              <a:rPr lang="en-US" altLang="zh-CN" sz="3300" b="1" dirty="0">
                <a:solidFill>
                  <a:srgbClr val="331DA1"/>
                </a:solidFill>
                <a:latin typeface="Times New Roman" pitchFamily="18" charset="0"/>
              </a:rPr>
              <a:t> </a:t>
            </a:r>
            <a:r>
              <a:rPr lang="en-US" altLang="zh-CN" sz="3300" b="1" dirty="0" smtClean="0">
                <a:solidFill>
                  <a:srgbClr val="331DA1"/>
                </a:solidFill>
                <a:latin typeface="Times New Roman" pitchFamily="18" charset="0"/>
              </a:rPr>
              <a:t>       </a:t>
            </a:r>
            <a:r>
              <a:rPr lang="zh-CN" altLang="zh-CN" sz="3300" b="1" dirty="0" smtClean="0">
                <a:solidFill>
                  <a:srgbClr val="331DA1"/>
                </a:solidFill>
                <a:latin typeface="Times New Roman" pitchFamily="18" charset="0"/>
              </a:rPr>
              <a:t>C</a:t>
            </a:r>
            <a:r>
              <a:rPr lang="zh-CN" altLang="zh-CN" sz="3300" b="1" dirty="0">
                <a:solidFill>
                  <a:srgbClr val="331DA1"/>
                </a:solidFill>
                <a:latin typeface="Times New Roman" pitchFamily="18" charset="0"/>
              </a:rPr>
              <a:t>．Na→Na</a:t>
            </a:r>
            <a:r>
              <a:rPr lang="zh-CN" altLang="zh-CN" sz="3300" b="1" baseline="30000" dirty="0">
                <a:solidFill>
                  <a:srgbClr val="331DA1"/>
                </a:solidFill>
                <a:latin typeface="Times New Roman" pitchFamily="18" charset="0"/>
              </a:rPr>
              <a:t>＋</a:t>
            </a:r>
            <a:r>
              <a:rPr lang="zh-CN" altLang="zh-CN" sz="3300" b="1" dirty="0">
                <a:solidFill>
                  <a:srgbClr val="331DA1"/>
                </a:solidFill>
                <a:latin typeface="Times New Roman" pitchFamily="18" charset="0"/>
              </a:rPr>
              <a:t>            D．SO</a:t>
            </a:r>
            <a:r>
              <a:rPr lang="zh-CN" altLang="zh-CN" sz="3300" b="1" baseline="-25000" dirty="0">
                <a:solidFill>
                  <a:srgbClr val="331DA1"/>
                </a:solidFill>
                <a:latin typeface="Times New Roman" pitchFamily="18" charset="0"/>
              </a:rPr>
              <a:t>2</a:t>
            </a:r>
            <a:r>
              <a:rPr lang="zh-CN" altLang="zh-CN" sz="3300" b="1" dirty="0">
                <a:solidFill>
                  <a:srgbClr val="331DA1"/>
                </a:solidFill>
                <a:latin typeface="Times New Roman" pitchFamily="18" charset="0"/>
              </a:rPr>
              <a:t>→S</a:t>
            </a:r>
          </a:p>
        </p:txBody>
      </p:sp>
      <p:sp>
        <p:nvSpPr>
          <p:cNvPr id="27652" name="Text Box 4"/>
          <p:cNvSpPr txBox="1">
            <a:spLocks noChangeArrowheads="1"/>
          </p:cNvSpPr>
          <p:nvPr/>
        </p:nvSpPr>
        <p:spPr bwMode="auto">
          <a:xfrm>
            <a:off x="9983638" y="3221530"/>
            <a:ext cx="516382" cy="602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8850" tIns="54425" rIns="108850" bIns="54425">
            <a:spAutoFit/>
          </a:bodyPr>
          <a:lstStyle>
            <a:lvl1pPr marL="457200" indent="-457200"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zh-CN" altLang="zh-CN" b="1" dirty="0">
                <a:solidFill>
                  <a:srgbClr val="FF0066"/>
                </a:solidFill>
                <a:latin typeface="Times New Roman" pitchFamily="18" charset="0"/>
              </a:rPr>
              <a:t>D</a:t>
            </a:r>
          </a:p>
        </p:txBody>
      </p:sp>
      <p:sp>
        <p:nvSpPr>
          <p:cNvPr id="5" name="Text Box 4"/>
          <p:cNvSpPr txBox="1">
            <a:spLocks noChangeArrowheads="1"/>
          </p:cNvSpPr>
          <p:nvPr/>
        </p:nvSpPr>
        <p:spPr bwMode="auto">
          <a:xfrm>
            <a:off x="5451028" y="4044240"/>
            <a:ext cx="1707413" cy="479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8850" tIns="54425" rIns="108850" bIns="54425">
            <a:spAutoFit/>
          </a:bodyPr>
          <a:lstStyle>
            <a:lvl1pPr marL="457200" indent="-457200"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en-US" altLang="zh-CN" sz="2400" b="1" dirty="0" smtClean="0">
                <a:solidFill>
                  <a:srgbClr val="FF0066"/>
                </a:solidFill>
                <a:latin typeface="Times New Roman" pitchFamily="18" charset="0"/>
              </a:rPr>
              <a:t>0              -1</a:t>
            </a:r>
            <a:endParaRPr lang="zh-CN" altLang="zh-CN" sz="2400" b="1" dirty="0">
              <a:solidFill>
                <a:srgbClr val="FF0066"/>
              </a:solidFill>
              <a:latin typeface="Times New Roman" pitchFamily="18" charset="0"/>
            </a:endParaRPr>
          </a:p>
        </p:txBody>
      </p:sp>
      <p:sp>
        <p:nvSpPr>
          <p:cNvPr id="6" name="Text Box 4"/>
          <p:cNvSpPr txBox="1">
            <a:spLocks noChangeArrowheads="1"/>
          </p:cNvSpPr>
          <p:nvPr/>
        </p:nvSpPr>
        <p:spPr bwMode="auto">
          <a:xfrm>
            <a:off x="5484769" y="5013970"/>
            <a:ext cx="1651308" cy="479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8850" tIns="54425" rIns="108850" bIns="54425">
            <a:spAutoFit/>
          </a:bodyPr>
          <a:lstStyle>
            <a:lvl1pPr marL="457200" indent="-457200"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en-US" altLang="zh-CN" sz="2400" b="1" dirty="0" smtClean="0">
                <a:solidFill>
                  <a:srgbClr val="FF0066"/>
                </a:solidFill>
                <a:latin typeface="Times New Roman" pitchFamily="18" charset="0"/>
              </a:rPr>
              <a:t>+4           -2</a:t>
            </a:r>
            <a:endParaRPr lang="zh-CN" altLang="zh-CN" sz="2400" b="1" dirty="0">
              <a:solidFill>
                <a:srgbClr val="FF0066"/>
              </a:solidFill>
              <a:latin typeface="Times New Roman" pitchFamily="18" charset="0"/>
            </a:endParaRPr>
          </a:p>
        </p:txBody>
      </p:sp>
      <p:sp>
        <p:nvSpPr>
          <p:cNvPr id="2" name="矩形 1"/>
          <p:cNvSpPr/>
          <p:nvPr/>
        </p:nvSpPr>
        <p:spPr>
          <a:xfrm>
            <a:off x="7247486" y="4336392"/>
            <a:ext cx="4727055" cy="461665"/>
          </a:xfrm>
          <a:prstGeom prst="rect">
            <a:avLst/>
          </a:prstGeom>
        </p:spPr>
        <p:txBody>
          <a:bodyPr wrap="square">
            <a:spAutoFit/>
          </a:bodyPr>
          <a:lstStyle/>
          <a:p>
            <a:r>
              <a:rPr lang="zh-CN" altLang="en-US" b="1" dirty="0" smtClean="0">
                <a:solidFill>
                  <a:srgbClr val="FF0000"/>
                </a:solidFill>
                <a:latin typeface="Times New Roman" pitchFamily="18" charset="0"/>
              </a:rPr>
              <a:t>（</a:t>
            </a:r>
            <a:r>
              <a:rPr lang="zh-CN" altLang="en-US" b="1" dirty="0">
                <a:solidFill>
                  <a:srgbClr val="FF0000"/>
                </a:solidFill>
                <a:latin typeface="Times New Roman" pitchFamily="18" charset="0"/>
              </a:rPr>
              <a:t>可</a:t>
            </a:r>
            <a:r>
              <a:rPr lang="zh-CN" altLang="zh-CN" b="1" dirty="0" smtClean="0">
                <a:solidFill>
                  <a:srgbClr val="FF0000"/>
                </a:solidFill>
                <a:latin typeface="Times New Roman" pitchFamily="18" charset="0"/>
              </a:rPr>
              <a:t>加入还原剂</a:t>
            </a:r>
            <a:r>
              <a:rPr lang="zh-CN" altLang="en-US" b="1" dirty="0" smtClean="0">
                <a:solidFill>
                  <a:srgbClr val="FF0000"/>
                </a:solidFill>
                <a:latin typeface="Times New Roman" pitchFamily="18" charset="0"/>
              </a:rPr>
              <a:t>也可歧化反应）</a:t>
            </a:r>
            <a:endParaRPr lang="zh-CN" altLang="en-US" dirty="0">
              <a:solidFill>
                <a:srgbClr val="FF0000"/>
              </a:solidFill>
            </a:endParaRPr>
          </a:p>
        </p:txBody>
      </p:sp>
      <p:sp>
        <p:nvSpPr>
          <p:cNvPr id="3" name="矩形 2"/>
          <p:cNvSpPr/>
          <p:nvPr/>
        </p:nvSpPr>
        <p:spPr>
          <a:xfrm>
            <a:off x="262558" y="333449"/>
            <a:ext cx="906017" cy="954107"/>
          </a:xfrm>
          <a:prstGeom prst="rect">
            <a:avLst/>
          </a:prstGeom>
        </p:spPr>
        <p:txBody>
          <a:bodyPr wrap="none">
            <a:spAutoFit/>
          </a:bodyPr>
          <a:lstStyle/>
          <a:p>
            <a:r>
              <a:rPr lang="zh-CN" altLang="en-US" sz="2800" b="1" dirty="0" smtClean="0">
                <a:solidFill>
                  <a:srgbClr val="FF0066"/>
                </a:solidFill>
                <a:latin typeface="Times New Roman" pitchFamily="18" charset="0"/>
              </a:rPr>
              <a:t>知识</a:t>
            </a:r>
            <a:endParaRPr lang="en-US" altLang="zh-CN" sz="2800" b="1" dirty="0" smtClean="0">
              <a:solidFill>
                <a:srgbClr val="FF0066"/>
              </a:solidFill>
              <a:latin typeface="Times New Roman" pitchFamily="18" charset="0"/>
            </a:endParaRPr>
          </a:p>
          <a:p>
            <a:r>
              <a:rPr lang="zh-CN" altLang="en-US" sz="2800" b="1" dirty="0" smtClean="0">
                <a:solidFill>
                  <a:srgbClr val="FF0066"/>
                </a:solidFill>
                <a:latin typeface="Times New Roman" pitchFamily="18" charset="0"/>
              </a:rPr>
              <a:t>回顾</a:t>
            </a:r>
            <a:endParaRPr lang="zh-CN" altLang="en-US" sz="2800" dirty="0"/>
          </a:p>
        </p:txBody>
      </p:sp>
    </p:spTree>
    <p:extLst>
      <p:ext uri="{BB962C8B-B14F-4D97-AF65-F5344CB8AC3E}">
        <p14:creationId xmlns:p14="http://schemas.microsoft.com/office/powerpoint/2010/main" val="27377832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7650"/>
                                        </p:tgtEl>
                                        <p:attrNameLst>
                                          <p:attrName>style.visibility</p:attrName>
                                        </p:attrNameLst>
                                      </p:cBhvr>
                                      <p:to>
                                        <p:strVal val="visible"/>
                                      </p:to>
                                    </p:set>
                                    <p:animEffect transition="in" filter="barn(inVertical)">
                                      <p:cBhvr>
                                        <p:cTn id="7" dur="500"/>
                                        <p:tgtEl>
                                          <p:spTgt spid="2765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7651"/>
                                        </p:tgtEl>
                                        <p:attrNameLst>
                                          <p:attrName>style.visibility</p:attrName>
                                        </p:attrNameLst>
                                      </p:cBhvr>
                                      <p:to>
                                        <p:strVal val="visible"/>
                                      </p:to>
                                    </p:set>
                                    <p:animEffect transition="in" filter="blinds(horizontal)">
                                      <p:cBhvr>
                                        <p:cTn id="12" dur="500"/>
                                        <p:tgtEl>
                                          <p:spTgt spid="27651"/>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7652"/>
                                        </p:tgtEl>
                                        <p:attrNameLst>
                                          <p:attrName>style.visibility</p:attrName>
                                        </p:attrNameLst>
                                      </p:cBhvr>
                                      <p:to>
                                        <p:strVal val="visible"/>
                                      </p:to>
                                    </p:set>
                                    <p:animEffect transition="in" filter="blinds(horizontal)">
                                      <p:cBhvr>
                                        <p:cTn id="17" dur="500"/>
                                        <p:tgtEl>
                                          <p:spTgt spid="2765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blinds(horizontal)">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1" nodeType="clickEffect">
                                  <p:stCondLst>
                                    <p:cond delay="0"/>
                                  </p:stCondLst>
                                  <p:childTnLst>
                                    <p:set>
                                      <p:cBhvr>
                                        <p:cTn id="31" dur="1" fill="hold">
                                          <p:stCondLst>
                                            <p:cond delay="0"/>
                                          </p:stCondLst>
                                        </p:cTn>
                                        <p:tgtEl>
                                          <p:spTgt spid="27652"/>
                                        </p:tgtEl>
                                        <p:attrNameLst>
                                          <p:attrName>style.visibility</p:attrName>
                                        </p:attrNameLst>
                                      </p:cBhvr>
                                      <p:to>
                                        <p:strVal val="visible"/>
                                      </p:to>
                                    </p:set>
                                    <p:animEffect transition="in" filter="blinds(horizontal)">
                                      <p:cBhvr>
                                        <p:cTn id="32" dur="500"/>
                                        <p:tgtEl>
                                          <p:spTgt spid="2765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wipe(down)">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0" grpId="0" animBg="1"/>
      <p:bldP spid="27651" grpId="0" autoUpdateAnimBg="0"/>
      <p:bldP spid="27652" grpId="0" autoUpdateAnimBg="0"/>
      <p:bldP spid="27652" grpId="1"/>
      <p:bldP spid="5" grpId="0" autoUpdateAnimBg="0"/>
      <p:bldP spid="6" grpId="0" autoUpdateAnimBg="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18542" y="261442"/>
            <a:ext cx="11593288" cy="2708410"/>
          </a:xfrm>
          <a:prstGeom prst="rect">
            <a:avLst/>
          </a:prstGeom>
        </p:spPr>
        <p:txBody>
          <a:bodyPr wrap="square" lIns="121898" tIns="60948" rIns="121898" bIns="60948">
            <a:spAutoFit/>
          </a:bodyPr>
          <a:lstStyle/>
          <a:p>
            <a:pPr algn="just">
              <a:lnSpc>
                <a:spcPct val="200000"/>
              </a:lnSpc>
              <a:spcAft>
                <a:spcPts val="0"/>
              </a:spcAft>
            </a:pPr>
            <a:r>
              <a:rPr lang="zh-CN" altLang="zh-CN" sz="2800" b="1" kern="100" dirty="0">
                <a:solidFill>
                  <a:srgbClr val="0000FF"/>
                </a:solidFill>
                <a:latin typeface="Times New Roman"/>
                <a:cs typeface="Times New Roman"/>
              </a:rPr>
              <a:t>题组二　</a:t>
            </a:r>
            <a:r>
              <a:rPr lang="zh-CN" altLang="en-US" sz="2800" b="1" kern="100" dirty="0" smtClean="0">
                <a:solidFill>
                  <a:srgbClr val="FF0000"/>
                </a:solidFill>
                <a:latin typeface="Times New Roman"/>
                <a:ea typeface="华文细黑"/>
              </a:rPr>
              <a:t>歧化反应（</a:t>
            </a:r>
            <a:r>
              <a:rPr lang="zh-CN" altLang="zh-CN" sz="2800" b="1" kern="100" dirty="0" smtClean="0">
                <a:solidFill>
                  <a:srgbClr val="0000FF"/>
                </a:solidFill>
                <a:latin typeface="Times New Roman"/>
                <a:cs typeface="Times New Roman"/>
              </a:rPr>
              <a:t>逆向</a:t>
            </a:r>
            <a:r>
              <a:rPr lang="zh-CN" altLang="zh-CN" sz="2800" b="1" kern="100" dirty="0">
                <a:solidFill>
                  <a:srgbClr val="0000FF"/>
                </a:solidFill>
                <a:latin typeface="Times New Roman"/>
                <a:cs typeface="Times New Roman"/>
              </a:rPr>
              <a:t>配平</a:t>
            </a:r>
            <a:r>
              <a:rPr lang="zh-CN" altLang="zh-CN" sz="2800" b="1" kern="100" dirty="0" smtClean="0">
                <a:solidFill>
                  <a:srgbClr val="0000FF"/>
                </a:solidFill>
                <a:latin typeface="Times New Roman"/>
                <a:cs typeface="Times New Roman"/>
              </a:rPr>
              <a:t>类</a:t>
            </a:r>
            <a:r>
              <a:rPr lang="zh-CN" altLang="en-US" sz="2800" b="1" kern="100" dirty="0" smtClean="0">
                <a:solidFill>
                  <a:srgbClr val="0000FF"/>
                </a:solidFill>
                <a:latin typeface="Times New Roman"/>
                <a:cs typeface="Times New Roman"/>
              </a:rPr>
              <a:t>）</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2.(1)____S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endParaRPr lang="zh-CN" altLang="zh-CN" sz="2800" kern="100" dirty="0">
              <a:latin typeface="宋体"/>
              <a:cs typeface="Courier New"/>
            </a:endParaRPr>
          </a:p>
          <a:p>
            <a:pPr algn="just">
              <a:lnSpc>
                <a:spcPct val="200000"/>
              </a:lnSpc>
              <a:spcAft>
                <a:spcPts val="0"/>
              </a:spcAft>
            </a:pPr>
            <a:r>
              <a:rPr lang="en-US" altLang="zh-CN" sz="2800" kern="100" dirty="0">
                <a:latin typeface="Times New Roman"/>
                <a:ea typeface="华文细黑"/>
                <a:cs typeface="Courier New"/>
              </a:rPr>
              <a:t>(2)____P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____KOH</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=____K</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____</a:t>
            </a:r>
            <a:r>
              <a:rPr lang="en-US" altLang="zh-CN" sz="2800" kern="100" dirty="0" smtClean="0">
                <a:latin typeface="Times New Roman"/>
                <a:ea typeface="华文细黑"/>
                <a:cs typeface="Courier New"/>
              </a:rPr>
              <a:t>PH</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　　　</a:t>
            </a:r>
            <a:endParaRPr lang="en-US" altLang="zh-CN" sz="2800" kern="100" dirty="0" smtClean="0">
              <a:latin typeface="宋体"/>
              <a:cs typeface="Courier New"/>
            </a:endParaRPr>
          </a:p>
        </p:txBody>
      </p:sp>
      <p:sp>
        <p:nvSpPr>
          <p:cNvPr id="2" name="矩形 1"/>
          <p:cNvSpPr/>
          <p:nvPr/>
        </p:nvSpPr>
        <p:spPr>
          <a:xfrm>
            <a:off x="1043570"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 name="矩形 2"/>
          <p:cNvSpPr/>
          <p:nvPr/>
        </p:nvSpPr>
        <p:spPr>
          <a:xfrm>
            <a:off x="229818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 name="矩形 3"/>
          <p:cNvSpPr/>
          <p:nvPr/>
        </p:nvSpPr>
        <p:spPr>
          <a:xfrm>
            <a:off x="4448266" y="137293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 name="矩形 4"/>
          <p:cNvSpPr/>
          <p:nvPr/>
        </p:nvSpPr>
        <p:spPr>
          <a:xfrm>
            <a:off x="6032442"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6" name="矩形 5"/>
          <p:cNvSpPr/>
          <p:nvPr/>
        </p:nvSpPr>
        <p:spPr>
          <a:xfrm>
            <a:off x="7991164" y="137575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7" name="矩形 6"/>
          <p:cNvSpPr/>
          <p:nvPr/>
        </p:nvSpPr>
        <p:spPr>
          <a:xfrm>
            <a:off x="761536" y="225177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9" name="矩形 8"/>
          <p:cNvSpPr/>
          <p:nvPr/>
        </p:nvSpPr>
        <p:spPr>
          <a:xfrm>
            <a:off x="2164330"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9</a:t>
            </a:r>
            <a:endParaRPr lang="zh-CN" altLang="en-US" sz="3200" b="1" kern="100" dirty="0">
              <a:solidFill>
                <a:srgbClr val="FF0000"/>
              </a:solidFill>
              <a:latin typeface="Times New Roman"/>
              <a:ea typeface="华文细黑"/>
            </a:endParaRPr>
          </a:p>
        </p:txBody>
      </p:sp>
      <p:sp>
        <p:nvSpPr>
          <p:cNvPr id="10" name="矩形 9"/>
          <p:cNvSpPr/>
          <p:nvPr/>
        </p:nvSpPr>
        <p:spPr>
          <a:xfrm>
            <a:off x="4035650" y="224697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1" name="矩形 10"/>
          <p:cNvSpPr/>
          <p:nvPr/>
        </p:nvSpPr>
        <p:spPr>
          <a:xfrm>
            <a:off x="5988374" y="2257138"/>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12" name="矩形 11"/>
          <p:cNvSpPr/>
          <p:nvPr/>
        </p:nvSpPr>
        <p:spPr>
          <a:xfrm>
            <a:off x="7936018" y="2244150"/>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25" name="矩形 2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矩形 17"/>
          <p:cNvSpPr/>
          <p:nvPr/>
        </p:nvSpPr>
        <p:spPr>
          <a:xfrm>
            <a:off x="81723" y="3662948"/>
            <a:ext cx="6391165" cy="630942"/>
          </a:xfrm>
          <a:prstGeom prst="rect">
            <a:avLst/>
          </a:prstGeom>
        </p:spPr>
        <p:txBody>
          <a:bodyPr wrap="square">
            <a:spAutoFit/>
          </a:bodyPr>
          <a:lstStyle/>
          <a:p>
            <a:pPr>
              <a:lnSpc>
                <a:spcPct val="125000"/>
              </a:lnSpc>
            </a:pPr>
            <a:r>
              <a:rPr lang="zh-CN" altLang="en-US" sz="2800" b="1" kern="100" dirty="0" smtClean="0">
                <a:solidFill>
                  <a:srgbClr val="FF0000"/>
                </a:solidFill>
                <a:latin typeface="Times New Roman"/>
                <a:ea typeface="华文细黑"/>
              </a:rPr>
              <a:t>             归</a:t>
            </a:r>
            <a:r>
              <a:rPr lang="zh-CN" altLang="en-US" sz="2800" b="1" kern="100" dirty="0" smtClean="0">
                <a:solidFill>
                  <a:srgbClr val="FF0000"/>
                </a:solidFill>
                <a:latin typeface="Times New Roman"/>
                <a:ea typeface="华文细黑"/>
              </a:rPr>
              <a:t>中</a:t>
            </a:r>
            <a:r>
              <a:rPr lang="zh-CN" altLang="en-US" sz="2800" b="1" kern="100" dirty="0" smtClean="0">
                <a:solidFill>
                  <a:srgbClr val="FF0000"/>
                </a:solidFill>
                <a:latin typeface="Times New Roman"/>
                <a:ea typeface="华文细黑"/>
              </a:rPr>
              <a:t>反应   （ </a:t>
            </a:r>
            <a:r>
              <a:rPr lang="zh-CN" altLang="zh-CN" sz="2800" b="1" kern="100" dirty="0" smtClean="0">
                <a:solidFill>
                  <a:srgbClr val="0000FF"/>
                </a:solidFill>
                <a:latin typeface="Times New Roman"/>
                <a:cs typeface="Times New Roman"/>
              </a:rPr>
              <a:t>正向配平</a:t>
            </a:r>
            <a:r>
              <a:rPr lang="zh-CN" altLang="en-US" sz="2800" b="1" kern="100" dirty="0" smtClean="0">
                <a:solidFill>
                  <a:srgbClr val="0000FF"/>
                </a:solidFill>
                <a:latin typeface="Times New Roman"/>
                <a:cs typeface="Times New Roman"/>
              </a:rPr>
              <a:t>）</a:t>
            </a:r>
            <a:endParaRPr lang="en-US" altLang="zh-CN" sz="2800" b="1" kern="100" dirty="0" smtClean="0">
              <a:solidFill>
                <a:srgbClr val="FF0000"/>
              </a:solidFill>
              <a:latin typeface="Times New Roman"/>
              <a:ea typeface="华文细黑"/>
            </a:endParaRPr>
          </a:p>
        </p:txBody>
      </p:sp>
      <p:sp>
        <p:nvSpPr>
          <p:cNvPr id="13" name="矩形 12"/>
          <p:cNvSpPr/>
          <p:nvPr/>
        </p:nvSpPr>
        <p:spPr>
          <a:xfrm>
            <a:off x="76986" y="4216316"/>
            <a:ext cx="1128160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(4)____HI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___KIO</a:t>
            </a:r>
            <a:r>
              <a:rPr lang="en-US" altLang="zh-CN" sz="2800" kern="100" baseline="-25000" dirty="0" smtClean="0">
                <a:latin typeface="Times New Roman"/>
                <a:ea typeface="华文细黑"/>
                <a:cs typeface="Courier New"/>
              </a:rPr>
              <a:t>3</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20" name="矩形 19"/>
          <p:cNvSpPr/>
          <p:nvPr/>
        </p:nvSpPr>
        <p:spPr>
          <a:xfrm>
            <a:off x="809766"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26" name="矩形 25"/>
          <p:cNvSpPr/>
          <p:nvPr/>
        </p:nvSpPr>
        <p:spPr>
          <a:xfrm>
            <a:off x="2144010"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28" name="矩形 27"/>
          <p:cNvSpPr/>
          <p:nvPr/>
        </p:nvSpPr>
        <p:spPr>
          <a:xfrm>
            <a:off x="4130424" y="4362485"/>
            <a:ext cx="389850" cy="584775"/>
          </a:xfrm>
          <a:prstGeom prst="rect">
            <a:avLst/>
          </a:prstGeom>
        </p:spPr>
        <p:txBody>
          <a:bodyPr wrap="none">
            <a:spAutoFit/>
          </a:bodyPr>
          <a:lstStyle/>
          <a:p>
            <a:r>
              <a:rPr lang="en-US" altLang="zh-CN" sz="3200" b="1" kern="100" dirty="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29" name="矩形 28"/>
          <p:cNvSpPr/>
          <p:nvPr/>
        </p:nvSpPr>
        <p:spPr>
          <a:xfrm>
            <a:off x="6722712" y="436248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0" name="矩形 29"/>
          <p:cNvSpPr/>
          <p:nvPr/>
        </p:nvSpPr>
        <p:spPr>
          <a:xfrm>
            <a:off x="5426568" y="435849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31" name="矩形 30"/>
          <p:cNvSpPr/>
          <p:nvPr/>
        </p:nvSpPr>
        <p:spPr>
          <a:xfrm>
            <a:off x="79432" y="5013970"/>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(5)____NH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=____N</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sp>
        <p:nvSpPr>
          <p:cNvPr id="32" name="矩形 31"/>
          <p:cNvSpPr/>
          <p:nvPr/>
        </p:nvSpPr>
        <p:spPr>
          <a:xfrm>
            <a:off x="761412"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4</a:t>
            </a:r>
            <a:endParaRPr lang="zh-CN" altLang="en-US" sz="3200" b="1" kern="100" dirty="0">
              <a:solidFill>
                <a:srgbClr val="FF0000"/>
              </a:solidFill>
              <a:latin typeface="Times New Roman"/>
              <a:ea typeface="华文细黑"/>
            </a:endParaRPr>
          </a:p>
        </p:txBody>
      </p:sp>
      <p:sp>
        <p:nvSpPr>
          <p:cNvPr id="33" name="矩形 32"/>
          <p:cNvSpPr/>
          <p:nvPr/>
        </p:nvSpPr>
        <p:spPr>
          <a:xfrm>
            <a:off x="2310464" y="5154841"/>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34" name="矩形 33"/>
          <p:cNvSpPr/>
          <p:nvPr/>
        </p:nvSpPr>
        <p:spPr>
          <a:xfrm>
            <a:off x="4035680" y="5154841"/>
            <a:ext cx="708848"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7/2</a:t>
            </a:r>
            <a:endParaRPr lang="zh-CN" altLang="en-US" sz="3200" b="1" kern="100" dirty="0">
              <a:solidFill>
                <a:srgbClr val="FF0000"/>
              </a:solidFill>
              <a:latin typeface="Times New Roman"/>
              <a:ea typeface="华文细黑"/>
            </a:endParaRPr>
          </a:p>
        </p:txBody>
      </p:sp>
      <p:sp>
        <p:nvSpPr>
          <p:cNvPr id="36" name="矩形 35"/>
          <p:cNvSpPr/>
          <p:nvPr/>
        </p:nvSpPr>
        <p:spPr>
          <a:xfrm>
            <a:off x="5628146" y="5150852"/>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7" name="矩形 36"/>
          <p:cNvSpPr/>
          <p:nvPr/>
        </p:nvSpPr>
        <p:spPr>
          <a:xfrm>
            <a:off x="775858"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8</a:t>
            </a:r>
            <a:endParaRPr lang="zh-CN" altLang="en-US" sz="3200" b="1" kern="100" dirty="0">
              <a:solidFill>
                <a:srgbClr val="FF0000"/>
              </a:solidFill>
              <a:latin typeface="Times New Roman"/>
              <a:ea typeface="华文细黑"/>
            </a:endParaRPr>
          </a:p>
        </p:txBody>
      </p:sp>
      <p:sp>
        <p:nvSpPr>
          <p:cNvPr id="38" name="矩形 37"/>
          <p:cNvSpPr/>
          <p:nvPr/>
        </p:nvSpPr>
        <p:spPr>
          <a:xfrm>
            <a:off x="2324910"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39" name="矩形 38"/>
          <p:cNvSpPr/>
          <p:nvPr/>
        </p:nvSpPr>
        <p:spPr>
          <a:xfrm>
            <a:off x="4160234" y="51492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7</a:t>
            </a:r>
            <a:endParaRPr lang="zh-CN" altLang="en-US" sz="3200" b="1" kern="100" dirty="0">
              <a:solidFill>
                <a:srgbClr val="FF0000"/>
              </a:solidFill>
              <a:latin typeface="Times New Roman"/>
              <a:ea typeface="华文细黑"/>
            </a:endParaRPr>
          </a:p>
        </p:txBody>
      </p:sp>
      <p:sp>
        <p:nvSpPr>
          <p:cNvPr id="40" name="矩形 39"/>
          <p:cNvSpPr/>
          <p:nvPr/>
        </p:nvSpPr>
        <p:spPr>
          <a:xfrm>
            <a:off x="5528386" y="5145286"/>
            <a:ext cx="59503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12</a:t>
            </a:r>
            <a:endParaRPr lang="zh-CN" altLang="en-US" sz="3200" b="1" kern="100" dirty="0">
              <a:solidFill>
                <a:srgbClr val="FF0000"/>
              </a:solidFill>
              <a:latin typeface="Times New Roman"/>
              <a:ea typeface="华文细黑"/>
            </a:endParaRPr>
          </a:p>
        </p:txBody>
      </p:sp>
      <p:sp>
        <p:nvSpPr>
          <p:cNvPr id="35" name="TextBox 34"/>
          <p:cNvSpPr txBox="1"/>
          <p:nvPr/>
        </p:nvSpPr>
        <p:spPr>
          <a:xfrm>
            <a:off x="8255446" y="651198"/>
            <a:ext cx="3676006" cy="523220"/>
          </a:xfrm>
          <a:prstGeom prst="rect">
            <a:avLst/>
          </a:prstGeom>
          <a:noFill/>
        </p:spPr>
        <p:txBody>
          <a:bodyPr wrap="none" rtlCol="0">
            <a:spAutoFit/>
          </a:bodyPr>
          <a:lstStyle/>
          <a:p>
            <a:r>
              <a:rPr lang="zh-CN" altLang="en-US" sz="2800" b="1" dirty="0" smtClean="0">
                <a:solidFill>
                  <a:srgbClr val="0000FF"/>
                </a:solidFill>
                <a:latin typeface="Times New Roman" panose="02020603050405020304" pitchFamily="18" charset="0"/>
                <a:cs typeface="Times New Roman" panose="02020603050405020304" pitchFamily="18" charset="0"/>
              </a:rPr>
              <a:t>被还原的</a:t>
            </a:r>
            <a:r>
              <a:rPr lang="en-US" altLang="zh-CN" sz="2800" b="1" dirty="0">
                <a:solidFill>
                  <a:srgbClr val="0000FF"/>
                </a:solidFill>
                <a:latin typeface="Times New Roman" panose="02020603050405020304" pitchFamily="18" charset="0"/>
                <a:cs typeface="Times New Roman" panose="02020603050405020304" pitchFamily="18" charset="0"/>
              </a:rPr>
              <a:t>X</a:t>
            </a:r>
            <a:r>
              <a:rPr lang="en-US" altLang="zh-CN" sz="2800" b="1" dirty="0" smtClean="0">
                <a:solidFill>
                  <a:srgbClr val="0000FF"/>
                </a:solidFill>
                <a:latin typeface="Times New Roman" panose="02020603050405020304" pitchFamily="18" charset="0"/>
                <a:cs typeface="Times New Roman" panose="02020603050405020304" pitchFamily="18" charset="0"/>
              </a:rPr>
              <a:t>:</a:t>
            </a:r>
            <a:r>
              <a:rPr lang="zh-CN" altLang="en-US" sz="2800" b="1" dirty="0" smtClean="0">
                <a:solidFill>
                  <a:srgbClr val="0000FF"/>
                </a:solidFill>
                <a:latin typeface="Times New Roman" panose="02020603050405020304" pitchFamily="18" charset="0"/>
                <a:cs typeface="Times New Roman" panose="02020603050405020304" pitchFamily="18" charset="0"/>
              </a:rPr>
              <a:t>被氧化的</a:t>
            </a:r>
            <a:r>
              <a:rPr lang="en-US" altLang="zh-CN" sz="2800" b="1" dirty="0" smtClean="0">
                <a:solidFill>
                  <a:srgbClr val="0000FF"/>
                </a:solidFill>
                <a:latin typeface="Times New Roman" panose="02020603050405020304" pitchFamily="18" charset="0"/>
                <a:cs typeface="Times New Roman" panose="02020603050405020304" pitchFamily="18" charset="0"/>
              </a:rPr>
              <a:t>X</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1" name="TextBox 40"/>
          <p:cNvSpPr txBox="1"/>
          <p:nvPr/>
        </p:nvSpPr>
        <p:spPr>
          <a:xfrm>
            <a:off x="10013478" y="141357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020862" y="22839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5:3</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045526" y="3075990"/>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034686" y="443790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1:5</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5" name="矩形 44"/>
          <p:cNvSpPr/>
          <p:nvPr/>
        </p:nvSpPr>
        <p:spPr>
          <a:xfrm>
            <a:off x="775858" y="305567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46" name="矩形 45"/>
          <p:cNvSpPr/>
          <p:nvPr/>
        </p:nvSpPr>
        <p:spPr>
          <a:xfrm>
            <a:off x="2258216"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6</a:t>
            </a:r>
            <a:endParaRPr lang="zh-CN" altLang="en-US" sz="3200" b="1" kern="100" dirty="0">
              <a:solidFill>
                <a:srgbClr val="FF0000"/>
              </a:solidFill>
              <a:latin typeface="Times New Roman"/>
              <a:ea typeface="华文细黑"/>
            </a:endParaRPr>
          </a:p>
        </p:txBody>
      </p:sp>
      <p:sp>
        <p:nvSpPr>
          <p:cNvPr id="47" name="矩形 46"/>
          <p:cNvSpPr/>
          <p:nvPr/>
        </p:nvSpPr>
        <p:spPr>
          <a:xfrm>
            <a:off x="4477764" y="30231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5</a:t>
            </a:r>
            <a:endParaRPr lang="zh-CN" altLang="en-US" sz="3200" b="1" kern="100" dirty="0">
              <a:solidFill>
                <a:srgbClr val="FF0000"/>
              </a:solidFill>
              <a:latin typeface="Times New Roman"/>
              <a:ea typeface="华文细黑"/>
            </a:endParaRPr>
          </a:p>
        </p:txBody>
      </p:sp>
      <p:sp>
        <p:nvSpPr>
          <p:cNvPr id="48" name="矩形 47"/>
          <p:cNvSpPr/>
          <p:nvPr/>
        </p:nvSpPr>
        <p:spPr>
          <a:xfrm>
            <a:off x="6277964" y="3035846"/>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49" name="矩形 48"/>
          <p:cNvSpPr/>
          <p:nvPr/>
        </p:nvSpPr>
        <p:spPr>
          <a:xfrm>
            <a:off x="8450904" y="304805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a:t>
            </a:r>
            <a:endParaRPr lang="zh-CN" altLang="en-US" sz="3200" b="1" kern="100" dirty="0">
              <a:solidFill>
                <a:srgbClr val="FF0000"/>
              </a:solidFill>
              <a:latin typeface="Times New Roman"/>
              <a:ea typeface="华文细黑"/>
            </a:endParaRPr>
          </a:p>
        </p:txBody>
      </p:sp>
      <p:sp>
        <p:nvSpPr>
          <p:cNvPr id="50" name="TextBox 49"/>
          <p:cNvSpPr txBox="1"/>
          <p:nvPr/>
        </p:nvSpPr>
        <p:spPr>
          <a:xfrm>
            <a:off x="10021986" y="5149478"/>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3:4</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1" name="矩形 50"/>
          <p:cNvSpPr/>
          <p:nvPr/>
        </p:nvSpPr>
        <p:spPr>
          <a:xfrm>
            <a:off x="68478" y="5806058"/>
            <a:ext cx="6961122" cy="797654"/>
          </a:xfrm>
          <a:prstGeom prst="rect">
            <a:avLst/>
          </a:prstGeom>
        </p:spPr>
        <p:txBody>
          <a:bodyPr wrap="square">
            <a:spAutoFit/>
          </a:bodyPr>
          <a:lstStyle/>
          <a:p>
            <a:pPr algn="just">
              <a:lnSpc>
                <a:spcPts val="5500"/>
              </a:lnSpc>
              <a:spcAft>
                <a:spcPts val="0"/>
              </a:spcAft>
            </a:pPr>
            <a:r>
              <a:rPr lang="en-US" altLang="zh-CN" sz="2800" kern="100" dirty="0" smtClean="0">
                <a:latin typeface="Times New Roman"/>
                <a:ea typeface="华文细黑"/>
                <a:cs typeface="Courier New"/>
              </a:rPr>
              <a:t>(6)____Cu</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___O</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=____Cu</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____SO</a:t>
            </a:r>
            <a:r>
              <a:rPr lang="en-US" altLang="zh-CN" sz="2800" kern="100" baseline="-25000" dirty="0" smtClean="0">
                <a:latin typeface="Times New Roman"/>
                <a:ea typeface="华文细黑"/>
                <a:cs typeface="Courier New"/>
              </a:rPr>
              <a:t>2</a:t>
            </a:r>
            <a:endParaRPr lang="zh-CN" altLang="zh-CN" sz="2800" kern="100" dirty="0">
              <a:latin typeface="宋体"/>
              <a:cs typeface="Courier New"/>
            </a:endParaRPr>
          </a:p>
        </p:txBody>
      </p:sp>
      <p:sp>
        <p:nvSpPr>
          <p:cNvPr id="52" name="TextBox 51"/>
          <p:cNvSpPr txBox="1"/>
          <p:nvPr/>
        </p:nvSpPr>
        <p:spPr>
          <a:xfrm>
            <a:off x="6635352" y="6013861"/>
            <a:ext cx="5750292" cy="492443"/>
          </a:xfrm>
          <a:prstGeom prst="rect">
            <a:avLst/>
          </a:prstGeom>
          <a:noFill/>
        </p:spPr>
        <p:txBody>
          <a:bodyPr wrap="none" rtlCol="0">
            <a:spAutoFit/>
          </a:bodyPr>
          <a:lstStyle/>
          <a:p>
            <a:r>
              <a:rPr lang="zh-CN" altLang="en-US" sz="2600" b="1" dirty="0" smtClean="0">
                <a:solidFill>
                  <a:srgbClr val="0000FF"/>
                </a:solidFill>
                <a:latin typeface="Times New Roman" panose="02020603050405020304" pitchFamily="18" charset="0"/>
                <a:cs typeface="Times New Roman" panose="02020603050405020304" pitchFamily="18" charset="0"/>
              </a:rPr>
              <a:t>生成</a:t>
            </a:r>
            <a:r>
              <a:rPr lang="en-US" altLang="zh-CN" sz="2600" b="1" dirty="0" smtClean="0">
                <a:solidFill>
                  <a:srgbClr val="0000FF"/>
                </a:solidFill>
                <a:latin typeface="Times New Roman" panose="02020603050405020304" pitchFamily="18" charset="0"/>
                <a:cs typeface="Times New Roman" panose="02020603050405020304" pitchFamily="18" charset="0"/>
              </a:rPr>
              <a:t>1mol Cu</a:t>
            </a:r>
            <a:r>
              <a:rPr lang="zh-CN" altLang="en-US" sz="2600" b="1" dirty="0" smtClean="0">
                <a:solidFill>
                  <a:srgbClr val="0000FF"/>
                </a:solidFill>
                <a:latin typeface="Times New Roman" panose="02020603050405020304" pitchFamily="18" charset="0"/>
                <a:cs typeface="Times New Roman" panose="02020603050405020304" pitchFamily="18" charset="0"/>
              </a:rPr>
              <a:t>，转移的电子数为</a:t>
            </a:r>
            <a:r>
              <a:rPr lang="en-US" altLang="zh-CN" sz="2600" b="1" u="sng" dirty="0">
                <a:solidFill>
                  <a:srgbClr val="0000FF"/>
                </a:solidFill>
                <a:latin typeface="Times New Roman" panose="02020603050405020304" pitchFamily="18" charset="0"/>
                <a:cs typeface="Times New Roman" panose="02020603050405020304" pitchFamily="18" charset="0"/>
              </a:rPr>
              <a:t> </a:t>
            </a:r>
            <a:r>
              <a:rPr lang="en-US" altLang="zh-CN" sz="2600" b="1" u="sng" dirty="0" smtClean="0">
                <a:solidFill>
                  <a:srgbClr val="0000FF"/>
                </a:solidFill>
                <a:latin typeface="Times New Roman" panose="02020603050405020304" pitchFamily="18" charset="0"/>
                <a:cs typeface="Times New Roman" panose="02020603050405020304" pitchFamily="18" charset="0"/>
              </a:rPr>
              <a:t>       </a:t>
            </a:r>
            <a:r>
              <a:rPr lang="zh-CN" altLang="en-US" sz="2600" b="1" dirty="0" smtClean="0">
                <a:solidFill>
                  <a:srgbClr val="0000FF"/>
                </a:solidFill>
                <a:latin typeface="Times New Roman" panose="02020603050405020304" pitchFamily="18" charset="0"/>
                <a:cs typeface="Times New Roman" panose="02020603050405020304" pitchFamily="18" charset="0"/>
              </a:rPr>
              <a:t>。</a:t>
            </a:r>
            <a:endParaRPr lang="zh-CN" altLang="en-US" sz="2600" b="1" dirty="0">
              <a:solidFill>
                <a:srgbClr val="0000FF"/>
              </a:solidFill>
              <a:latin typeface="Times New Roman" panose="02020603050405020304" pitchFamily="18" charset="0"/>
              <a:cs typeface="Times New Roman" panose="02020603050405020304" pitchFamily="18" charset="0"/>
            </a:endParaRPr>
          </a:p>
        </p:txBody>
      </p:sp>
      <p:sp>
        <p:nvSpPr>
          <p:cNvPr id="53" name="TextBox 52"/>
          <p:cNvSpPr txBox="1"/>
          <p:nvPr/>
        </p:nvSpPr>
        <p:spPr>
          <a:xfrm>
            <a:off x="8649394" y="3730526"/>
            <a:ext cx="3350597"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4" name="矩形 53"/>
          <p:cNvSpPr/>
          <p:nvPr/>
        </p:nvSpPr>
        <p:spPr>
          <a:xfrm>
            <a:off x="694606"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5" name="矩形 54"/>
          <p:cNvSpPr/>
          <p:nvPr/>
        </p:nvSpPr>
        <p:spPr>
          <a:xfrm>
            <a:off x="2392988"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sp>
        <p:nvSpPr>
          <p:cNvPr id="56" name="矩形 55"/>
          <p:cNvSpPr/>
          <p:nvPr/>
        </p:nvSpPr>
        <p:spPr>
          <a:xfrm>
            <a:off x="4078982" y="5967694"/>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2</a:t>
            </a:r>
            <a:endParaRPr lang="zh-CN" altLang="en-US" sz="3200" b="1" kern="100" dirty="0">
              <a:solidFill>
                <a:srgbClr val="FF0000"/>
              </a:solidFill>
              <a:latin typeface="Times New Roman"/>
              <a:ea typeface="华文细黑"/>
            </a:endParaRPr>
          </a:p>
        </p:txBody>
      </p:sp>
      <p:sp>
        <p:nvSpPr>
          <p:cNvPr id="58" name="矩形 57"/>
          <p:cNvSpPr/>
          <p:nvPr/>
        </p:nvSpPr>
        <p:spPr>
          <a:xfrm>
            <a:off x="5561340" y="5963705"/>
            <a:ext cx="389850"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1</a:t>
            </a:r>
            <a:endParaRPr lang="zh-CN" altLang="en-US" sz="3200" b="1" kern="100" dirty="0">
              <a:solidFill>
                <a:srgbClr val="FF0000"/>
              </a:solidFill>
              <a:latin typeface="Times New Roman"/>
              <a:ea typeface="华文细黑"/>
            </a:endParaRPr>
          </a:p>
        </p:txBody>
      </p:sp>
      <p:grpSp>
        <p:nvGrpSpPr>
          <p:cNvPr id="16" name="组合 15"/>
          <p:cNvGrpSpPr/>
          <p:nvPr/>
        </p:nvGrpSpPr>
        <p:grpSpPr>
          <a:xfrm>
            <a:off x="49020" y="3055674"/>
            <a:ext cx="10337810" cy="537300"/>
            <a:chOff x="49020" y="3055674"/>
            <a:chExt cx="10337810" cy="537300"/>
          </a:xfrm>
        </p:grpSpPr>
        <p:sp>
          <p:nvSpPr>
            <p:cNvPr id="14" name="矩形 13"/>
            <p:cNvSpPr/>
            <p:nvPr/>
          </p:nvSpPr>
          <p:spPr>
            <a:xfrm>
              <a:off x="49020" y="3069754"/>
              <a:ext cx="10337810" cy="523220"/>
            </a:xfrm>
            <a:prstGeom prst="rect">
              <a:avLst/>
            </a:prstGeom>
          </p:spPr>
          <p:txBody>
            <a:bodyPr wrap="square">
              <a:spAutoFit/>
            </a:bodyPr>
            <a:lstStyle/>
            <a:p>
              <a:r>
                <a:rPr lang="en-US" altLang="zh-CN" sz="2800" kern="100" dirty="0" smtClean="0">
                  <a:latin typeface="Times New Roman"/>
                  <a:ea typeface="华文细黑"/>
                  <a:cs typeface="Courier New"/>
                </a:rPr>
                <a:t>(3)____Cl</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NaOH</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NaCl</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____NaClO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en-US" sz="2800" dirty="0"/>
            </a:p>
          </p:txBody>
        </p:sp>
        <p:sp>
          <p:nvSpPr>
            <p:cNvPr id="15" name="等腰三角形 14"/>
            <p:cNvSpPr/>
            <p:nvPr/>
          </p:nvSpPr>
          <p:spPr>
            <a:xfrm>
              <a:off x="3870736" y="3055674"/>
              <a:ext cx="183487" cy="18349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矩形 58"/>
          <p:cNvSpPr/>
          <p:nvPr/>
        </p:nvSpPr>
        <p:spPr>
          <a:xfrm>
            <a:off x="11207774" y="5828313"/>
            <a:ext cx="883575" cy="584775"/>
          </a:xfrm>
          <a:prstGeom prst="rect">
            <a:avLst/>
          </a:prstGeom>
        </p:spPr>
        <p:txBody>
          <a:bodyPr wrap="none">
            <a:spAutoFit/>
          </a:bodyPr>
          <a:lstStyle/>
          <a:p>
            <a:r>
              <a:rPr lang="en-US" altLang="zh-CN" sz="3200" b="1" kern="100" dirty="0" smtClean="0">
                <a:solidFill>
                  <a:srgbClr val="FF0000"/>
                </a:solidFill>
                <a:latin typeface="Times New Roman"/>
                <a:ea typeface="华文细黑"/>
              </a:rPr>
              <a:t>3N</a:t>
            </a:r>
            <a:r>
              <a:rPr lang="en-US" altLang="zh-CN" sz="3200" b="1" kern="100" baseline="-25000" dirty="0" smtClean="0">
                <a:solidFill>
                  <a:srgbClr val="FF0000"/>
                </a:solidFill>
                <a:latin typeface="Times New Roman"/>
                <a:ea typeface="华文细黑"/>
              </a:rPr>
              <a:t>A</a:t>
            </a:r>
            <a:endParaRPr lang="zh-CN" altLang="en-US" sz="3200" b="1" kern="100" baseline="-25000" dirty="0">
              <a:solidFill>
                <a:srgbClr val="FF0000"/>
              </a:solidFill>
              <a:latin typeface="Times New Roman"/>
              <a:ea typeface="华文细黑"/>
            </a:endParaRPr>
          </a:p>
        </p:txBody>
      </p:sp>
      <p:sp>
        <p:nvSpPr>
          <p:cNvPr id="57" name="TextBox 56"/>
          <p:cNvSpPr txBox="1"/>
          <p:nvPr/>
        </p:nvSpPr>
        <p:spPr>
          <a:xfrm>
            <a:off x="10825927" y="1400870"/>
            <a:ext cx="1208985"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3S~4e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0" name="TextBox 59"/>
          <p:cNvSpPr txBox="1"/>
          <p:nvPr/>
        </p:nvSpPr>
        <p:spPr>
          <a:xfrm>
            <a:off x="10703718" y="2258502"/>
            <a:ext cx="1547218"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a:t>
            </a:r>
            <a:r>
              <a:rPr lang="en-US" altLang="zh-CN" sz="2800" b="1" kern="100" dirty="0" smtClean="0">
                <a:solidFill>
                  <a:srgbClr val="FF0000"/>
                </a:solidFill>
                <a:latin typeface="Times New Roman"/>
                <a:ea typeface="华文细黑"/>
                <a:cs typeface="Courier New"/>
              </a:rPr>
              <a:t>P</a:t>
            </a:r>
            <a:r>
              <a:rPr lang="en-US" altLang="zh-CN" sz="2800" b="1" kern="100" baseline="-25000" dirty="0" smtClean="0">
                <a:solidFill>
                  <a:srgbClr val="FF0000"/>
                </a:solidFill>
                <a:latin typeface="Times New Roman"/>
                <a:ea typeface="华文细黑"/>
                <a:cs typeface="Courier New"/>
              </a:rPr>
              <a:t>4 </a:t>
            </a:r>
            <a:r>
              <a:rPr lang="en-US" altLang="zh-CN" sz="2800" b="1" dirty="0" smtClean="0">
                <a:solidFill>
                  <a:srgbClr val="FF0000"/>
                </a:solidFill>
                <a:latin typeface="Times New Roman" panose="02020603050405020304" pitchFamily="18" charset="0"/>
                <a:cs typeface="Times New Roman" panose="02020603050405020304" pitchFamily="18" charset="0"/>
              </a:rPr>
              <a:t>~15e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1" name="TextBox 60"/>
          <p:cNvSpPr txBox="1"/>
          <p:nvPr/>
        </p:nvSpPr>
        <p:spPr>
          <a:xfrm>
            <a:off x="10703718" y="3042082"/>
            <a:ext cx="1507144"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r>
              <a:rPr lang="en-US" altLang="zh-CN" sz="2800" b="1" kern="100" dirty="0" smtClean="0">
                <a:solidFill>
                  <a:srgbClr val="FF0000"/>
                </a:solidFill>
                <a:latin typeface="Times New Roman"/>
                <a:ea typeface="华文细黑"/>
                <a:cs typeface="Courier New"/>
              </a:rPr>
              <a:t>Cl</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2" name="TextBox 61"/>
          <p:cNvSpPr txBox="1"/>
          <p:nvPr/>
        </p:nvSpPr>
        <p:spPr>
          <a:xfrm>
            <a:off x="10902954" y="4418742"/>
            <a:ext cx="1287532"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3</a:t>
            </a:r>
            <a:r>
              <a:rPr lang="en-US" altLang="zh-CN" sz="2800" b="1" kern="100" dirty="0" smtClean="0">
                <a:solidFill>
                  <a:srgbClr val="FF0000"/>
                </a:solidFill>
                <a:latin typeface="Times New Roman"/>
                <a:ea typeface="华文细黑"/>
                <a:cs typeface="Courier New"/>
              </a:rPr>
              <a:t>I</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~5e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3" name="TextBox 62"/>
          <p:cNvSpPr txBox="1"/>
          <p:nvPr/>
        </p:nvSpPr>
        <p:spPr>
          <a:xfrm>
            <a:off x="10703718" y="5132586"/>
            <a:ext cx="1587294" cy="523220"/>
          </a:xfrm>
          <a:prstGeom prst="rect">
            <a:avLst/>
          </a:prstGeom>
          <a:noFill/>
        </p:spPr>
        <p:txBody>
          <a:bodyPr wrap="none" rtlCol="0">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7</a:t>
            </a:r>
            <a:r>
              <a:rPr lang="en-US" altLang="zh-CN" sz="2800" b="1" kern="100" dirty="0" smtClean="0">
                <a:solidFill>
                  <a:srgbClr val="FF0000"/>
                </a:solidFill>
                <a:latin typeface="Times New Roman"/>
                <a:ea typeface="华文细黑"/>
                <a:cs typeface="Courier New"/>
              </a:rPr>
              <a:t>N</a:t>
            </a:r>
            <a:r>
              <a:rPr lang="en-US" altLang="zh-CN" sz="2800" b="1" kern="100" baseline="-25000" dirty="0" smtClean="0">
                <a:solidFill>
                  <a:srgbClr val="FF0000"/>
                </a:solidFill>
                <a:latin typeface="Times New Roman"/>
                <a:ea typeface="华文细黑"/>
                <a:cs typeface="Courier New"/>
              </a:rPr>
              <a:t>2 </a:t>
            </a:r>
            <a:r>
              <a:rPr lang="en-US" altLang="zh-CN" sz="2800" b="1" dirty="0" smtClean="0">
                <a:solidFill>
                  <a:srgbClr val="FF0000"/>
                </a:solidFill>
                <a:latin typeface="Times New Roman" panose="02020603050405020304" pitchFamily="18" charset="0"/>
                <a:cs typeface="Times New Roman" panose="02020603050405020304" pitchFamily="18" charset="0"/>
              </a:rPr>
              <a:t>~24e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64" name="矩形 63"/>
          <p:cNvSpPr/>
          <p:nvPr/>
        </p:nvSpPr>
        <p:spPr>
          <a:xfrm>
            <a:off x="1233129" y="5647288"/>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sp>
        <p:nvSpPr>
          <p:cNvPr id="67" name="矩形 66"/>
          <p:cNvSpPr/>
          <p:nvPr/>
        </p:nvSpPr>
        <p:spPr>
          <a:xfrm>
            <a:off x="4591700" y="5658139"/>
            <a:ext cx="338554"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0</a:t>
            </a:r>
            <a:endParaRPr lang="zh-CN" altLang="zh-CN" b="1" kern="100" dirty="0">
              <a:solidFill>
                <a:srgbClr val="0000FF"/>
              </a:solidFill>
              <a:latin typeface="Times New Roman"/>
              <a:ea typeface="华文细黑"/>
              <a:cs typeface="Courier New"/>
            </a:endParaRPr>
          </a:p>
        </p:txBody>
      </p:sp>
      <p:sp>
        <p:nvSpPr>
          <p:cNvPr id="68" name="矩形 67"/>
          <p:cNvSpPr/>
          <p:nvPr/>
        </p:nvSpPr>
        <p:spPr>
          <a:xfrm>
            <a:off x="2871921" y="5659751"/>
            <a:ext cx="338554"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0</a:t>
            </a:r>
            <a:endParaRPr lang="zh-CN" altLang="zh-CN" b="1" kern="100" dirty="0">
              <a:solidFill>
                <a:srgbClr val="0000FF"/>
              </a:solidFill>
              <a:latin typeface="Times New Roman"/>
              <a:ea typeface="华文细黑"/>
              <a:cs typeface="Courier New"/>
            </a:endParaRPr>
          </a:p>
        </p:txBody>
      </p:sp>
      <p:sp>
        <p:nvSpPr>
          <p:cNvPr id="69" name="矩形 68"/>
          <p:cNvSpPr/>
          <p:nvPr/>
        </p:nvSpPr>
        <p:spPr>
          <a:xfrm>
            <a:off x="5850149" y="5613008"/>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+4</a:t>
            </a:r>
            <a:endParaRPr lang="zh-CN" altLang="zh-CN" b="1" kern="100" dirty="0">
              <a:solidFill>
                <a:srgbClr val="0000FF"/>
              </a:solidFill>
              <a:latin typeface="Times New Roman"/>
              <a:ea typeface="华文细黑"/>
              <a:cs typeface="Courier New"/>
            </a:endParaRPr>
          </a:p>
        </p:txBody>
      </p:sp>
      <p:sp>
        <p:nvSpPr>
          <p:cNvPr id="70" name="矩形 69"/>
          <p:cNvSpPr/>
          <p:nvPr/>
        </p:nvSpPr>
        <p:spPr>
          <a:xfrm>
            <a:off x="6309757" y="5621888"/>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-2</a:t>
            </a:r>
            <a:endParaRPr lang="zh-CN" altLang="zh-CN" b="1" kern="100" dirty="0">
              <a:solidFill>
                <a:srgbClr val="0000FF"/>
              </a:solidFill>
              <a:latin typeface="Times New Roman"/>
              <a:ea typeface="华文细黑"/>
              <a:cs typeface="Courier New"/>
            </a:endParaRPr>
          </a:p>
        </p:txBody>
      </p:sp>
      <p:grpSp>
        <p:nvGrpSpPr>
          <p:cNvPr id="78" name="组合 77"/>
          <p:cNvGrpSpPr/>
          <p:nvPr/>
        </p:nvGrpSpPr>
        <p:grpSpPr>
          <a:xfrm>
            <a:off x="1558702" y="5655806"/>
            <a:ext cx="3190187" cy="172507"/>
            <a:chOff x="1558702" y="5655806"/>
            <a:chExt cx="3190187" cy="172507"/>
          </a:xfrm>
        </p:grpSpPr>
        <p:cxnSp>
          <p:nvCxnSpPr>
            <p:cNvPr id="19" name="直接连接符 18"/>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3" name="直接箭头连接符 72"/>
            <p:cNvCxnSpPr/>
            <p:nvPr/>
          </p:nvCxnSpPr>
          <p:spPr>
            <a:xfrm>
              <a:off x="4748889" y="5672698"/>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79" name="TextBox 78"/>
          <p:cNvSpPr txBox="1"/>
          <p:nvPr/>
        </p:nvSpPr>
        <p:spPr>
          <a:xfrm>
            <a:off x="2392988" y="5484118"/>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80" name="矩形 79"/>
          <p:cNvSpPr/>
          <p:nvPr/>
        </p:nvSpPr>
        <p:spPr>
          <a:xfrm>
            <a:off x="1729560" y="5662042"/>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-2</a:t>
            </a:r>
            <a:endParaRPr lang="zh-CN" altLang="zh-CN" b="1" kern="100" dirty="0">
              <a:solidFill>
                <a:srgbClr val="0000FF"/>
              </a:solidFill>
              <a:latin typeface="Times New Roman"/>
              <a:ea typeface="华文细黑"/>
              <a:cs typeface="Courier New"/>
            </a:endParaRPr>
          </a:p>
        </p:txBody>
      </p:sp>
      <p:grpSp>
        <p:nvGrpSpPr>
          <p:cNvPr id="96" name="组合 95"/>
          <p:cNvGrpSpPr/>
          <p:nvPr/>
        </p:nvGrpSpPr>
        <p:grpSpPr>
          <a:xfrm>
            <a:off x="1957745" y="6370055"/>
            <a:ext cx="4238492" cy="188805"/>
            <a:chOff x="1957745" y="6370055"/>
            <a:chExt cx="4238492" cy="188805"/>
          </a:xfrm>
        </p:grpSpPr>
        <p:cxnSp>
          <p:nvCxnSpPr>
            <p:cNvPr id="82" name="直接连接符 81"/>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4" name="直接箭头连接符 83"/>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90" name="TextBox 89"/>
          <p:cNvSpPr txBox="1"/>
          <p:nvPr/>
        </p:nvSpPr>
        <p:spPr>
          <a:xfrm>
            <a:off x="3549039" y="6449415"/>
            <a:ext cx="697627" cy="461665"/>
          </a:xfrm>
          <a:prstGeom prst="rect">
            <a:avLst/>
          </a:prstGeom>
          <a:noFill/>
        </p:spPr>
        <p:txBody>
          <a:bodyPr wrap="none" rtlCol="0">
            <a:spAutoFit/>
          </a:bodyPr>
          <a:lstStyle/>
          <a:p>
            <a:r>
              <a:rPr lang="zh-CN" altLang="en-US" b="1" dirty="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6e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91" name="组合 90"/>
          <p:cNvGrpSpPr/>
          <p:nvPr/>
        </p:nvGrpSpPr>
        <p:grpSpPr>
          <a:xfrm>
            <a:off x="3053898" y="5631128"/>
            <a:ext cx="3519810" cy="260421"/>
            <a:chOff x="1558702" y="5655806"/>
            <a:chExt cx="3190187" cy="160021"/>
          </a:xfrm>
        </p:grpSpPr>
        <p:cxnSp>
          <p:nvCxnSpPr>
            <p:cNvPr id="92" name="直接连接符 91"/>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4" name="直接箭头连接符 93"/>
            <p:cNvCxnSpPr/>
            <p:nvPr/>
          </p:nvCxnSpPr>
          <p:spPr>
            <a:xfrm>
              <a:off x="4748889" y="5660212"/>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95" name="TextBox 94"/>
          <p:cNvSpPr txBox="1"/>
          <p:nvPr/>
        </p:nvSpPr>
        <p:spPr>
          <a:xfrm>
            <a:off x="5027445" y="5476840"/>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4e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85" name="TextBox 84"/>
          <p:cNvSpPr txBox="1"/>
          <p:nvPr/>
        </p:nvSpPr>
        <p:spPr>
          <a:xfrm>
            <a:off x="8284261" y="-39290"/>
            <a:ext cx="1627369"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作</a:t>
            </a:r>
            <a:r>
              <a:rPr lang="zh-CN" altLang="en-US" sz="2800" b="1" dirty="0" smtClean="0">
                <a:solidFill>
                  <a:srgbClr val="FF0000"/>
                </a:solidFill>
                <a:latin typeface="Times New Roman" panose="02020603050405020304" pitchFamily="18" charset="0"/>
                <a:cs typeface="Times New Roman" panose="02020603050405020304" pitchFamily="18" charset="0"/>
              </a:rPr>
              <a:t>氧化剂</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
        <p:nvSpPr>
          <p:cNvPr id="17" name="上箭头 16"/>
          <p:cNvSpPr/>
          <p:nvPr/>
        </p:nvSpPr>
        <p:spPr>
          <a:xfrm>
            <a:off x="9068742" y="433130"/>
            <a:ext cx="212526" cy="283612"/>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上箭头 85"/>
          <p:cNvSpPr/>
          <p:nvPr/>
        </p:nvSpPr>
        <p:spPr>
          <a:xfrm>
            <a:off x="10847734" y="433130"/>
            <a:ext cx="216024" cy="277376"/>
          </a:xfrm>
          <a:prstGeom prst="up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TextBox 86"/>
          <p:cNvSpPr txBox="1"/>
          <p:nvPr/>
        </p:nvSpPr>
        <p:spPr>
          <a:xfrm>
            <a:off x="8518078" y="1030174"/>
            <a:ext cx="1526380" cy="523220"/>
          </a:xfrm>
          <a:prstGeom prst="rect">
            <a:avLst/>
          </a:prstGeom>
          <a:noFill/>
        </p:spPr>
        <p:txBody>
          <a:bodyPr wrap="none" rtlCol="0">
            <a:spAutoFit/>
          </a:bodyPr>
          <a:lstStyle/>
          <a:p>
            <a:r>
              <a:rPr lang="zh-CN" altLang="en-US" sz="2800" b="1" dirty="0" smtClean="0">
                <a:solidFill>
                  <a:srgbClr val="FF0000"/>
                </a:solidFill>
                <a:latin typeface="Times New Roman" panose="02020603050405020304" pitchFamily="18" charset="0"/>
                <a:cs typeface="Times New Roman" panose="02020603050405020304" pitchFamily="18" charset="0"/>
              </a:rPr>
              <a:t>降价的</a:t>
            </a:r>
            <a:r>
              <a:rPr lang="en-US" altLang="zh-CN" sz="2800" b="1" dirty="0" smtClean="0">
                <a:solidFill>
                  <a:srgbClr val="FF0000"/>
                </a:solidFill>
                <a:latin typeface="Times New Roman" panose="02020603050405020304" pitchFamily="18" charset="0"/>
                <a:cs typeface="Times New Roman" panose="02020603050405020304" pitchFamily="18" charset="0"/>
              </a:rPr>
              <a:t>X</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88" name="TextBox 87"/>
          <p:cNvSpPr txBox="1"/>
          <p:nvPr/>
        </p:nvSpPr>
        <p:spPr>
          <a:xfrm>
            <a:off x="10246270" y="1049338"/>
            <a:ext cx="1526380"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升</a:t>
            </a:r>
            <a:r>
              <a:rPr lang="zh-CN" altLang="en-US" sz="2800" b="1" dirty="0" smtClean="0">
                <a:solidFill>
                  <a:srgbClr val="FF0000"/>
                </a:solidFill>
                <a:latin typeface="Times New Roman" panose="02020603050405020304" pitchFamily="18" charset="0"/>
                <a:cs typeface="Times New Roman" panose="02020603050405020304" pitchFamily="18" charset="0"/>
              </a:rPr>
              <a:t>价的</a:t>
            </a:r>
            <a:r>
              <a:rPr lang="en-US" altLang="zh-CN" sz="2800" b="1" dirty="0" smtClean="0">
                <a:solidFill>
                  <a:srgbClr val="FF0000"/>
                </a:solidFill>
                <a:latin typeface="Times New Roman" panose="02020603050405020304" pitchFamily="18" charset="0"/>
                <a:cs typeface="Times New Roman" panose="02020603050405020304" pitchFamily="18" charset="0"/>
              </a:rPr>
              <a:t>X</a:t>
            </a:r>
            <a:endParaRPr lang="zh-CN" altLang="en-US" sz="2800" b="1" baseline="30000" dirty="0">
              <a:solidFill>
                <a:srgbClr val="FF0000"/>
              </a:solidFill>
              <a:latin typeface="Times New Roman" panose="02020603050405020304" pitchFamily="18" charset="0"/>
              <a:cs typeface="Times New Roman" panose="02020603050405020304" pitchFamily="18" charset="0"/>
            </a:endParaRPr>
          </a:p>
        </p:txBody>
      </p:sp>
      <p:sp>
        <p:nvSpPr>
          <p:cNvPr id="89" name="TextBox 88"/>
          <p:cNvSpPr txBox="1"/>
          <p:nvPr/>
        </p:nvSpPr>
        <p:spPr>
          <a:xfrm>
            <a:off x="10127654" y="-51990"/>
            <a:ext cx="1627369" cy="523220"/>
          </a:xfrm>
          <a:prstGeom prst="rect">
            <a:avLst/>
          </a:prstGeom>
          <a:noFill/>
        </p:spPr>
        <p:txBody>
          <a:bodyPr wrap="none" rtlCol="0">
            <a:spAutoFit/>
          </a:bodyPr>
          <a:lstStyle/>
          <a:p>
            <a:r>
              <a:rPr lang="zh-CN" altLang="en-US" sz="2800" b="1" dirty="0">
                <a:solidFill>
                  <a:srgbClr val="FF0000"/>
                </a:solidFill>
                <a:latin typeface="Times New Roman" panose="02020603050405020304" pitchFamily="18" charset="0"/>
                <a:cs typeface="Times New Roman" panose="02020603050405020304" pitchFamily="18" charset="0"/>
              </a:rPr>
              <a:t>作</a:t>
            </a:r>
            <a:r>
              <a:rPr lang="zh-CN" altLang="en-US" sz="2800" b="1" dirty="0" smtClean="0">
                <a:solidFill>
                  <a:srgbClr val="FF0000"/>
                </a:solidFill>
                <a:latin typeface="Times New Roman" panose="02020603050405020304" pitchFamily="18" charset="0"/>
                <a:cs typeface="Times New Roman" panose="02020603050405020304" pitchFamily="18" charset="0"/>
              </a:rPr>
              <a:t>还原剂</a:t>
            </a:r>
            <a:endParaRPr lang="zh-CN" altLang="en-US" sz="28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7669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barn(inVertical)">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linds(horizontal)">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blinds(horizontal)">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85"/>
                                        </p:tgtEl>
                                        <p:attrNameLst>
                                          <p:attrName>style.visibility</p:attrName>
                                        </p:attrNameLst>
                                      </p:cBhvr>
                                      <p:to>
                                        <p:strVal val="visible"/>
                                      </p:to>
                                    </p:set>
                                    <p:animEffect transition="in" filter="barn(inVertical)">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87"/>
                                        </p:tgtEl>
                                        <p:attrNameLst>
                                          <p:attrName>style.visibility</p:attrName>
                                        </p:attrNameLst>
                                      </p:cBhvr>
                                      <p:to>
                                        <p:strVal val="visible"/>
                                      </p:to>
                                    </p:set>
                                    <p:animEffect transition="in" filter="wipe(down)">
                                      <p:cBhvr>
                                        <p:cTn id="47" dur="500"/>
                                        <p:tgtEl>
                                          <p:spTgt spid="8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86"/>
                                        </p:tgtEl>
                                        <p:attrNameLst>
                                          <p:attrName>style.visibility</p:attrName>
                                        </p:attrNameLst>
                                      </p:cBhvr>
                                      <p:to>
                                        <p:strVal val="visible"/>
                                      </p:to>
                                    </p:set>
                                    <p:animEffect transition="in" filter="wipe(down)">
                                      <p:cBhvr>
                                        <p:cTn id="52" dur="500"/>
                                        <p:tgtEl>
                                          <p:spTgt spid="86"/>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89"/>
                                        </p:tgtEl>
                                        <p:attrNameLst>
                                          <p:attrName>style.visibility</p:attrName>
                                        </p:attrNameLst>
                                      </p:cBhvr>
                                      <p:to>
                                        <p:strVal val="visible"/>
                                      </p:to>
                                    </p:set>
                                    <p:animEffect transition="in" filter="barn(inVertical)">
                                      <p:cBhvr>
                                        <p:cTn id="57" dur="500"/>
                                        <p:tgtEl>
                                          <p:spTgt spid="8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88"/>
                                        </p:tgtEl>
                                        <p:attrNameLst>
                                          <p:attrName>style.visibility</p:attrName>
                                        </p:attrNameLst>
                                      </p:cBhvr>
                                      <p:to>
                                        <p:strVal val="visible"/>
                                      </p:to>
                                    </p:set>
                                    <p:animEffect transition="in" filter="wipe(down)">
                                      <p:cBhvr>
                                        <p:cTn id="62" dur="500"/>
                                        <p:tgtEl>
                                          <p:spTgt spid="88"/>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wipe(down)">
                                      <p:cBhvr>
                                        <p:cTn id="67" dur="500"/>
                                        <p:tgtEl>
                                          <p:spTgt spid="41"/>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57"/>
                                        </p:tgtEl>
                                        <p:attrNameLst>
                                          <p:attrName>style.visibility</p:attrName>
                                        </p:attrNameLst>
                                      </p:cBhvr>
                                      <p:to>
                                        <p:strVal val="visible"/>
                                      </p:to>
                                    </p:set>
                                    <p:animEffect transition="in" filter="wipe(down)">
                                      <p:cBhvr>
                                        <p:cTn id="72" dur="500"/>
                                        <p:tgtEl>
                                          <p:spTgt spid="57"/>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7"/>
                                        </p:tgtEl>
                                        <p:attrNameLst>
                                          <p:attrName>style.visibility</p:attrName>
                                        </p:attrNameLst>
                                      </p:cBhvr>
                                      <p:to>
                                        <p:strVal val="visible"/>
                                      </p:to>
                                    </p:set>
                                    <p:animEffect transition="in" filter="blinds(horizontal)">
                                      <p:cBhvr>
                                        <p:cTn id="77" dur="500"/>
                                        <p:tgtEl>
                                          <p:spTgt spid="7"/>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9"/>
                                        </p:tgtEl>
                                        <p:attrNameLst>
                                          <p:attrName>style.visibility</p:attrName>
                                        </p:attrNameLst>
                                      </p:cBhvr>
                                      <p:to>
                                        <p:strVal val="visible"/>
                                      </p:to>
                                    </p:set>
                                    <p:animEffect transition="in" filter="blinds(horizontal)">
                                      <p:cBhvr>
                                        <p:cTn id="82" dur="500"/>
                                        <p:tgtEl>
                                          <p:spTgt spid="9"/>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10"/>
                                        </p:tgtEl>
                                        <p:attrNameLst>
                                          <p:attrName>style.visibility</p:attrName>
                                        </p:attrNameLst>
                                      </p:cBhvr>
                                      <p:to>
                                        <p:strVal val="visible"/>
                                      </p:to>
                                    </p:set>
                                    <p:animEffect transition="in" filter="blinds(horizontal)">
                                      <p:cBhvr>
                                        <p:cTn id="87" dur="500"/>
                                        <p:tgtEl>
                                          <p:spTgt spid="10"/>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11"/>
                                        </p:tgtEl>
                                        <p:attrNameLst>
                                          <p:attrName>style.visibility</p:attrName>
                                        </p:attrNameLst>
                                      </p:cBhvr>
                                      <p:to>
                                        <p:strVal val="visible"/>
                                      </p:to>
                                    </p:set>
                                    <p:animEffect transition="in" filter="blinds(horizontal)">
                                      <p:cBhvr>
                                        <p:cTn id="92" dur="500"/>
                                        <p:tgtEl>
                                          <p:spTgt spid="11"/>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12"/>
                                        </p:tgtEl>
                                        <p:attrNameLst>
                                          <p:attrName>style.visibility</p:attrName>
                                        </p:attrNameLst>
                                      </p:cBhvr>
                                      <p:to>
                                        <p:strVal val="visible"/>
                                      </p:to>
                                    </p:set>
                                    <p:animEffect transition="in" filter="blinds(horizontal)">
                                      <p:cBhvr>
                                        <p:cTn id="97" dur="500"/>
                                        <p:tgtEl>
                                          <p:spTgt spid="12"/>
                                        </p:tgtEl>
                                      </p:cBhvr>
                                    </p:animEffect>
                                  </p:childTnLst>
                                </p:cTn>
                              </p:par>
                            </p:childTnLst>
                          </p:cTn>
                        </p:par>
                      </p:childTnLst>
                    </p:cTn>
                  </p:par>
                  <p:par>
                    <p:cTn id="98" fill="hold">
                      <p:stCondLst>
                        <p:cond delay="indefinite"/>
                      </p:stCondLst>
                      <p:childTnLst>
                        <p:par>
                          <p:cTn id="99" fill="hold">
                            <p:stCondLst>
                              <p:cond delay="0"/>
                            </p:stCondLst>
                            <p:childTnLst>
                              <p:par>
                                <p:cTn id="100" presetID="22" presetClass="entr" presetSubtype="4" fill="hold" grpId="0" nodeType="clickEffect">
                                  <p:stCondLst>
                                    <p:cond delay="0"/>
                                  </p:stCondLst>
                                  <p:childTnLst>
                                    <p:set>
                                      <p:cBhvr>
                                        <p:cTn id="101" dur="1" fill="hold">
                                          <p:stCondLst>
                                            <p:cond delay="0"/>
                                          </p:stCondLst>
                                        </p:cTn>
                                        <p:tgtEl>
                                          <p:spTgt spid="42"/>
                                        </p:tgtEl>
                                        <p:attrNameLst>
                                          <p:attrName>style.visibility</p:attrName>
                                        </p:attrNameLst>
                                      </p:cBhvr>
                                      <p:to>
                                        <p:strVal val="visible"/>
                                      </p:to>
                                    </p:set>
                                    <p:animEffect transition="in" filter="wipe(down)">
                                      <p:cBhvr>
                                        <p:cTn id="102" dur="500"/>
                                        <p:tgtEl>
                                          <p:spTgt spid="42"/>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60"/>
                                        </p:tgtEl>
                                        <p:attrNameLst>
                                          <p:attrName>style.visibility</p:attrName>
                                        </p:attrNameLst>
                                      </p:cBhvr>
                                      <p:to>
                                        <p:strVal val="visible"/>
                                      </p:to>
                                    </p:set>
                                    <p:animEffect transition="in" filter="wipe(down)">
                                      <p:cBhvr>
                                        <p:cTn id="107" dur="500"/>
                                        <p:tgtEl>
                                          <p:spTgt spid="60"/>
                                        </p:tgtEl>
                                      </p:cBhvr>
                                    </p:animEffect>
                                  </p:childTnLst>
                                </p:cTn>
                              </p:par>
                            </p:childTnLst>
                          </p:cTn>
                        </p:par>
                      </p:childTnLst>
                    </p:cTn>
                  </p:par>
                  <p:par>
                    <p:cTn id="108" fill="hold">
                      <p:stCondLst>
                        <p:cond delay="indefinite"/>
                      </p:stCondLst>
                      <p:childTnLst>
                        <p:par>
                          <p:cTn id="109" fill="hold">
                            <p:stCondLst>
                              <p:cond delay="0"/>
                            </p:stCondLst>
                            <p:childTnLst>
                              <p:par>
                                <p:cTn id="110" presetID="3" presetClass="entr" presetSubtype="10" fill="hold" grpId="0" nodeType="clickEffect">
                                  <p:stCondLst>
                                    <p:cond delay="0"/>
                                  </p:stCondLst>
                                  <p:childTnLst>
                                    <p:set>
                                      <p:cBhvr>
                                        <p:cTn id="111" dur="1" fill="hold">
                                          <p:stCondLst>
                                            <p:cond delay="0"/>
                                          </p:stCondLst>
                                        </p:cTn>
                                        <p:tgtEl>
                                          <p:spTgt spid="45"/>
                                        </p:tgtEl>
                                        <p:attrNameLst>
                                          <p:attrName>style.visibility</p:attrName>
                                        </p:attrNameLst>
                                      </p:cBhvr>
                                      <p:to>
                                        <p:strVal val="visible"/>
                                      </p:to>
                                    </p:set>
                                    <p:animEffect transition="in" filter="blinds(horizontal)">
                                      <p:cBhvr>
                                        <p:cTn id="112" dur="500"/>
                                        <p:tgtEl>
                                          <p:spTgt spid="45"/>
                                        </p:tgtEl>
                                      </p:cBhvr>
                                    </p:animEffect>
                                  </p:childTnLst>
                                </p:cTn>
                              </p:par>
                            </p:childTnLst>
                          </p:cTn>
                        </p:par>
                      </p:childTnLst>
                    </p:cTn>
                  </p:par>
                  <p:par>
                    <p:cTn id="113" fill="hold">
                      <p:stCondLst>
                        <p:cond delay="indefinite"/>
                      </p:stCondLst>
                      <p:childTnLst>
                        <p:par>
                          <p:cTn id="114" fill="hold">
                            <p:stCondLst>
                              <p:cond delay="0"/>
                            </p:stCondLst>
                            <p:childTnLst>
                              <p:par>
                                <p:cTn id="115" presetID="3" presetClass="entr" presetSubtype="10" fill="hold" grpId="0" nodeType="clickEffect">
                                  <p:stCondLst>
                                    <p:cond delay="0"/>
                                  </p:stCondLst>
                                  <p:childTnLst>
                                    <p:set>
                                      <p:cBhvr>
                                        <p:cTn id="116" dur="1" fill="hold">
                                          <p:stCondLst>
                                            <p:cond delay="0"/>
                                          </p:stCondLst>
                                        </p:cTn>
                                        <p:tgtEl>
                                          <p:spTgt spid="46"/>
                                        </p:tgtEl>
                                        <p:attrNameLst>
                                          <p:attrName>style.visibility</p:attrName>
                                        </p:attrNameLst>
                                      </p:cBhvr>
                                      <p:to>
                                        <p:strVal val="visible"/>
                                      </p:to>
                                    </p:set>
                                    <p:animEffect transition="in" filter="blinds(horizontal)">
                                      <p:cBhvr>
                                        <p:cTn id="117" dur="500"/>
                                        <p:tgtEl>
                                          <p:spTgt spid="46"/>
                                        </p:tgtEl>
                                      </p:cBhvr>
                                    </p:animEffect>
                                  </p:childTnLst>
                                </p:cTn>
                              </p:par>
                            </p:childTnLst>
                          </p:cTn>
                        </p:par>
                      </p:childTnLst>
                    </p:cTn>
                  </p:par>
                  <p:par>
                    <p:cTn id="118" fill="hold">
                      <p:stCondLst>
                        <p:cond delay="indefinite"/>
                      </p:stCondLst>
                      <p:childTnLst>
                        <p:par>
                          <p:cTn id="119" fill="hold">
                            <p:stCondLst>
                              <p:cond delay="0"/>
                            </p:stCondLst>
                            <p:childTnLst>
                              <p:par>
                                <p:cTn id="120" presetID="3" presetClass="entr" presetSubtype="10" fill="hold" grpId="0" nodeType="clickEffect">
                                  <p:stCondLst>
                                    <p:cond delay="0"/>
                                  </p:stCondLst>
                                  <p:childTnLst>
                                    <p:set>
                                      <p:cBhvr>
                                        <p:cTn id="121" dur="1" fill="hold">
                                          <p:stCondLst>
                                            <p:cond delay="0"/>
                                          </p:stCondLst>
                                        </p:cTn>
                                        <p:tgtEl>
                                          <p:spTgt spid="47"/>
                                        </p:tgtEl>
                                        <p:attrNameLst>
                                          <p:attrName>style.visibility</p:attrName>
                                        </p:attrNameLst>
                                      </p:cBhvr>
                                      <p:to>
                                        <p:strVal val="visible"/>
                                      </p:to>
                                    </p:set>
                                    <p:animEffect transition="in" filter="blinds(horizontal)">
                                      <p:cBhvr>
                                        <p:cTn id="122" dur="500"/>
                                        <p:tgtEl>
                                          <p:spTgt spid="47"/>
                                        </p:tgtEl>
                                      </p:cBhvr>
                                    </p:animEffect>
                                  </p:childTnLst>
                                </p:cTn>
                              </p:par>
                            </p:childTnLst>
                          </p:cTn>
                        </p:par>
                      </p:childTnLst>
                    </p:cTn>
                  </p:par>
                  <p:par>
                    <p:cTn id="123" fill="hold">
                      <p:stCondLst>
                        <p:cond delay="indefinite"/>
                      </p:stCondLst>
                      <p:childTnLst>
                        <p:par>
                          <p:cTn id="124" fill="hold">
                            <p:stCondLst>
                              <p:cond delay="0"/>
                            </p:stCondLst>
                            <p:childTnLst>
                              <p:par>
                                <p:cTn id="125" presetID="3" presetClass="entr" presetSubtype="10" fill="hold" grpId="0" nodeType="clickEffect">
                                  <p:stCondLst>
                                    <p:cond delay="0"/>
                                  </p:stCondLst>
                                  <p:childTnLst>
                                    <p:set>
                                      <p:cBhvr>
                                        <p:cTn id="126" dur="1" fill="hold">
                                          <p:stCondLst>
                                            <p:cond delay="0"/>
                                          </p:stCondLst>
                                        </p:cTn>
                                        <p:tgtEl>
                                          <p:spTgt spid="48"/>
                                        </p:tgtEl>
                                        <p:attrNameLst>
                                          <p:attrName>style.visibility</p:attrName>
                                        </p:attrNameLst>
                                      </p:cBhvr>
                                      <p:to>
                                        <p:strVal val="visible"/>
                                      </p:to>
                                    </p:set>
                                    <p:animEffect transition="in" filter="blinds(horizontal)">
                                      <p:cBhvr>
                                        <p:cTn id="127" dur="500"/>
                                        <p:tgtEl>
                                          <p:spTgt spid="48"/>
                                        </p:tgtEl>
                                      </p:cBhvr>
                                    </p:animEffect>
                                  </p:childTnLst>
                                </p:cTn>
                              </p:par>
                            </p:childTnLst>
                          </p:cTn>
                        </p:par>
                      </p:childTnLst>
                    </p:cTn>
                  </p:par>
                  <p:par>
                    <p:cTn id="128" fill="hold">
                      <p:stCondLst>
                        <p:cond delay="indefinite"/>
                      </p:stCondLst>
                      <p:childTnLst>
                        <p:par>
                          <p:cTn id="129" fill="hold">
                            <p:stCondLst>
                              <p:cond delay="0"/>
                            </p:stCondLst>
                            <p:childTnLst>
                              <p:par>
                                <p:cTn id="130" presetID="3" presetClass="entr" presetSubtype="10" fill="hold" grpId="0" nodeType="clickEffect">
                                  <p:stCondLst>
                                    <p:cond delay="0"/>
                                  </p:stCondLst>
                                  <p:childTnLst>
                                    <p:set>
                                      <p:cBhvr>
                                        <p:cTn id="131" dur="1" fill="hold">
                                          <p:stCondLst>
                                            <p:cond delay="0"/>
                                          </p:stCondLst>
                                        </p:cTn>
                                        <p:tgtEl>
                                          <p:spTgt spid="49"/>
                                        </p:tgtEl>
                                        <p:attrNameLst>
                                          <p:attrName>style.visibility</p:attrName>
                                        </p:attrNameLst>
                                      </p:cBhvr>
                                      <p:to>
                                        <p:strVal val="visible"/>
                                      </p:to>
                                    </p:set>
                                    <p:animEffect transition="in" filter="blinds(horizontal)">
                                      <p:cBhvr>
                                        <p:cTn id="132" dur="500"/>
                                        <p:tgtEl>
                                          <p:spTgt spid="49"/>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4" fill="hold" grpId="0" nodeType="clickEffect">
                                  <p:stCondLst>
                                    <p:cond delay="0"/>
                                  </p:stCondLst>
                                  <p:childTnLst>
                                    <p:set>
                                      <p:cBhvr>
                                        <p:cTn id="136" dur="1" fill="hold">
                                          <p:stCondLst>
                                            <p:cond delay="0"/>
                                          </p:stCondLst>
                                        </p:cTn>
                                        <p:tgtEl>
                                          <p:spTgt spid="43"/>
                                        </p:tgtEl>
                                        <p:attrNameLst>
                                          <p:attrName>style.visibility</p:attrName>
                                        </p:attrNameLst>
                                      </p:cBhvr>
                                      <p:to>
                                        <p:strVal val="visible"/>
                                      </p:to>
                                    </p:set>
                                    <p:animEffect transition="in" filter="wipe(down)">
                                      <p:cBhvr>
                                        <p:cTn id="137" dur="500"/>
                                        <p:tgtEl>
                                          <p:spTgt spid="43"/>
                                        </p:tgtEl>
                                      </p:cBhvr>
                                    </p:animEffect>
                                  </p:childTnLst>
                                </p:cTn>
                              </p:par>
                            </p:childTnLst>
                          </p:cTn>
                        </p:par>
                      </p:childTnLst>
                    </p:cTn>
                  </p:par>
                  <p:par>
                    <p:cTn id="138" fill="hold">
                      <p:stCondLst>
                        <p:cond delay="indefinite"/>
                      </p:stCondLst>
                      <p:childTnLst>
                        <p:par>
                          <p:cTn id="139" fill="hold">
                            <p:stCondLst>
                              <p:cond delay="0"/>
                            </p:stCondLst>
                            <p:childTnLst>
                              <p:par>
                                <p:cTn id="140" presetID="22" presetClass="entr" presetSubtype="4" fill="hold" grpId="0" nodeType="clickEffect">
                                  <p:stCondLst>
                                    <p:cond delay="0"/>
                                  </p:stCondLst>
                                  <p:childTnLst>
                                    <p:set>
                                      <p:cBhvr>
                                        <p:cTn id="141" dur="1" fill="hold">
                                          <p:stCondLst>
                                            <p:cond delay="0"/>
                                          </p:stCondLst>
                                        </p:cTn>
                                        <p:tgtEl>
                                          <p:spTgt spid="61"/>
                                        </p:tgtEl>
                                        <p:attrNameLst>
                                          <p:attrName>style.visibility</p:attrName>
                                        </p:attrNameLst>
                                      </p:cBhvr>
                                      <p:to>
                                        <p:strVal val="visible"/>
                                      </p:to>
                                    </p:set>
                                    <p:animEffect transition="in" filter="wipe(down)">
                                      <p:cBhvr>
                                        <p:cTn id="142" dur="500"/>
                                        <p:tgtEl>
                                          <p:spTgt spid="61"/>
                                        </p:tgtEl>
                                      </p:cBhvr>
                                    </p:animEffect>
                                  </p:childTnLst>
                                </p:cTn>
                              </p:par>
                            </p:childTnLst>
                          </p:cTn>
                        </p:par>
                      </p:childTnLst>
                    </p:cTn>
                  </p:par>
                  <p:par>
                    <p:cTn id="143" fill="hold">
                      <p:stCondLst>
                        <p:cond delay="indefinite"/>
                      </p:stCondLst>
                      <p:childTnLst>
                        <p:par>
                          <p:cTn id="144" fill="hold">
                            <p:stCondLst>
                              <p:cond delay="0"/>
                            </p:stCondLst>
                            <p:childTnLst>
                              <p:par>
                                <p:cTn id="145" presetID="3" presetClass="entr" presetSubtype="10" fill="hold" grpId="0" nodeType="clickEffect">
                                  <p:stCondLst>
                                    <p:cond delay="0"/>
                                  </p:stCondLst>
                                  <p:childTnLst>
                                    <p:set>
                                      <p:cBhvr>
                                        <p:cTn id="146" dur="1" fill="hold">
                                          <p:stCondLst>
                                            <p:cond delay="0"/>
                                          </p:stCondLst>
                                        </p:cTn>
                                        <p:tgtEl>
                                          <p:spTgt spid="18"/>
                                        </p:tgtEl>
                                        <p:attrNameLst>
                                          <p:attrName>style.visibility</p:attrName>
                                        </p:attrNameLst>
                                      </p:cBhvr>
                                      <p:to>
                                        <p:strVal val="visible"/>
                                      </p:to>
                                    </p:set>
                                    <p:animEffect transition="in" filter="blinds(horizontal)">
                                      <p:cBhvr>
                                        <p:cTn id="147" dur="500"/>
                                        <p:tgtEl>
                                          <p:spTgt spid="18"/>
                                        </p:tgtEl>
                                      </p:cBhvr>
                                    </p:animEffect>
                                  </p:childTnLst>
                                </p:cTn>
                              </p:par>
                            </p:childTnLst>
                          </p:cTn>
                        </p:par>
                      </p:childTnLst>
                    </p:cTn>
                  </p:par>
                  <p:par>
                    <p:cTn id="148" fill="hold">
                      <p:stCondLst>
                        <p:cond delay="indefinite"/>
                      </p:stCondLst>
                      <p:childTnLst>
                        <p:par>
                          <p:cTn id="149" fill="hold">
                            <p:stCondLst>
                              <p:cond delay="0"/>
                            </p:stCondLst>
                            <p:childTnLst>
                              <p:par>
                                <p:cTn id="150" presetID="42" presetClass="entr" presetSubtype="0" fill="hold" grpId="0" nodeType="clickEffect">
                                  <p:stCondLst>
                                    <p:cond delay="0"/>
                                  </p:stCondLst>
                                  <p:childTnLst>
                                    <p:set>
                                      <p:cBhvr>
                                        <p:cTn id="151" dur="1" fill="hold">
                                          <p:stCondLst>
                                            <p:cond delay="0"/>
                                          </p:stCondLst>
                                        </p:cTn>
                                        <p:tgtEl>
                                          <p:spTgt spid="13"/>
                                        </p:tgtEl>
                                        <p:attrNameLst>
                                          <p:attrName>style.visibility</p:attrName>
                                        </p:attrNameLst>
                                      </p:cBhvr>
                                      <p:to>
                                        <p:strVal val="visible"/>
                                      </p:to>
                                    </p:set>
                                    <p:animEffect transition="in" filter="fade">
                                      <p:cBhvr>
                                        <p:cTn id="152" dur="1000"/>
                                        <p:tgtEl>
                                          <p:spTgt spid="13"/>
                                        </p:tgtEl>
                                      </p:cBhvr>
                                    </p:animEffect>
                                    <p:anim calcmode="lin" valueType="num">
                                      <p:cBhvr>
                                        <p:cTn id="153" dur="1000" fill="hold"/>
                                        <p:tgtEl>
                                          <p:spTgt spid="13"/>
                                        </p:tgtEl>
                                        <p:attrNameLst>
                                          <p:attrName>ppt_x</p:attrName>
                                        </p:attrNameLst>
                                      </p:cBhvr>
                                      <p:tavLst>
                                        <p:tav tm="0">
                                          <p:val>
                                            <p:strVal val="#ppt_x"/>
                                          </p:val>
                                        </p:tav>
                                        <p:tav tm="100000">
                                          <p:val>
                                            <p:strVal val="#ppt_x"/>
                                          </p:val>
                                        </p:tav>
                                      </p:tavLst>
                                    </p:anim>
                                    <p:anim calcmode="lin" valueType="num">
                                      <p:cBhvr>
                                        <p:cTn id="15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55" fill="hold">
                      <p:stCondLst>
                        <p:cond delay="indefinite"/>
                      </p:stCondLst>
                      <p:childTnLst>
                        <p:par>
                          <p:cTn id="156" fill="hold">
                            <p:stCondLst>
                              <p:cond delay="0"/>
                            </p:stCondLst>
                            <p:childTnLst>
                              <p:par>
                                <p:cTn id="157" presetID="42" presetClass="entr" presetSubtype="0" fill="hold" grpId="0" nodeType="clickEffect">
                                  <p:stCondLst>
                                    <p:cond delay="0"/>
                                  </p:stCondLst>
                                  <p:childTnLst>
                                    <p:set>
                                      <p:cBhvr>
                                        <p:cTn id="158" dur="1" fill="hold">
                                          <p:stCondLst>
                                            <p:cond delay="0"/>
                                          </p:stCondLst>
                                        </p:cTn>
                                        <p:tgtEl>
                                          <p:spTgt spid="31"/>
                                        </p:tgtEl>
                                        <p:attrNameLst>
                                          <p:attrName>style.visibility</p:attrName>
                                        </p:attrNameLst>
                                      </p:cBhvr>
                                      <p:to>
                                        <p:strVal val="visible"/>
                                      </p:to>
                                    </p:set>
                                    <p:animEffect transition="in" filter="fade">
                                      <p:cBhvr>
                                        <p:cTn id="159" dur="1000"/>
                                        <p:tgtEl>
                                          <p:spTgt spid="31"/>
                                        </p:tgtEl>
                                      </p:cBhvr>
                                    </p:animEffect>
                                    <p:anim calcmode="lin" valueType="num">
                                      <p:cBhvr>
                                        <p:cTn id="160" dur="1000" fill="hold"/>
                                        <p:tgtEl>
                                          <p:spTgt spid="31"/>
                                        </p:tgtEl>
                                        <p:attrNameLst>
                                          <p:attrName>ppt_x</p:attrName>
                                        </p:attrNameLst>
                                      </p:cBhvr>
                                      <p:tavLst>
                                        <p:tav tm="0">
                                          <p:val>
                                            <p:strVal val="#ppt_x"/>
                                          </p:val>
                                        </p:tav>
                                        <p:tav tm="100000">
                                          <p:val>
                                            <p:strVal val="#ppt_x"/>
                                          </p:val>
                                        </p:tav>
                                      </p:tavLst>
                                    </p:anim>
                                    <p:anim calcmode="lin" valueType="num">
                                      <p:cBhvr>
                                        <p:cTn id="161"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62" fill="hold">
                      <p:stCondLst>
                        <p:cond delay="indefinite"/>
                      </p:stCondLst>
                      <p:childTnLst>
                        <p:par>
                          <p:cTn id="163" fill="hold">
                            <p:stCondLst>
                              <p:cond delay="0"/>
                            </p:stCondLst>
                            <p:childTnLst>
                              <p:par>
                                <p:cTn id="164" presetID="42" presetClass="entr" presetSubtype="0" fill="hold" grpId="0" nodeType="clickEffect">
                                  <p:stCondLst>
                                    <p:cond delay="0"/>
                                  </p:stCondLst>
                                  <p:childTnLst>
                                    <p:set>
                                      <p:cBhvr>
                                        <p:cTn id="165" dur="1" fill="hold">
                                          <p:stCondLst>
                                            <p:cond delay="0"/>
                                          </p:stCondLst>
                                        </p:cTn>
                                        <p:tgtEl>
                                          <p:spTgt spid="53"/>
                                        </p:tgtEl>
                                        <p:attrNameLst>
                                          <p:attrName>style.visibility</p:attrName>
                                        </p:attrNameLst>
                                      </p:cBhvr>
                                      <p:to>
                                        <p:strVal val="visible"/>
                                      </p:to>
                                    </p:set>
                                    <p:animEffect transition="in" filter="fade">
                                      <p:cBhvr>
                                        <p:cTn id="166" dur="1000"/>
                                        <p:tgtEl>
                                          <p:spTgt spid="53"/>
                                        </p:tgtEl>
                                      </p:cBhvr>
                                    </p:animEffect>
                                    <p:anim calcmode="lin" valueType="num">
                                      <p:cBhvr>
                                        <p:cTn id="167" dur="1000" fill="hold"/>
                                        <p:tgtEl>
                                          <p:spTgt spid="53"/>
                                        </p:tgtEl>
                                        <p:attrNameLst>
                                          <p:attrName>ppt_x</p:attrName>
                                        </p:attrNameLst>
                                      </p:cBhvr>
                                      <p:tavLst>
                                        <p:tav tm="0">
                                          <p:val>
                                            <p:strVal val="#ppt_x"/>
                                          </p:val>
                                        </p:tav>
                                        <p:tav tm="100000">
                                          <p:val>
                                            <p:strVal val="#ppt_x"/>
                                          </p:val>
                                        </p:tav>
                                      </p:tavLst>
                                    </p:anim>
                                    <p:anim calcmode="lin" valueType="num">
                                      <p:cBhvr>
                                        <p:cTn id="168"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169" fill="hold">
                      <p:stCondLst>
                        <p:cond delay="indefinite"/>
                      </p:stCondLst>
                      <p:childTnLst>
                        <p:par>
                          <p:cTn id="170" fill="hold">
                            <p:stCondLst>
                              <p:cond delay="0"/>
                            </p:stCondLst>
                            <p:childTnLst>
                              <p:par>
                                <p:cTn id="171" presetID="3" presetClass="entr" presetSubtype="10" fill="hold" grpId="0" nodeType="clickEffect">
                                  <p:stCondLst>
                                    <p:cond delay="0"/>
                                  </p:stCondLst>
                                  <p:childTnLst>
                                    <p:set>
                                      <p:cBhvr>
                                        <p:cTn id="172" dur="1" fill="hold">
                                          <p:stCondLst>
                                            <p:cond delay="0"/>
                                          </p:stCondLst>
                                        </p:cTn>
                                        <p:tgtEl>
                                          <p:spTgt spid="20"/>
                                        </p:tgtEl>
                                        <p:attrNameLst>
                                          <p:attrName>style.visibility</p:attrName>
                                        </p:attrNameLst>
                                      </p:cBhvr>
                                      <p:to>
                                        <p:strVal val="visible"/>
                                      </p:to>
                                    </p:set>
                                    <p:animEffect transition="in" filter="blinds(horizontal)">
                                      <p:cBhvr>
                                        <p:cTn id="173" dur="500"/>
                                        <p:tgtEl>
                                          <p:spTgt spid="20"/>
                                        </p:tgtEl>
                                      </p:cBhvr>
                                    </p:animEffect>
                                  </p:childTnLst>
                                </p:cTn>
                              </p:par>
                            </p:childTnLst>
                          </p:cTn>
                        </p:par>
                      </p:childTnLst>
                    </p:cTn>
                  </p:par>
                  <p:par>
                    <p:cTn id="174" fill="hold">
                      <p:stCondLst>
                        <p:cond delay="indefinite"/>
                      </p:stCondLst>
                      <p:childTnLst>
                        <p:par>
                          <p:cTn id="175" fill="hold">
                            <p:stCondLst>
                              <p:cond delay="0"/>
                            </p:stCondLst>
                            <p:childTnLst>
                              <p:par>
                                <p:cTn id="176" presetID="3" presetClass="entr" presetSubtype="10" fill="hold" grpId="0" nodeType="clickEffect">
                                  <p:stCondLst>
                                    <p:cond delay="0"/>
                                  </p:stCondLst>
                                  <p:childTnLst>
                                    <p:set>
                                      <p:cBhvr>
                                        <p:cTn id="177" dur="1" fill="hold">
                                          <p:stCondLst>
                                            <p:cond delay="0"/>
                                          </p:stCondLst>
                                        </p:cTn>
                                        <p:tgtEl>
                                          <p:spTgt spid="26"/>
                                        </p:tgtEl>
                                        <p:attrNameLst>
                                          <p:attrName>style.visibility</p:attrName>
                                        </p:attrNameLst>
                                      </p:cBhvr>
                                      <p:to>
                                        <p:strVal val="visible"/>
                                      </p:to>
                                    </p:set>
                                    <p:animEffect transition="in" filter="blinds(horizontal)">
                                      <p:cBhvr>
                                        <p:cTn id="178" dur="500"/>
                                        <p:tgtEl>
                                          <p:spTgt spid="26"/>
                                        </p:tgtEl>
                                      </p:cBhvr>
                                    </p:animEffect>
                                  </p:childTnLst>
                                </p:cTn>
                              </p:par>
                            </p:childTnLst>
                          </p:cTn>
                        </p:par>
                      </p:childTnLst>
                    </p:cTn>
                  </p:par>
                  <p:par>
                    <p:cTn id="179" fill="hold">
                      <p:stCondLst>
                        <p:cond delay="indefinite"/>
                      </p:stCondLst>
                      <p:childTnLst>
                        <p:par>
                          <p:cTn id="180" fill="hold">
                            <p:stCondLst>
                              <p:cond delay="0"/>
                            </p:stCondLst>
                            <p:childTnLst>
                              <p:par>
                                <p:cTn id="181" presetID="3" presetClass="entr" presetSubtype="10" fill="hold" grpId="0" nodeType="clickEffect">
                                  <p:stCondLst>
                                    <p:cond delay="0"/>
                                  </p:stCondLst>
                                  <p:childTnLst>
                                    <p:set>
                                      <p:cBhvr>
                                        <p:cTn id="182" dur="1" fill="hold">
                                          <p:stCondLst>
                                            <p:cond delay="0"/>
                                          </p:stCondLst>
                                        </p:cTn>
                                        <p:tgtEl>
                                          <p:spTgt spid="28"/>
                                        </p:tgtEl>
                                        <p:attrNameLst>
                                          <p:attrName>style.visibility</p:attrName>
                                        </p:attrNameLst>
                                      </p:cBhvr>
                                      <p:to>
                                        <p:strVal val="visible"/>
                                      </p:to>
                                    </p:set>
                                    <p:animEffect transition="in" filter="blinds(horizontal)">
                                      <p:cBhvr>
                                        <p:cTn id="183" dur="500"/>
                                        <p:tgtEl>
                                          <p:spTgt spid="28"/>
                                        </p:tgtEl>
                                      </p:cBhvr>
                                    </p:animEffect>
                                  </p:childTnLst>
                                </p:cTn>
                              </p:par>
                            </p:childTnLst>
                          </p:cTn>
                        </p:par>
                      </p:childTnLst>
                    </p:cTn>
                  </p:par>
                  <p:par>
                    <p:cTn id="184" fill="hold">
                      <p:stCondLst>
                        <p:cond delay="indefinite"/>
                      </p:stCondLst>
                      <p:childTnLst>
                        <p:par>
                          <p:cTn id="185" fill="hold">
                            <p:stCondLst>
                              <p:cond delay="0"/>
                            </p:stCondLst>
                            <p:childTnLst>
                              <p:par>
                                <p:cTn id="186" presetID="3" presetClass="entr" presetSubtype="10" fill="hold" grpId="0" nodeType="clickEffect">
                                  <p:stCondLst>
                                    <p:cond delay="0"/>
                                  </p:stCondLst>
                                  <p:childTnLst>
                                    <p:set>
                                      <p:cBhvr>
                                        <p:cTn id="187" dur="1" fill="hold">
                                          <p:stCondLst>
                                            <p:cond delay="0"/>
                                          </p:stCondLst>
                                        </p:cTn>
                                        <p:tgtEl>
                                          <p:spTgt spid="30"/>
                                        </p:tgtEl>
                                        <p:attrNameLst>
                                          <p:attrName>style.visibility</p:attrName>
                                        </p:attrNameLst>
                                      </p:cBhvr>
                                      <p:to>
                                        <p:strVal val="visible"/>
                                      </p:to>
                                    </p:set>
                                    <p:animEffect transition="in" filter="blinds(horizontal)">
                                      <p:cBhvr>
                                        <p:cTn id="188" dur="500"/>
                                        <p:tgtEl>
                                          <p:spTgt spid="30"/>
                                        </p:tgtEl>
                                      </p:cBhvr>
                                    </p:animEffect>
                                  </p:childTnLst>
                                </p:cTn>
                              </p:par>
                            </p:childTnLst>
                          </p:cTn>
                        </p:par>
                      </p:childTnLst>
                    </p:cTn>
                  </p:par>
                  <p:par>
                    <p:cTn id="189" fill="hold">
                      <p:stCondLst>
                        <p:cond delay="indefinite"/>
                      </p:stCondLst>
                      <p:childTnLst>
                        <p:par>
                          <p:cTn id="190" fill="hold">
                            <p:stCondLst>
                              <p:cond delay="0"/>
                            </p:stCondLst>
                            <p:childTnLst>
                              <p:par>
                                <p:cTn id="191" presetID="3" presetClass="entr" presetSubtype="10" fill="hold" grpId="0" nodeType="clickEffect">
                                  <p:stCondLst>
                                    <p:cond delay="0"/>
                                  </p:stCondLst>
                                  <p:childTnLst>
                                    <p:set>
                                      <p:cBhvr>
                                        <p:cTn id="192" dur="1" fill="hold">
                                          <p:stCondLst>
                                            <p:cond delay="0"/>
                                          </p:stCondLst>
                                        </p:cTn>
                                        <p:tgtEl>
                                          <p:spTgt spid="29"/>
                                        </p:tgtEl>
                                        <p:attrNameLst>
                                          <p:attrName>style.visibility</p:attrName>
                                        </p:attrNameLst>
                                      </p:cBhvr>
                                      <p:to>
                                        <p:strVal val="visible"/>
                                      </p:to>
                                    </p:set>
                                    <p:animEffect transition="in" filter="blinds(horizontal)">
                                      <p:cBhvr>
                                        <p:cTn id="193" dur="500"/>
                                        <p:tgtEl>
                                          <p:spTgt spid="29"/>
                                        </p:tgtEl>
                                      </p:cBhvr>
                                    </p:animEffect>
                                  </p:childTnLst>
                                </p:cTn>
                              </p:par>
                            </p:childTnLst>
                          </p:cTn>
                        </p:par>
                      </p:childTnLst>
                    </p:cTn>
                  </p:par>
                  <p:par>
                    <p:cTn id="194" fill="hold">
                      <p:stCondLst>
                        <p:cond delay="indefinite"/>
                      </p:stCondLst>
                      <p:childTnLst>
                        <p:par>
                          <p:cTn id="195" fill="hold">
                            <p:stCondLst>
                              <p:cond delay="0"/>
                            </p:stCondLst>
                            <p:childTnLst>
                              <p:par>
                                <p:cTn id="196" presetID="16" presetClass="entr" presetSubtype="21" fill="hold" grpId="0" nodeType="clickEffect">
                                  <p:stCondLst>
                                    <p:cond delay="0"/>
                                  </p:stCondLst>
                                  <p:childTnLst>
                                    <p:set>
                                      <p:cBhvr>
                                        <p:cTn id="197" dur="1" fill="hold">
                                          <p:stCondLst>
                                            <p:cond delay="0"/>
                                          </p:stCondLst>
                                        </p:cTn>
                                        <p:tgtEl>
                                          <p:spTgt spid="44"/>
                                        </p:tgtEl>
                                        <p:attrNameLst>
                                          <p:attrName>style.visibility</p:attrName>
                                        </p:attrNameLst>
                                      </p:cBhvr>
                                      <p:to>
                                        <p:strVal val="visible"/>
                                      </p:to>
                                    </p:set>
                                    <p:animEffect transition="in" filter="barn(inVertical)">
                                      <p:cBhvr>
                                        <p:cTn id="198" dur="500"/>
                                        <p:tgtEl>
                                          <p:spTgt spid="44"/>
                                        </p:tgtEl>
                                      </p:cBhvr>
                                    </p:animEffect>
                                  </p:childTnLst>
                                </p:cTn>
                              </p:par>
                            </p:childTnLst>
                          </p:cTn>
                        </p:par>
                      </p:childTnLst>
                    </p:cTn>
                  </p:par>
                  <p:par>
                    <p:cTn id="199" fill="hold">
                      <p:stCondLst>
                        <p:cond delay="indefinite"/>
                      </p:stCondLst>
                      <p:childTnLst>
                        <p:par>
                          <p:cTn id="200" fill="hold">
                            <p:stCondLst>
                              <p:cond delay="0"/>
                            </p:stCondLst>
                            <p:childTnLst>
                              <p:par>
                                <p:cTn id="201" presetID="22" presetClass="entr" presetSubtype="4" fill="hold" grpId="0" nodeType="clickEffect">
                                  <p:stCondLst>
                                    <p:cond delay="0"/>
                                  </p:stCondLst>
                                  <p:childTnLst>
                                    <p:set>
                                      <p:cBhvr>
                                        <p:cTn id="202" dur="1" fill="hold">
                                          <p:stCondLst>
                                            <p:cond delay="0"/>
                                          </p:stCondLst>
                                        </p:cTn>
                                        <p:tgtEl>
                                          <p:spTgt spid="62"/>
                                        </p:tgtEl>
                                        <p:attrNameLst>
                                          <p:attrName>style.visibility</p:attrName>
                                        </p:attrNameLst>
                                      </p:cBhvr>
                                      <p:to>
                                        <p:strVal val="visible"/>
                                      </p:to>
                                    </p:set>
                                    <p:animEffect transition="in" filter="wipe(down)">
                                      <p:cBhvr>
                                        <p:cTn id="203" dur="500"/>
                                        <p:tgtEl>
                                          <p:spTgt spid="62"/>
                                        </p:tgtEl>
                                      </p:cBhvr>
                                    </p:animEffect>
                                  </p:childTnLst>
                                </p:cTn>
                              </p:par>
                            </p:childTnLst>
                          </p:cTn>
                        </p:par>
                      </p:childTnLst>
                    </p:cTn>
                  </p:par>
                  <p:par>
                    <p:cTn id="204" fill="hold">
                      <p:stCondLst>
                        <p:cond delay="indefinite"/>
                      </p:stCondLst>
                      <p:childTnLst>
                        <p:par>
                          <p:cTn id="205" fill="hold">
                            <p:stCondLst>
                              <p:cond delay="0"/>
                            </p:stCondLst>
                            <p:childTnLst>
                              <p:par>
                                <p:cTn id="206" presetID="3" presetClass="entr" presetSubtype="10" fill="hold" grpId="0" nodeType="clickEffect">
                                  <p:stCondLst>
                                    <p:cond delay="0"/>
                                  </p:stCondLst>
                                  <p:childTnLst>
                                    <p:set>
                                      <p:cBhvr>
                                        <p:cTn id="207" dur="1" fill="hold">
                                          <p:stCondLst>
                                            <p:cond delay="0"/>
                                          </p:stCondLst>
                                        </p:cTn>
                                        <p:tgtEl>
                                          <p:spTgt spid="32"/>
                                        </p:tgtEl>
                                        <p:attrNameLst>
                                          <p:attrName>style.visibility</p:attrName>
                                        </p:attrNameLst>
                                      </p:cBhvr>
                                      <p:to>
                                        <p:strVal val="visible"/>
                                      </p:to>
                                    </p:set>
                                    <p:animEffect transition="in" filter="blinds(horizontal)">
                                      <p:cBhvr>
                                        <p:cTn id="208" dur="500"/>
                                        <p:tgtEl>
                                          <p:spTgt spid="32"/>
                                        </p:tgtEl>
                                      </p:cBhvr>
                                    </p:animEffect>
                                  </p:childTnLst>
                                </p:cTn>
                              </p:par>
                            </p:childTnLst>
                          </p:cTn>
                        </p:par>
                      </p:childTnLst>
                    </p:cTn>
                  </p:par>
                  <p:par>
                    <p:cTn id="209" fill="hold">
                      <p:stCondLst>
                        <p:cond delay="indefinite"/>
                      </p:stCondLst>
                      <p:childTnLst>
                        <p:par>
                          <p:cTn id="210" fill="hold">
                            <p:stCondLst>
                              <p:cond delay="0"/>
                            </p:stCondLst>
                            <p:childTnLst>
                              <p:par>
                                <p:cTn id="211" presetID="3" presetClass="entr" presetSubtype="10" fill="hold" grpId="0" nodeType="clickEffect">
                                  <p:stCondLst>
                                    <p:cond delay="0"/>
                                  </p:stCondLst>
                                  <p:childTnLst>
                                    <p:set>
                                      <p:cBhvr>
                                        <p:cTn id="212" dur="1" fill="hold">
                                          <p:stCondLst>
                                            <p:cond delay="0"/>
                                          </p:stCondLst>
                                        </p:cTn>
                                        <p:tgtEl>
                                          <p:spTgt spid="33"/>
                                        </p:tgtEl>
                                        <p:attrNameLst>
                                          <p:attrName>style.visibility</p:attrName>
                                        </p:attrNameLst>
                                      </p:cBhvr>
                                      <p:to>
                                        <p:strVal val="visible"/>
                                      </p:to>
                                    </p:set>
                                    <p:animEffect transition="in" filter="blinds(horizontal)">
                                      <p:cBhvr>
                                        <p:cTn id="213" dur="500"/>
                                        <p:tgtEl>
                                          <p:spTgt spid="33"/>
                                        </p:tgtEl>
                                      </p:cBhvr>
                                    </p:animEffect>
                                  </p:childTnLst>
                                </p:cTn>
                              </p:par>
                            </p:childTnLst>
                          </p:cTn>
                        </p:par>
                      </p:childTnLst>
                    </p:cTn>
                  </p:par>
                  <p:par>
                    <p:cTn id="214" fill="hold">
                      <p:stCondLst>
                        <p:cond delay="indefinite"/>
                      </p:stCondLst>
                      <p:childTnLst>
                        <p:par>
                          <p:cTn id="215" fill="hold">
                            <p:stCondLst>
                              <p:cond delay="0"/>
                            </p:stCondLst>
                            <p:childTnLst>
                              <p:par>
                                <p:cTn id="216" presetID="3" presetClass="entr" presetSubtype="10" fill="hold" grpId="0" nodeType="clickEffect">
                                  <p:stCondLst>
                                    <p:cond delay="0"/>
                                  </p:stCondLst>
                                  <p:childTnLst>
                                    <p:set>
                                      <p:cBhvr>
                                        <p:cTn id="217" dur="1" fill="hold">
                                          <p:stCondLst>
                                            <p:cond delay="0"/>
                                          </p:stCondLst>
                                        </p:cTn>
                                        <p:tgtEl>
                                          <p:spTgt spid="34"/>
                                        </p:tgtEl>
                                        <p:attrNameLst>
                                          <p:attrName>style.visibility</p:attrName>
                                        </p:attrNameLst>
                                      </p:cBhvr>
                                      <p:to>
                                        <p:strVal val="visible"/>
                                      </p:to>
                                    </p:set>
                                    <p:animEffect transition="in" filter="blinds(horizontal)">
                                      <p:cBhvr>
                                        <p:cTn id="218" dur="500"/>
                                        <p:tgtEl>
                                          <p:spTgt spid="34"/>
                                        </p:tgtEl>
                                      </p:cBhvr>
                                    </p:animEffect>
                                  </p:childTnLst>
                                </p:cTn>
                              </p:par>
                            </p:childTnLst>
                          </p:cTn>
                        </p:par>
                      </p:childTnLst>
                    </p:cTn>
                  </p:par>
                  <p:par>
                    <p:cTn id="219" fill="hold">
                      <p:stCondLst>
                        <p:cond delay="indefinite"/>
                      </p:stCondLst>
                      <p:childTnLst>
                        <p:par>
                          <p:cTn id="220" fill="hold">
                            <p:stCondLst>
                              <p:cond delay="0"/>
                            </p:stCondLst>
                            <p:childTnLst>
                              <p:par>
                                <p:cTn id="221" presetID="3" presetClass="entr" presetSubtype="10" fill="hold" grpId="0" nodeType="clickEffect">
                                  <p:stCondLst>
                                    <p:cond delay="0"/>
                                  </p:stCondLst>
                                  <p:childTnLst>
                                    <p:set>
                                      <p:cBhvr>
                                        <p:cTn id="222" dur="1" fill="hold">
                                          <p:stCondLst>
                                            <p:cond delay="0"/>
                                          </p:stCondLst>
                                        </p:cTn>
                                        <p:tgtEl>
                                          <p:spTgt spid="36"/>
                                        </p:tgtEl>
                                        <p:attrNameLst>
                                          <p:attrName>style.visibility</p:attrName>
                                        </p:attrNameLst>
                                      </p:cBhvr>
                                      <p:to>
                                        <p:strVal val="visible"/>
                                      </p:to>
                                    </p:set>
                                    <p:animEffect transition="in" filter="blinds(horizontal)">
                                      <p:cBhvr>
                                        <p:cTn id="223" dur="500"/>
                                        <p:tgtEl>
                                          <p:spTgt spid="36"/>
                                        </p:tgtEl>
                                      </p:cBhvr>
                                    </p:animEffect>
                                  </p:childTnLst>
                                </p:cTn>
                              </p:par>
                            </p:childTnLst>
                          </p:cTn>
                        </p:par>
                      </p:childTnLst>
                    </p:cTn>
                  </p:par>
                  <p:par>
                    <p:cTn id="224" fill="hold">
                      <p:stCondLst>
                        <p:cond delay="indefinite"/>
                      </p:stCondLst>
                      <p:childTnLst>
                        <p:par>
                          <p:cTn id="225" fill="hold">
                            <p:stCondLst>
                              <p:cond delay="0"/>
                            </p:stCondLst>
                            <p:childTnLst>
                              <p:par>
                                <p:cTn id="226" presetID="6" presetClass="exit" presetSubtype="32" fill="hold" grpId="1" nodeType="clickEffect">
                                  <p:stCondLst>
                                    <p:cond delay="0"/>
                                  </p:stCondLst>
                                  <p:childTnLst>
                                    <p:animEffect transition="out" filter="circle(out)">
                                      <p:cBhvr>
                                        <p:cTn id="227" dur="2000"/>
                                        <p:tgtEl>
                                          <p:spTgt spid="32"/>
                                        </p:tgtEl>
                                      </p:cBhvr>
                                    </p:animEffect>
                                    <p:set>
                                      <p:cBhvr>
                                        <p:cTn id="228" dur="1" fill="hold">
                                          <p:stCondLst>
                                            <p:cond delay="1999"/>
                                          </p:stCondLst>
                                        </p:cTn>
                                        <p:tgtEl>
                                          <p:spTgt spid="32"/>
                                        </p:tgtEl>
                                        <p:attrNameLst>
                                          <p:attrName>style.visibility</p:attrName>
                                        </p:attrNameLst>
                                      </p:cBhvr>
                                      <p:to>
                                        <p:strVal val="hidden"/>
                                      </p:to>
                                    </p:set>
                                  </p:childTnLst>
                                </p:cTn>
                              </p:par>
                              <p:par>
                                <p:cTn id="229" presetID="6" presetClass="exit" presetSubtype="32" fill="hold" grpId="1" nodeType="withEffect">
                                  <p:stCondLst>
                                    <p:cond delay="0"/>
                                  </p:stCondLst>
                                  <p:childTnLst>
                                    <p:animEffect transition="out" filter="circle(out)">
                                      <p:cBhvr>
                                        <p:cTn id="230" dur="2000"/>
                                        <p:tgtEl>
                                          <p:spTgt spid="33"/>
                                        </p:tgtEl>
                                      </p:cBhvr>
                                    </p:animEffect>
                                    <p:set>
                                      <p:cBhvr>
                                        <p:cTn id="231" dur="1" fill="hold">
                                          <p:stCondLst>
                                            <p:cond delay="1999"/>
                                          </p:stCondLst>
                                        </p:cTn>
                                        <p:tgtEl>
                                          <p:spTgt spid="33"/>
                                        </p:tgtEl>
                                        <p:attrNameLst>
                                          <p:attrName>style.visibility</p:attrName>
                                        </p:attrNameLst>
                                      </p:cBhvr>
                                      <p:to>
                                        <p:strVal val="hidden"/>
                                      </p:to>
                                    </p:set>
                                  </p:childTnLst>
                                </p:cTn>
                              </p:par>
                              <p:par>
                                <p:cTn id="232" presetID="6" presetClass="exit" presetSubtype="32" fill="hold" grpId="1" nodeType="withEffect">
                                  <p:stCondLst>
                                    <p:cond delay="0"/>
                                  </p:stCondLst>
                                  <p:childTnLst>
                                    <p:animEffect transition="out" filter="circle(out)">
                                      <p:cBhvr>
                                        <p:cTn id="233" dur="2000"/>
                                        <p:tgtEl>
                                          <p:spTgt spid="34"/>
                                        </p:tgtEl>
                                      </p:cBhvr>
                                    </p:animEffect>
                                    <p:set>
                                      <p:cBhvr>
                                        <p:cTn id="234" dur="1" fill="hold">
                                          <p:stCondLst>
                                            <p:cond delay="1999"/>
                                          </p:stCondLst>
                                        </p:cTn>
                                        <p:tgtEl>
                                          <p:spTgt spid="34"/>
                                        </p:tgtEl>
                                        <p:attrNameLst>
                                          <p:attrName>style.visibility</p:attrName>
                                        </p:attrNameLst>
                                      </p:cBhvr>
                                      <p:to>
                                        <p:strVal val="hidden"/>
                                      </p:to>
                                    </p:set>
                                  </p:childTnLst>
                                </p:cTn>
                              </p:par>
                              <p:par>
                                <p:cTn id="235" presetID="6" presetClass="exit" presetSubtype="32" fill="hold" grpId="1" nodeType="withEffect">
                                  <p:stCondLst>
                                    <p:cond delay="0"/>
                                  </p:stCondLst>
                                  <p:childTnLst>
                                    <p:animEffect transition="out" filter="circle(out)">
                                      <p:cBhvr>
                                        <p:cTn id="236" dur="2000"/>
                                        <p:tgtEl>
                                          <p:spTgt spid="36"/>
                                        </p:tgtEl>
                                      </p:cBhvr>
                                    </p:animEffect>
                                    <p:set>
                                      <p:cBhvr>
                                        <p:cTn id="237" dur="1" fill="hold">
                                          <p:stCondLst>
                                            <p:cond delay="1999"/>
                                          </p:stCondLst>
                                        </p:cTn>
                                        <p:tgtEl>
                                          <p:spTgt spid="36"/>
                                        </p:tgtEl>
                                        <p:attrNameLst>
                                          <p:attrName>style.visibility</p:attrName>
                                        </p:attrNameLst>
                                      </p:cBhvr>
                                      <p:to>
                                        <p:strVal val="hidden"/>
                                      </p:to>
                                    </p:set>
                                  </p:childTnLst>
                                </p:cTn>
                              </p:par>
                            </p:childTnLst>
                          </p:cTn>
                        </p:par>
                      </p:childTnLst>
                    </p:cTn>
                  </p:par>
                  <p:par>
                    <p:cTn id="238" fill="hold">
                      <p:stCondLst>
                        <p:cond delay="indefinite"/>
                      </p:stCondLst>
                      <p:childTnLst>
                        <p:par>
                          <p:cTn id="239" fill="hold">
                            <p:stCondLst>
                              <p:cond delay="0"/>
                            </p:stCondLst>
                            <p:childTnLst>
                              <p:par>
                                <p:cTn id="240" presetID="3" presetClass="entr" presetSubtype="10" fill="hold" grpId="0" nodeType="clickEffect">
                                  <p:stCondLst>
                                    <p:cond delay="0"/>
                                  </p:stCondLst>
                                  <p:childTnLst>
                                    <p:set>
                                      <p:cBhvr>
                                        <p:cTn id="241" dur="1" fill="hold">
                                          <p:stCondLst>
                                            <p:cond delay="0"/>
                                          </p:stCondLst>
                                        </p:cTn>
                                        <p:tgtEl>
                                          <p:spTgt spid="37"/>
                                        </p:tgtEl>
                                        <p:attrNameLst>
                                          <p:attrName>style.visibility</p:attrName>
                                        </p:attrNameLst>
                                      </p:cBhvr>
                                      <p:to>
                                        <p:strVal val="visible"/>
                                      </p:to>
                                    </p:set>
                                    <p:animEffect transition="in" filter="blinds(horizontal)">
                                      <p:cBhvr>
                                        <p:cTn id="242" dur="500"/>
                                        <p:tgtEl>
                                          <p:spTgt spid="37"/>
                                        </p:tgtEl>
                                      </p:cBhvr>
                                    </p:animEffect>
                                  </p:childTnLst>
                                </p:cTn>
                              </p:par>
                            </p:childTnLst>
                          </p:cTn>
                        </p:par>
                      </p:childTnLst>
                    </p:cTn>
                  </p:par>
                  <p:par>
                    <p:cTn id="243" fill="hold">
                      <p:stCondLst>
                        <p:cond delay="indefinite"/>
                      </p:stCondLst>
                      <p:childTnLst>
                        <p:par>
                          <p:cTn id="244" fill="hold">
                            <p:stCondLst>
                              <p:cond delay="0"/>
                            </p:stCondLst>
                            <p:childTnLst>
                              <p:par>
                                <p:cTn id="245" presetID="3" presetClass="entr" presetSubtype="10" fill="hold" grpId="0" nodeType="clickEffect">
                                  <p:stCondLst>
                                    <p:cond delay="0"/>
                                  </p:stCondLst>
                                  <p:childTnLst>
                                    <p:set>
                                      <p:cBhvr>
                                        <p:cTn id="246" dur="1" fill="hold">
                                          <p:stCondLst>
                                            <p:cond delay="0"/>
                                          </p:stCondLst>
                                        </p:cTn>
                                        <p:tgtEl>
                                          <p:spTgt spid="38"/>
                                        </p:tgtEl>
                                        <p:attrNameLst>
                                          <p:attrName>style.visibility</p:attrName>
                                        </p:attrNameLst>
                                      </p:cBhvr>
                                      <p:to>
                                        <p:strVal val="visible"/>
                                      </p:to>
                                    </p:set>
                                    <p:animEffect transition="in" filter="blinds(horizontal)">
                                      <p:cBhvr>
                                        <p:cTn id="247" dur="500"/>
                                        <p:tgtEl>
                                          <p:spTgt spid="38"/>
                                        </p:tgtEl>
                                      </p:cBhvr>
                                    </p:animEffect>
                                  </p:childTnLst>
                                </p:cTn>
                              </p:par>
                            </p:childTnLst>
                          </p:cTn>
                        </p:par>
                      </p:childTnLst>
                    </p:cTn>
                  </p:par>
                  <p:par>
                    <p:cTn id="248" fill="hold">
                      <p:stCondLst>
                        <p:cond delay="indefinite"/>
                      </p:stCondLst>
                      <p:childTnLst>
                        <p:par>
                          <p:cTn id="249" fill="hold">
                            <p:stCondLst>
                              <p:cond delay="0"/>
                            </p:stCondLst>
                            <p:childTnLst>
                              <p:par>
                                <p:cTn id="250" presetID="3" presetClass="entr" presetSubtype="10" fill="hold" grpId="0" nodeType="clickEffect">
                                  <p:stCondLst>
                                    <p:cond delay="0"/>
                                  </p:stCondLst>
                                  <p:childTnLst>
                                    <p:set>
                                      <p:cBhvr>
                                        <p:cTn id="251" dur="1" fill="hold">
                                          <p:stCondLst>
                                            <p:cond delay="0"/>
                                          </p:stCondLst>
                                        </p:cTn>
                                        <p:tgtEl>
                                          <p:spTgt spid="39"/>
                                        </p:tgtEl>
                                        <p:attrNameLst>
                                          <p:attrName>style.visibility</p:attrName>
                                        </p:attrNameLst>
                                      </p:cBhvr>
                                      <p:to>
                                        <p:strVal val="visible"/>
                                      </p:to>
                                    </p:set>
                                    <p:animEffect transition="in" filter="blinds(horizontal)">
                                      <p:cBhvr>
                                        <p:cTn id="252" dur="500"/>
                                        <p:tgtEl>
                                          <p:spTgt spid="39"/>
                                        </p:tgtEl>
                                      </p:cBhvr>
                                    </p:animEffect>
                                  </p:childTnLst>
                                </p:cTn>
                              </p:par>
                            </p:childTnLst>
                          </p:cTn>
                        </p:par>
                      </p:childTnLst>
                    </p:cTn>
                  </p:par>
                  <p:par>
                    <p:cTn id="253" fill="hold">
                      <p:stCondLst>
                        <p:cond delay="indefinite"/>
                      </p:stCondLst>
                      <p:childTnLst>
                        <p:par>
                          <p:cTn id="254" fill="hold">
                            <p:stCondLst>
                              <p:cond delay="0"/>
                            </p:stCondLst>
                            <p:childTnLst>
                              <p:par>
                                <p:cTn id="255" presetID="3" presetClass="entr" presetSubtype="10" fill="hold" grpId="0" nodeType="clickEffect">
                                  <p:stCondLst>
                                    <p:cond delay="0"/>
                                  </p:stCondLst>
                                  <p:childTnLst>
                                    <p:set>
                                      <p:cBhvr>
                                        <p:cTn id="256" dur="1" fill="hold">
                                          <p:stCondLst>
                                            <p:cond delay="0"/>
                                          </p:stCondLst>
                                        </p:cTn>
                                        <p:tgtEl>
                                          <p:spTgt spid="40"/>
                                        </p:tgtEl>
                                        <p:attrNameLst>
                                          <p:attrName>style.visibility</p:attrName>
                                        </p:attrNameLst>
                                      </p:cBhvr>
                                      <p:to>
                                        <p:strVal val="visible"/>
                                      </p:to>
                                    </p:set>
                                    <p:animEffect transition="in" filter="blinds(horizontal)">
                                      <p:cBhvr>
                                        <p:cTn id="257" dur="500"/>
                                        <p:tgtEl>
                                          <p:spTgt spid="40"/>
                                        </p:tgtEl>
                                      </p:cBhvr>
                                    </p:animEffect>
                                  </p:childTnLst>
                                </p:cTn>
                              </p:par>
                            </p:childTnLst>
                          </p:cTn>
                        </p:par>
                      </p:childTnLst>
                    </p:cTn>
                  </p:par>
                  <p:par>
                    <p:cTn id="258" fill="hold">
                      <p:stCondLst>
                        <p:cond delay="indefinite"/>
                      </p:stCondLst>
                      <p:childTnLst>
                        <p:par>
                          <p:cTn id="259" fill="hold">
                            <p:stCondLst>
                              <p:cond delay="0"/>
                            </p:stCondLst>
                            <p:childTnLst>
                              <p:par>
                                <p:cTn id="260" presetID="16" presetClass="entr" presetSubtype="21" fill="hold" grpId="0" nodeType="clickEffect">
                                  <p:stCondLst>
                                    <p:cond delay="0"/>
                                  </p:stCondLst>
                                  <p:childTnLst>
                                    <p:set>
                                      <p:cBhvr>
                                        <p:cTn id="261" dur="1" fill="hold">
                                          <p:stCondLst>
                                            <p:cond delay="0"/>
                                          </p:stCondLst>
                                        </p:cTn>
                                        <p:tgtEl>
                                          <p:spTgt spid="50"/>
                                        </p:tgtEl>
                                        <p:attrNameLst>
                                          <p:attrName>style.visibility</p:attrName>
                                        </p:attrNameLst>
                                      </p:cBhvr>
                                      <p:to>
                                        <p:strVal val="visible"/>
                                      </p:to>
                                    </p:set>
                                    <p:animEffect transition="in" filter="barn(inVertical)">
                                      <p:cBhvr>
                                        <p:cTn id="262" dur="500"/>
                                        <p:tgtEl>
                                          <p:spTgt spid="50"/>
                                        </p:tgtEl>
                                      </p:cBhvr>
                                    </p:animEffect>
                                  </p:childTnLst>
                                </p:cTn>
                              </p:par>
                            </p:childTnLst>
                          </p:cTn>
                        </p:par>
                      </p:childTnLst>
                    </p:cTn>
                  </p:par>
                  <p:par>
                    <p:cTn id="263" fill="hold">
                      <p:stCondLst>
                        <p:cond delay="indefinite"/>
                      </p:stCondLst>
                      <p:childTnLst>
                        <p:par>
                          <p:cTn id="264" fill="hold">
                            <p:stCondLst>
                              <p:cond delay="0"/>
                            </p:stCondLst>
                            <p:childTnLst>
                              <p:par>
                                <p:cTn id="265" presetID="22" presetClass="entr" presetSubtype="4" fill="hold" grpId="0" nodeType="clickEffect">
                                  <p:stCondLst>
                                    <p:cond delay="0"/>
                                  </p:stCondLst>
                                  <p:childTnLst>
                                    <p:set>
                                      <p:cBhvr>
                                        <p:cTn id="266" dur="1" fill="hold">
                                          <p:stCondLst>
                                            <p:cond delay="0"/>
                                          </p:stCondLst>
                                        </p:cTn>
                                        <p:tgtEl>
                                          <p:spTgt spid="63"/>
                                        </p:tgtEl>
                                        <p:attrNameLst>
                                          <p:attrName>style.visibility</p:attrName>
                                        </p:attrNameLst>
                                      </p:cBhvr>
                                      <p:to>
                                        <p:strVal val="visible"/>
                                      </p:to>
                                    </p:set>
                                    <p:animEffect transition="in" filter="wipe(down)">
                                      <p:cBhvr>
                                        <p:cTn id="267" dur="500"/>
                                        <p:tgtEl>
                                          <p:spTgt spid="63"/>
                                        </p:tgtEl>
                                      </p:cBhvr>
                                    </p:animEffect>
                                  </p:childTnLst>
                                </p:cTn>
                              </p:par>
                            </p:childTnLst>
                          </p:cTn>
                        </p:par>
                      </p:childTnLst>
                    </p:cTn>
                  </p:par>
                  <p:par>
                    <p:cTn id="268" fill="hold">
                      <p:stCondLst>
                        <p:cond delay="indefinite"/>
                      </p:stCondLst>
                      <p:childTnLst>
                        <p:par>
                          <p:cTn id="269" fill="hold">
                            <p:stCondLst>
                              <p:cond delay="0"/>
                            </p:stCondLst>
                            <p:childTnLst>
                              <p:par>
                                <p:cTn id="270" presetID="42" presetClass="entr" presetSubtype="0" fill="hold" grpId="0" nodeType="clickEffect">
                                  <p:stCondLst>
                                    <p:cond delay="0"/>
                                  </p:stCondLst>
                                  <p:childTnLst>
                                    <p:set>
                                      <p:cBhvr>
                                        <p:cTn id="271" dur="1" fill="hold">
                                          <p:stCondLst>
                                            <p:cond delay="0"/>
                                          </p:stCondLst>
                                        </p:cTn>
                                        <p:tgtEl>
                                          <p:spTgt spid="51"/>
                                        </p:tgtEl>
                                        <p:attrNameLst>
                                          <p:attrName>style.visibility</p:attrName>
                                        </p:attrNameLst>
                                      </p:cBhvr>
                                      <p:to>
                                        <p:strVal val="visible"/>
                                      </p:to>
                                    </p:set>
                                    <p:animEffect transition="in" filter="fade">
                                      <p:cBhvr>
                                        <p:cTn id="272" dur="1000"/>
                                        <p:tgtEl>
                                          <p:spTgt spid="51"/>
                                        </p:tgtEl>
                                      </p:cBhvr>
                                    </p:animEffect>
                                    <p:anim calcmode="lin" valueType="num">
                                      <p:cBhvr>
                                        <p:cTn id="273" dur="1000" fill="hold"/>
                                        <p:tgtEl>
                                          <p:spTgt spid="51"/>
                                        </p:tgtEl>
                                        <p:attrNameLst>
                                          <p:attrName>ppt_x</p:attrName>
                                        </p:attrNameLst>
                                      </p:cBhvr>
                                      <p:tavLst>
                                        <p:tav tm="0">
                                          <p:val>
                                            <p:strVal val="#ppt_x"/>
                                          </p:val>
                                        </p:tav>
                                        <p:tav tm="100000">
                                          <p:val>
                                            <p:strVal val="#ppt_x"/>
                                          </p:val>
                                        </p:tav>
                                      </p:tavLst>
                                    </p:anim>
                                    <p:anim calcmode="lin" valueType="num">
                                      <p:cBhvr>
                                        <p:cTn id="274"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275" fill="hold">
                      <p:stCondLst>
                        <p:cond delay="indefinite"/>
                      </p:stCondLst>
                      <p:childTnLst>
                        <p:par>
                          <p:cTn id="276" fill="hold">
                            <p:stCondLst>
                              <p:cond delay="0"/>
                            </p:stCondLst>
                            <p:childTnLst>
                              <p:par>
                                <p:cTn id="277" presetID="3" presetClass="entr" presetSubtype="10" fill="hold" grpId="0" nodeType="clickEffect">
                                  <p:stCondLst>
                                    <p:cond delay="0"/>
                                  </p:stCondLst>
                                  <p:childTnLst>
                                    <p:set>
                                      <p:cBhvr>
                                        <p:cTn id="278" dur="1" fill="hold">
                                          <p:stCondLst>
                                            <p:cond delay="0"/>
                                          </p:stCondLst>
                                        </p:cTn>
                                        <p:tgtEl>
                                          <p:spTgt spid="54"/>
                                        </p:tgtEl>
                                        <p:attrNameLst>
                                          <p:attrName>style.visibility</p:attrName>
                                        </p:attrNameLst>
                                      </p:cBhvr>
                                      <p:to>
                                        <p:strVal val="visible"/>
                                      </p:to>
                                    </p:set>
                                    <p:animEffect transition="in" filter="blinds(horizontal)">
                                      <p:cBhvr>
                                        <p:cTn id="279" dur="500"/>
                                        <p:tgtEl>
                                          <p:spTgt spid="54"/>
                                        </p:tgtEl>
                                      </p:cBhvr>
                                    </p:animEffect>
                                  </p:childTnLst>
                                </p:cTn>
                              </p:par>
                            </p:childTnLst>
                          </p:cTn>
                        </p:par>
                      </p:childTnLst>
                    </p:cTn>
                  </p:par>
                  <p:par>
                    <p:cTn id="280" fill="hold">
                      <p:stCondLst>
                        <p:cond delay="indefinite"/>
                      </p:stCondLst>
                      <p:childTnLst>
                        <p:par>
                          <p:cTn id="281" fill="hold">
                            <p:stCondLst>
                              <p:cond delay="0"/>
                            </p:stCondLst>
                            <p:childTnLst>
                              <p:par>
                                <p:cTn id="282" presetID="3" presetClass="entr" presetSubtype="10" fill="hold" grpId="0" nodeType="clickEffect">
                                  <p:stCondLst>
                                    <p:cond delay="0"/>
                                  </p:stCondLst>
                                  <p:childTnLst>
                                    <p:set>
                                      <p:cBhvr>
                                        <p:cTn id="283" dur="1" fill="hold">
                                          <p:stCondLst>
                                            <p:cond delay="0"/>
                                          </p:stCondLst>
                                        </p:cTn>
                                        <p:tgtEl>
                                          <p:spTgt spid="55"/>
                                        </p:tgtEl>
                                        <p:attrNameLst>
                                          <p:attrName>style.visibility</p:attrName>
                                        </p:attrNameLst>
                                      </p:cBhvr>
                                      <p:to>
                                        <p:strVal val="visible"/>
                                      </p:to>
                                    </p:set>
                                    <p:animEffect transition="in" filter="blinds(horizontal)">
                                      <p:cBhvr>
                                        <p:cTn id="284" dur="500"/>
                                        <p:tgtEl>
                                          <p:spTgt spid="55"/>
                                        </p:tgtEl>
                                      </p:cBhvr>
                                    </p:animEffect>
                                  </p:childTnLst>
                                </p:cTn>
                              </p:par>
                            </p:childTnLst>
                          </p:cTn>
                        </p:par>
                      </p:childTnLst>
                    </p:cTn>
                  </p:par>
                  <p:par>
                    <p:cTn id="285" fill="hold">
                      <p:stCondLst>
                        <p:cond delay="indefinite"/>
                      </p:stCondLst>
                      <p:childTnLst>
                        <p:par>
                          <p:cTn id="286" fill="hold">
                            <p:stCondLst>
                              <p:cond delay="0"/>
                            </p:stCondLst>
                            <p:childTnLst>
                              <p:par>
                                <p:cTn id="287" presetID="3" presetClass="entr" presetSubtype="10" fill="hold" grpId="0" nodeType="clickEffect">
                                  <p:stCondLst>
                                    <p:cond delay="0"/>
                                  </p:stCondLst>
                                  <p:childTnLst>
                                    <p:set>
                                      <p:cBhvr>
                                        <p:cTn id="288" dur="1" fill="hold">
                                          <p:stCondLst>
                                            <p:cond delay="0"/>
                                          </p:stCondLst>
                                        </p:cTn>
                                        <p:tgtEl>
                                          <p:spTgt spid="56"/>
                                        </p:tgtEl>
                                        <p:attrNameLst>
                                          <p:attrName>style.visibility</p:attrName>
                                        </p:attrNameLst>
                                      </p:cBhvr>
                                      <p:to>
                                        <p:strVal val="visible"/>
                                      </p:to>
                                    </p:set>
                                    <p:animEffect transition="in" filter="blinds(horizontal)">
                                      <p:cBhvr>
                                        <p:cTn id="289" dur="500"/>
                                        <p:tgtEl>
                                          <p:spTgt spid="56"/>
                                        </p:tgtEl>
                                      </p:cBhvr>
                                    </p:animEffect>
                                  </p:childTnLst>
                                </p:cTn>
                              </p:par>
                            </p:childTnLst>
                          </p:cTn>
                        </p:par>
                      </p:childTnLst>
                    </p:cTn>
                  </p:par>
                  <p:par>
                    <p:cTn id="290" fill="hold">
                      <p:stCondLst>
                        <p:cond delay="indefinite"/>
                      </p:stCondLst>
                      <p:childTnLst>
                        <p:par>
                          <p:cTn id="291" fill="hold">
                            <p:stCondLst>
                              <p:cond delay="0"/>
                            </p:stCondLst>
                            <p:childTnLst>
                              <p:par>
                                <p:cTn id="292" presetID="3" presetClass="entr" presetSubtype="10" fill="hold" grpId="0" nodeType="clickEffect">
                                  <p:stCondLst>
                                    <p:cond delay="0"/>
                                  </p:stCondLst>
                                  <p:childTnLst>
                                    <p:set>
                                      <p:cBhvr>
                                        <p:cTn id="293" dur="1" fill="hold">
                                          <p:stCondLst>
                                            <p:cond delay="0"/>
                                          </p:stCondLst>
                                        </p:cTn>
                                        <p:tgtEl>
                                          <p:spTgt spid="58"/>
                                        </p:tgtEl>
                                        <p:attrNameLst>
                                          <p:attrName>style.visibility</p:attrName>
                                        </p:attrNameLst>
                                      </p:cBhvr>
                                      <p:to>
                                        <p:strVal val="visible"/>
                                      </p:to>
                                    </p:set>
                                    <p:animEffect transition="in" filter="blinds(horizontal)">
                                      <p:cBhvr>
                                        <p:cTn id="294" dur="500"/>
                                        <p:tgtEl>
                                          <p:spTgt spid="58"/>
                                        </p:tgtEl>
                                      </p:cBhvr>
                                    </p:animEffect>
                                  </p:childTnLst>
                                </p:cTn>
                              </p:par>
                            </p:childTnLst>
                          </p:cTn>
                        </p:par>
                      </p:childTnLst>
                    </p:cTn>
                  </p:par>
                  <p:par>
                    <p:cTn id="295" fill="hold">
                      <p:stCondLst>
                        <p:cond delay="indefinite"/>
                      </p:stCondLst>
                      <p:childTnLst>
                        <p:par>
                          <p:cTn id="296" fill="hold">
                            <p:stCondLst>
                              <p:cond delay="0"/>
                            </p:stCondLst>
                            <p:childTnLst>
                              <p:par>
                                <p:cTn id="297" presetID="42" presetClass="entr" presetSubtype="0" fill="hold" grpId="0" nodeType="clickEffect">
                                  <p:stCondLst>
                                    <p:cond delay="0"/>
                                  </p:stCondLst>
                                  <p:childTnLst>
                                    <p:set>
                                      <p:cBhvr>
                                        <p:cTn id="298" dur="1" fill="hold">
                                          <p:stCondLst>
                                            <p:cond delay="0"/>
                                          </p:stCondLst>
                                        </p:cTn>
                                        <p:tgtEl>
                                          <p:spTgt spid="52"/>
                                        </p:tgtEl>
                                        <p:attrNameLst>
                                          <p:attrName>style.visibility</p:attrName>
                                        </p:attrNameLst>
                                      </p:cBhvr>
                                      <p:to>
                                        <p:strVal val="visible"/>
                                      </p:to>
                                    </p:set>
                                    <p:animEffect transition="in" filter="fade">
                                      <p:cBhvr>
                                        <p:cTn id="299" dur="1000"/>
                                        <p:tgtEl>
                                          <p:spTgt spid="52"/>
                                        </p:tgtEl>
                                      </p:cBhvr>
                                    </p:animEffect>
                                    <p:anim calcmode="lin" valueType="num">
                                      <p:cBhvr>
                                        <p:cTn id="300" dur="1000" fill="hold"/>
                                        <p:tgtEl>
                                          <p:spTgt spid="52"/>
                                        </p:tgtEl>
                                        <p:attrNameLst>
                                          <p:attrName>ppt_x</p:attrName>
                                        </p:attrNameLst>
                                      </p:cBhvr>
                                      <p:tavLst>
                                        <p:tav tm="0">
                                          <p:val>
                                            <p:strVal val="#ppt_x"/>
                                          </p:val>
                                        </p:tav>
                                        <p:tav tm="100000">
                                          <p:val>
                                            <p:strVal val="#ppt_x"/>
                                          </p:val>
                                        </p:tav>
                                      </p:tavLst>
                                    </p:anim>
                                    <p:anim calcmode="lin" valueType="num">
                                      <p:cBhvr>
                                        <p:cTn id="301"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302" fill="hold">
                      <p:stCondLst>
                        <p:cond delay="indefinite"/>
                      </p:stCondLst>
                      <p:childTnLst>
                        <p:par>
                          <p:cTn id="303" fill="hold">
                            <p:stCondLst>
                              <p:cond delay="0"/>
                            </p:stCondLst>
                            <p:childTnLst>
                              <p:par>
                                <p:cTn id="304" presetID="3" presetClass="entr" presetSubtype="10" fill="hold" grpId="0" nodeType="clickEffect">
                                  <p:stCondLst>
                                    <p:cond delay="0"/>
                                  </p:stCondLst>
                                  <p:childTnLst>
                                    <p:set>
                                      <p:cBhvr>
                                        <p:cTn id="305" dur="1" fill="hold">
                                          <p:stCondLst>
                                            <p:cond delay="0"/>
                                          </p:stCondLst>
                                        </p:cTn>
                                        <p:tgtEl>
                                          <p:spTgt spid="64"/>
                                        </p:tgtEl>
                                        <p:attrNameLst>
                                          <p:attrName>style.visibility</p:attrName>
                                        </p:attrNameLst>
                                      </p:cBhvr>
                                      <p:to>
                                        <p:strVal val="visible"/>
                                      </p:to>
                                    </p:set>
                                    <p:animEffect transition="in" filter="blinds(horizontal)">
                                      <p:cBhvr>
                                        <p:cTn id="306" dur="500"/>
                                        <p:tgtEl>
                                          <p:spTgt spid="64"/>
                                        </p:tgtEl>
                                      </p:cBhvr>
                                    </p:animEffect>
                                  </p:childTnLst>
                                </p:cTn>
                              </p:par>
                            </p:childTnLst>
                          </p:cTn>
                        </p:par>
                      </p:childTnLst>
                    </p:cTn>
                  </p:par>
                  <p:par>
                    <p:cTn id="307" fill="hold">
                      <p:stCondLst>
                        <p:cond delay="indefinite"/>
                      </p:stCondLst>
                      <p:childTnLst>
                        <p:par>
                          <p:cTn id="308" fill="hold">
                            <p:stCondLst>
                              <p:cond delay="0"/>
                            </p:stCondLst>
                            <p:childTnLst>
                              <p:par>
                                <p:cTn id="309" presetID="3" presetClass="entr" presetSubtype="10" fill="hold" grpId="0" nodeType="clickEffect">
                                  <p:stCondLst>
                                    <p:cond delay="0"/>
                                  </p:stCondLst>
                                  <p:childTnLst>
                                    <p:set>
                                      <p:cBhvr>
                                        <p:cTn id="310" dur="1" fill="hold">
                                          <p:stCondLst>
                                            <p:cond delay="0"/>
                                          </p:stCondLst>
                                        </p:cTn>
                                        <p:tgtEl>
                                          <p:spTgt spid="67"/>
                                        </p:tgtEl>
                                        <p:attrNameLst>
                                          <p:attrName>style.visibility</p:attrName>
                                        </p:attrNameLst>
                                      </p:cBhvr>
                                      <p:to>
                                        <p:strVal val="visible"/>
                                      </p:to>
                                    </p:set>
                                    <p:animEffect transition="in" filter="blinds(horizontal)">
                                      <p:cBhvr>
                                        <p:cTn id="311" dur="500"/>
                                        <p:tgtEl>
                                          <p:spTgt spid="67"/>
                                        </p:tgtEl>
                                      </p:cBhvr>
                                    </p:animEffect>
                                  </p:childTnLst>
                                </p:cTn>
                              </p:par>
                            </p:childTnLst>
                          </p:cTn>
                        </p:par>
                      </p:childTnLst>
                    </p:cTn>
                  </p:par>
                  <p:par>
                    <p:cTn id="312" fill="hold">
                      <p:stCondLst>
                        <p:cond delay="indefinite"/>
                      </p:stCondLst>
                      <p:childTnLst>
                        <p:par>
                          <p:cTn id="313" fill="hold">
                            <p:stCondLst>
                              <p:cond delay="0"/>
                            </p:stCondLst>
                            <p:childTnLst>
                              <p:par>
                                <p:cTn id="314" presetID="22" presetClass="entr" presetSubtype="8" fill="hold" nodeType="clickEffect">
                                  <p:stCondLst>
                                    <p:cond delay="0"/>
                                  </p:stCondLst>
                                  <p:childTnLst>
                                    <p:set>
                                      <p:cBhvr>
                                        <p:cTn id="315" dur="1" fill="hold">
                                          <p:stCondLst>
                                            <p:cond delay="0"/>
                                          </p:stCondLst>
                                        </p:cTn>
                                        <p:tgtEl>
                                          <p:spTgt spid="78"/>
                                        </p:tgtEl>
                                        <p:attrNameLst>
                                          <p:attrName>style.visibility</p:attrName>
                                        </p:attrNameLst>
                                      </p:cBhvr>
                                      <p:to>
                                        <p:strVal val="visible"/>
                                      </p:to>
                                    </p:set>
                                    <p:animEffect transition="in" filter="wipe(left)">
                                      <p:cBhvr>
                                        <p:cTn id="316" dur="500"/>
                                        <p:tgtEl>
                                          <p:spTgt spid="78"/>
                                        </p:tgtEl>
                                      </p:cBhvr>
                                    </p:animEffect>
                                  </p:childTnLst>
                                </p:cTn>
                              </p:par>
                            </p:childTnLst>
                          </p:cTn>
                        </p:par>
                      </p:childTnLst>
                    </p:cTn>
                  </p:par>
                  <p:par>
                    <p:cTn id="317" fill="hold">
                      <p:stCondLst>
                        <p:cond delay="indefinite"/>
                      </p:stCondLst>
                      <p:childTnLst>
                        <p:par>
                          <p:cTn id="318" fill="hold">
                            <p:stCondLst>
                              <p:cond delay="0"/>
                            </p:stCondLst>
                            <p:childTnLst>
                              <p:par>
                                <p:cTn id="319" presetID="22" presetClass="entr" presetSubtype="4" fill="hold" grpId="0" nodeType="clickEffect">
                                  <p:stCondLst>
                                    <p:cond delay="0"/>
                                  </p:stCondLst>
                                  <p:childTnLst>
                                    <p:set>
                                      <p:cBhvr>
                                        <p:cTn id="320" dur="1" fill="hold">
                                          <p:stCondLst>
                                            <p:cond delay="0"/>
                                          </p:stCondLst>
                                        </p:cTn>
                                        <p:tgtEl>
                                          <p:spTgt spid="79"/>
                                        </p:tgtEl>
                                        <p:attrNameLst>
                                          <p:attrName>style.visibility</p:attrName>
                                        </p:attrNameLst>
                                      </p:cBhvr>
                                      <p:to>
                                        <p:strVal val="visible"/>
                                      </p:to>
                                    </p:set>
                                    <p:animEffect transition="in" filter="wipe(down)">
                                      <p:cBhvr>
                                        <p:cTn id="321" dur="500"/>
                                        <p:tgtEl>
                                          <p:spTgt spid="79"/>
                                        </p:tgtEl>
                                      </p:cBhvr>
                                    </p:animEffect>
                                  </p:childTnLst>
                                </p:cTn>
                              </p:par>
                            </p:childTnLst>
                          </p:cTn>
                        </p:par>
                      </p:childTnLst>
                    </p:cTn>
                  </p:par>
                  <p:par>
                    <p:cTn id="322" fill="hold">
                      <p:stCondLst>
                        <p:cond delay="indefinite"/>
                      </p:stCondLst>
                      <p:childTnLst>
                        <p:par>
                          <p:cTn id="323" fill="hold">
                            <p:stCondLst>
                              <p:cond delay="0"/>
                            </p:stCondLst>
                            <p:childTnLst>
                              <p:par>
                                <p:cTn id="324" presetID="3" presetClass="entr" presetSubtype="10" fill="hold" grpId="0" nodeType="clickEffect">
                                  <p:stCondLst>
                                    <p:cond delay="0"/>
                                  </p:stCondLst>
                                  <p:childTnLst>
                                    <p:set>
                                      <p:cBhvr>
                                        <p:cTn id="325" dur="1" fill="hold">
                                          <p:stCondLst>
                                            <p:cond delay="0"/>
                                          </p:stCondLst>
                                        </p:cTn>
                                        <p:tgtEl>
                                          <p:spTgt spid="80"/>
                                        </p:tgtEl>
                                        <p:attrNameLst>
                                          <p:attrName>style.visibility</p:attrName>
                                        </p:attrNameLst>
                                      </p:cBhvr>
                                      <p:to>
                                        <p:strVal val="visible"/>
                                      </p:to>
                                    </p:set>
                                    <p:animEffect transition="in" filter="blinds(horizontal)">
                                      <p:cBhvr>
                                        <p:cTn id="326" dur="500"/>
                                        <p:tgtEl>
                                          <p:spTgt spid="80"/>
                                        </p:tgtEl>
                                      </p:cBhvr>
                                    </p:animEffect>
                                  </p:childTnLst>
                                </p:cTn>
                              </p:par>
                            </p:childTnLst>
                          </p:cTn>
                        </p:par>
                      </p:childTnLst>
                    </p:cTn>
                  </p:par>
                  <p:par>
                    <p:cTn id="327" fill="hold">
                      <p:stCondLst>
                        <p:cond delay="indefinite"/>
                      </p:stCondLst>
                      <p:childTnLst>
                        <p:par>
                          <p:cTn id="328" fill="hold">
                            <p:stCondLst>
                              <p:cond delay="0"/>
                            </p:stCondLst>
                            <p:childTnLst>
                              <p:par>
                                <p:cTn id="329" presetID="3" presetClass="entr" presetSubtype="10" fill="hold" grpId="0" nodeType="clickEffect">
                                  <p:stCondLst>
                                    <p:cond delay="0"/>
                                  </p:stCondLst>
                                  <p:childTnLst>
                                    <p:set>
                                      <p:cBhvr>
                                        <p:cTn id="330" dur="1" fill="hold">
                                          <p:stCondLst>
                                            <p:cond delay="0"/>
                                          </p:stCondLst>
                                        </p:cTn>
                                        <p:tgtEl>
                                          <p:spTgt spid="69"/>
                                        </p:tgtEl>
                                        <p:attrNameLst>
                                          <p:attrName>style.visibility</p:attrName>
                                        </p:attrNameLst>
                                      </p:cBhvr>
                                      <p:to>
                                        <p:strVal val="visible"/>
                                      </p:to>
                                    </p:set>
                                    <p:animEffect transition="in" filter="blinds(horizontal)">
                                      <p:cBhvr>
                                        <p:cTn id="331" dur="500"/>
                                        <p:tgtEl>
                                          <p:spTgt spid="69"/>
                                        </p:tgtEl>
                                      </p:cBhvr>
                                    </p:animEffect>
                                  </p:childTnLst>
                                </p:cTn>
                              </p:par>
                            </p:childTnLst>
                          </p:cTn>
                        </p:par>
                      </p:childTnLst>
                    </p:cTn>
                  </p:par>
                  <p:par>
                    <p:cTn id="332" fill="hold">
                      <p:stCondLst>
                        <p:cond delay="indefinite"/>
                      </p:stCondLst>
                      <p:childTnLst>
                        <p:par>
                          <p:cTn id="333" fill="hold">
                            <p:stCondLst>
                              <p:cond delay="0"/>
                            </p:stCondLst>
                            <p:childTnLst>
                              <p:par>
                                <p:cTn id="334" presetID="22" presetClass="entr" presetSubtype="8" fill="hold" nodeType="clickEffect">
                                  <p:stCondLst>
                                    <p:cond delay="0"/>
                                  </p:stCondLst>
                                  <p:childTnLst>
                                    <p:set>
                                      <p:cBhvr>
                                        <p:cTn id="335" dur="1" fill="hold">
                                          <p:stCondLst>
                                            <p:cond delay="0"/>
                                          </p:stCondLst>
                                        </p:cTn>
                                        <p:tgtEl>
                                          <p:spTgt spid="96"/>
                                        </p:tgtEl>
                                        <p:attrNameLst>
                                          <p:attrName>style.visibility</p:attrName>
                                        </p:attrNameLst>
                                      </p:cBhvr>
                                      <p:to>
                                        <p:strVal val="visible"/>
                                      </p:to>
                                    </p:set>
                                    <p:animEffect transition="in" filter="wipe(left)">
                                      <p:cBhvr>
                                        <p:cTn id="336" dur="500"/>
                                        <p:tgtEl>
                                          <p:spTgt spid="96"/>
                                        </p:tgtEl>
                                      </p:cBhvr>
                                    </p:animEffect>
                                  </p:childTnLst>
                                </p:cTn>
                              </p:par>
                            </p:childTnLst>
                          </p:cTn>
                        </p:par>
                      </p:childTnLst>
                    </p:cTn>
                  </p:par>
                  <p:par>
                    <p:cTn id="337" fill="hold">
                      <p:stCondLst>
                        <p:cond delay="indefinite"/>
                      </p:stCondLst>
                      <p:childTnLst>
                        <p:par>
                          <p:cTn id="338" fill="hold">
                            <p:stCondLst>
                              <p:cond delay="0"/>
                            </p:stCondLst>
                            <p:childTnLst>
                              <p:par>
                                <p:cTn id="339" presetID="22" presetClass="entr" presetSubtype="4" fill="hold" grpId="0" nodeType="clickEffect">
                                  <p:stCondLst>
                                    <p:cond delay="0"/>
                                  </p:stCondLst>
                                  <p:childTnLst>
                                    <p:set>
                                      <p:cBhvr>
                                        <p:cTn id="340" dur="1" fill="hold">
                                          <p:stCondLst>
                                            <p:cond delay="0"/>
                                          </p:stCondLst>
                                        </p:cTn>
                                        <p:tgtEl>
                                          <p:spTgt spid="90"/>
                                        </p:tgtEl>
                                        <p:attrNameLst>
                                          <p:attrName>style.visibility</p:attrName>
                                        </p:attrNameLst>
                                      </p:cBhvr>
                                      <p:to>
                                        <p:strVal val="visible"/>
                                      </p:to>
                                    </p:set>
                                    <p:animEffect transition="in" filter="wipe(down)">
                                      <p:cBhvr>
                                        <p:cTn id="341" dur="500"/>
                                        <p:tgtEl>
                                          <p:spTgt spid="90"/>
                                        </p:tgtEl>
                                      </p:cBhvr>
                                    </p:animEffect>
                                  </p:childTnLst>
                                </p:cTn>
                              </p:par>
                            </p:childTnLst>
                          </p:cTn>
                        </p:par>
                      </p:childTnLst>
                    </p:cTn>
                  </p:par>
                  <p:par>
                    <p:cTn id="342" fill="hold">
                      <p:stCondLst>
                        <p:cond delay="indefinite"/>
                      </p:stCondLst>
                      <p:childTnLst>
                        <p:par>
                          <p:cTn id="343" fill="hold">
                            <p:stCondLst>
                              <p:cond delay="0"/>
                            </p:stCondLst>
                            <p:childTnLst>
                              <p:par>
                                <p:cTn id="344" presetID="3" presetClass="entr" presetSubtype="10" fill="hold" grpId="0" nodeType="clickEffect">
                                  <p:stCondLst>
                                    <p:cond delay="0"/>
                                  </p:stCondLst>
                                  <p:childTnLst>
                                    <p:set>
                                      <p:cBhvr>
                                        <p:cTn id="345" dur="1" fill="hold">
                                          <p:stCondLst>
                                            <p:cond delay="0"/>
                                          </p:stCondLst>
                                        </p:cTn>
                                        <p:tgtEl>
                                          <p:spTgt spid="68"/>
                                        </p:tgtEl>
                                        <p:attrNameLst>
                                          <p:attrName>style.visibility</p:attrName>
                                        </p:attrNameLst>
                                      </p:cBhvr>
                                      <p:to>
                                        <p:strVal val="visible"/>
                                      </p:to>
                                    </p:set>
                                    <p:animEffect transition="in" filter="blinds(horizontal)">
                                      <p:cBhvr>
                                        <p:cTn id="346" dur="500"/>
                                        <p:tgtEl>
                                          <p:spTgt spid="68"/>
                                        </p:tgtEl>
                                      </p:cBhvr>
                                    </p:animEffect>
                                  </p:childTnLst>
                                </p:cTn>
                              </p:par>
                            </p:childTnLst>
                          </p:cTn>
                        </p:par>
                      </p:childTnLst>
                    </p:cTn>
                  </p:par>
                  <p:par>
                    <p:cTn id="347" fill="hold">
                      <p:stCondLst>
                        <p:cond delay="indefinite"/>
                      </p:stCondLst>
                      <p:childTnLst>
                        <p:par>
                          <p:cTn id="348" fill="hold">
                            <p:stCondLst>
                              <p:cond delay="0"/>
                            </p:stCondLst>
                            <p:childTnLst>
                              <p:par>
                                <p:cTn id="349" presetID="3" presetClass="entr" presetSubtype="10" fill="hold" grpId="0" nodeType="clickEffect">
                                  <p:stCondLst>
                                    <p:cond delay="0"/>
                                  </p:stCondLst>
                                  <p:childTnLst>
                                    <p:set>
                                      <p:cBhvr>
                                        <p:cTn id="350" dur="1" fill="hold">
                                          <p:stCondLst>
                                            <p:cond delay="0"/>
                                          </p:stCondLst>
                                        </p:cTn>
                                        <p:tgtEl>
                                          <p:spTgt spid="70"/>
                                        </p:tgtEl>
                                        <p:attrNameLst>
                                          <p:attrName>style.visibility</p:attrName>
                                        </p:attrNameLst>
                                      </p:cBhvr>
                                      <p:to>
                                        <p:strVal val="visible"/>
                                      </p:to>
                                    </p:set>
                                    <p:animEffect transition="in" filter="blinds(horizontal)">
                                      <p:cBhvr>
                                        <p:cTn id="351" dur="500"/>
                                        <p:tgtEl>
                                          <p:spTgt spid="70"/>
                                        </p:tgtEl>
                                      </p:cBhvr>
                                    </p:animEffect>
                                  </p:childTnLst>
                                </p:cTn>
                              </p:par>
                            </p:childTnLst>
                          </p:cTn>
                        </p:par>
                      </p:childTnLst>
                    </p:cTn>
                  </p:par>
                  <p:par>
                    <p:cTn id="352" fill="hold">
                      <p:stCondLst>
                        <p:cond delay="indefinite"/>
                      </p:stCondLst>
                      <p:childTnLst>
                        <p:par>
                          <p:cTn id="353" fill="hold">
                            <p:stCondLst>
                              <p:cond delay="0"/>
                            </p:stCondLst>
                            <p:childTnLst>
                              <p:par>
                                <p:cTn id="354" presetID="22" presetClass="entr" presetSubtype="8" fill="hold" nodeType="clickEffect">
                                  <p:stCondLst>
                                    <p:cond delay="0"/>
                                  </p:stCondLst>
                                  <p:childTnLst>
                                    <p:set>
                                      <p:cBhvr>
                                        <p:cTn id="355" dur="1" fill="hold">
                                          <p:stCondLst>
                                            <p:cond delay="0"/>
                                          </p:stCondLst>
                                        </p:cTn>
                                        <p:tgtEl>
                                          <p:spTgt spid="91"/>
                                        </p:tgtEl>
                                        <p:attrNameLst>
                                          <p:attrName>style.visibility</p:attrName>
                                        </p:attrNameLst>
                                      </p:cBhvr>
                                      <p:to>
                                        <p:strVal val="visible"/>
                                      </p:to>
                                    </p:set>
                                    <p:animEffect transition="in" filter="wipe(left)">
                                      <p:cBhvr>
                                        <p:cTn id="356" dur="500"/>
                                        <p:tgtEl>
                                          <p:spTgt spid="91"/>
                                        </p:tgtEl>
                                      </p:cBhvr>
                                    </p:animEffect>
                                  </p:childTnLst>
                                </p:cTn>
                              </p:par>
                            </p:childTnLst>
                          </p:cTn>
                        </p:par>
                      </p:childTnLst>
                    </p:cTn>
                  </p:par>
                  <p:par>
                    <p:cTn id="357" fill="hold">
                      <p:stCondLst>
                        <p:cond delay="indefinite"/>
                      </p:stCondLst>
                      <p:childTnLst>
                        <p:par>
                          <p:cTn id="358" fill="hold">
                            <p:stCondLst>
                              <p:cond delay="0"/>
                            </p:stCondLst>
                            <p:childTnLst>
                              <p:par>
                                <p:cTn id="359" presetID="22" presetClass="entr" presetSubtype="4" fill="hold" grpId="0" nodeType="clickEffect">
                                  <p:stCondLst>
                                    <p:cond delay="0"/>
                                  </p:stCondLst>
                                  <p:childTnLst>
                                    <p:set>
                                      <p:cBhvr>
                                        <p:cTn id="360" dur="1" fill="hold">
                                          <p:stCondLst>
                                            <p:cond delay="0"/>
                                          </p:stCondLst>
                                        </p:cTn>
                                        <p:tgtEl>
                                          <p:spTgt spid="95"/>
                                        </p:tgtEl>
                                        <p:attrNameLst>
                                          <p:attrName>style.visibility</p:attrName>
                                        </p:attrNameLst>
                                      </p:cBhvr>
                                      <p:to>
                                        <p:strVal val="visible"/>
                                      </p:to>
                                    </p:set>
                                    <p:animEffect transition="in" filter="wipe(down)">
                                      <p:cBhvr>
                                        <p:cTn id="361" dur="500"/>
                                        <p:tgtEl>
                                          <p:spTgt spid="95"/>
                                        </p:tgtEl>
                                      </p:cBhvr>
                                    </p:animEffect>
                                  </p:childTnLst>
                                </p:cTn>
                              </p:par>
                            </p:childTnLst>
                          </p:cTn>
                        </p:par>
                      </p:childTnLst>
                    </p:cTn>
                  </p:par>
                  <p:par>
                    <p:cTn id="362" fill="hold">
                      <p:stCondLst>
                        <p:cond delay="indefinite"/>
                      </p:stCondLst>
                      <p:childTnLst>
                        <p:par>
                          <p:cTn id="363" fill="hold">
                            <p:stCondLst>
                              <p:cond delay="0"/>
                            </p:stCondLst>
                            <p:childTnLst>
                              <p:par>
                                <p:cTn id="364" presetID="3" presetClass="entr" presetSubtype="10" fill="hold" grpId="0" nodeType="clickEffect">
                                  <p:stCondLst>
                                    <p:cond delay="0"/>
                                  </p:stCondLst>
                                  <p:childTnLst>
                                    <p:set>
                                      <p:cBhvr>
                                        <p:cTn id="365" dur="1" fill="hold">
                                          <p:stCondLst>
                                            <p:cond delay="0"/>
                                          </p:stCondLst>
                                        </p:cTn>
                                        <p:tgtEl>
                                          <p:spTgt spid="59"/>
                                        </p:tgtEl>
                                        <p:attrNameLst>
                                          <p:attrName>style.visibility</p:attrName>
                                        </p:attrNameLst>
                                      </p:cBhvr>
                                      <p:to>
                                        <p:strVal val="visible"/>
                                      </p:to>
                                    </p:set>
                                    <p:animEffect transition="in" filter="blinds(horizontal)">
                                      <p:cBhvr>
                                        <p:cTn id="36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p:bldP spid="7" grpId="0"/>
      <p:bldP spid="9" grpId="0"/>
      <p:bldP spid="10" grpId="0"/>
      <p:bldP spid="11" grpId="0"/>
      <p:bldP spid="12" grpId="0"/>
      <p:bldP spid="18" grpId="0"/>
      <p:bldP spid="13" grpId="0"/>
      <p:bldP spid="20" grpId="0"/>
      <p:bldP spid="26" grpId="0"/>
      <p:bldP spid="28" grpId="0"/>
      <p:bldP spid="29" grpId="0"/>
      <p:bldP spid="30" grpId="0"/>
      <p:bldP spid="31" grpId="0"/>
      <p:bldP spid="32" grpId="0"/>
      <p:bldP spid="32" grpId="1"/>
      <p:bldP spid="33" grpId="0"/>
      <p:bldP spid="33" grpId="1"/>
      <p:bldP spid="34" grpId="0"/>
      <p:bldP spid="34" grpId="1"/>
      <p:bldP spid="36" grpId="0"/>
      <p:bldP spid="36" grpId="1"/>
      <p:bldP spid="37" grpId="0"/>
      <p:bldP spid="38" grpId="0"/>
      <p:bldP spid="39" grpId="0"/>
      <p:bldP spid="40" grpId="0"/>
      <p:bldP spid="35"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P spid="58" grpId="0"/>
      <p:bldP spid="59" grpId="0"/>
      <p:bldP spid="57" grpId="0"/>
      <p:bldP spid="60" grpId="0"/>
      <p:bldP spid="61" grpId="0"/>
      <p:bldP spid="62" grpId="0"/>
      <p:bldP spid="63" grpId="0"/>
      <p:bldP spid="64" grpId="0"/>
      <p:bldP spid="67" grpId="0"/>
      <p:bldP spid="68" grpId="0"/>
      <p:bldP spid="69" grpId="0"/>
      <p:bldP spid="70" grpId="0"/>
      <p:bldP spid="79" grpId="0"/>
      <p:bldP spid="80" grpId="0"/>
      <p:bldP spid="90" grpId="0"/>
      <p:bldP spid="95" grpId="0"/>
      <p:bldP spid="85" grpId="0"/>
      <p:bldP spid="17" grpId="0" animBg="1"/>
      <p:bldP spid="86" grpId="0" animBg="1"/>
      <p:bldP spid="87" grpId="0"/>
      <p:bldP spid="88" grpId="0"/>
      <p:bldP spid="8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406574" y="91718"/>
            <a:ext cx="11593288" cy="400107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题</a:t>
            </a:r>
            <a:r>
              <a:rPr lang="zh-CN" altLang="zh-CN" sz="2800" b="1" kern="100" dirty="0">
                <a:solidFill>
                  <a:srgbClr val="0000FF"/>
                </a:solidFill>
                <a:latin typeface="Times New Roman"/>
                <a:cs typeface="Times New Roman"/>
              </a:rPr>
              <a:t>组三　缺项配平</a:t>
            </a:r>
            <a:r>
              <a:rPr lang="zh-CN" altLang="zh-CN" sz="2800" b="1" kern="100" dirty="0" smtClean="0">
                <a:solidFill>
                  <a:srgbClr val="0000FF"/>
                </a:solidFill>
                <a:latin typeface="Times New Roman"/>
                <a:cs typeface="Times New Roman"/>
              </a:rPr>
              <a:t>类</a:t>
            </a:r>
          </a:p>
          <a:p>
            <a:pPr algn="just">
              <a:lnSpc>
                <a:spcPct val="150000"/>
              </a:lnSpc>
              <a:spcAft>
                <a:spcPts val="0"/>
              </a:spcAft>
            </a:pPr>
            <a:r>
              <a:rPr lang="en-US" altLang="zh-CN" sz="2800" kern="100" dirty="0" smtClean="0">
                <a:latin typeface="Times New Roman"/>
                <a:ea typeface="华文细黑"/>
                <a:cs typeface="Courier New"/>
              </a:rPr>
              <a:t>3.(1)__</a:t>
            </a:r>
            <a:r>
              <a:rPr lang="en-US" altLang="zh-CN" sz="2800" kern="100" dirty="0" err="1" smtClean="0">
                <a:latin typeface="Times New Roman"/>
                <a:ea typeface="华文细黑"/>
                <a:cs typeface="Courier New"/>
              </a:rPr>
              <a:t>ClO</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__Fe(OH)</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a:t>
            </a:r>
            <a:r>
              <a:rPr lang="en-US" altLang="zh-CN" sz="2800" kern="100" dirty="0" err="1" smtClean="0">
                <a:latin typeface="Times New Roman"/>
                <a:ea typeface="华文细黑"/>
                <a:cs typeface="Courier New"/>
              </a:rPr>
              <a:t>Cl</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(2)____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=____Mn</a:t>
            </a:r>
            <a:r>
              <a:rPr lang="en-US" altLang="zh-CN" sz="2800" kern="100" baseline="30000" dirty="0" smtClean="0">
                <a:latin typeface="Times New Roman"/>
                <a:ea typeface="华文细黑"/>
                <a:cs typeface="Courier New"/>
              </a:rPr>
              <a:t>2</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____O</a:t>
            </a:r>
            <a:r>
              <a:rPr lang="en-US" altLang="zh-CN" sz="2800" kern="100" baseline="-25000" dirty="0" smtClean="0">
                <a:latin typeface="Times New Roman"/>
                <a:ea typeface="华文细黑"/>
                <a:cs typeface="Courier New"/>
              </a:rPr>
              <a:t>2</a:t>
            </a:r>
            <a:r>
              <a:rPr lang="en-US" altLang="zh-CN" sz="2800" kern="100" dirty="0" smtClean="0">
                <a:latin typeface="宋体"/>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p>
          <a:p>
            <a:pPr algn="just">
              <a:lnSpc>
                <a:spcPct val="150000"/>
              </a:lnSpc>
              <a:spcAft>
                <a:spcPts val="0"/>
              </a:spcAft>
            </a:pPr>
            <a:r>
              <a:rPr lang="en-US" altLang="zh-CN" sz="2800" kern="100" dirty="0" smtClean="0">
                <a:latin typeface="Times New Roman"/>
                <a:ea typeface="华文细黑"/>
                <a:cs typeface="Courier New"/>
              </a:rPr>
              <a:t>(3)</a:t>
            </a:r>
            <a:r>
              <a:rPr lang="zh-CN" altLang="zh-CN" sz="2800" kern="100" dirty="0" smtClean="0">
                <a:latin typeface="Times New Roman"/>
                <a:ea typeface="华文细黑"/>
                <a:cs typeface="Times New Roman"/>
              </a:rPr>
              <a:t>某高温还原法制备新型陶瓷氮化铝</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AlN</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的反应体系中的物质有：</a:t>
            </a:r>
            <a:r>
              <a:rPr lang="en-US" altLang="zh-CN" sz="2800" kern="100" dirty="0" smtClean="0">
                <a:latin typeface="Times New Roman"/>
                <a:ea typeface="华文细黑"/>
                <a:cs typeface="Courier New"/>
              </a:rPr>
              <a:t>Al</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CO</a:t>
            </a:r>
            <a:r>
              <a:rPr lang="zh-CN" altLang="zh-CN" sz="2800" kern="100" dirty="0" smtClean="0">
                <a:latin typeface="Times New Roman"/>
                <a:ea typeface="华文细黑"/>
                <a:cs typeface="Times New Roman"/>
              </a:rPr>
              <a:t>。</a:t>
            </a:r>
            <a:endParaRPr lang="zh-CN" altLang="zh-CN" sz="1050" kern="100" dirty="0" smtClean="0">
              <a:latin typeface="宋体"/>
              <a:cs typeface="Courier New"/>
            </a:endParaRPr>
          </a:p>
          <a:p>
            <a:pPr algn="just">
              <a:lnSpc>
                <a:spcPct val="150000"/>
              </a:lnSpc>
              <a:spcAft>
                <a:spcPts val="0"/>
              </a:spcAft>
            </a:pPr>
            <a:r>
              <a:rPr lang="zh-CN" altLang="zh-CN" sz="2800" kern="100" dirty="0" smtClean="0">
                <a:latin typeface="Times New Roman"/>
                <a:ea typeface="华文细黑"/>
                <a:cs typeface="Times New Roman"/>
              </a:rPr>
              <a:t>请将</a:t>
            </a:r>
            <a:r>
              <a:rPr lang="en-US" altLang="zh-CN" sz="2800" kern="100" dirty="0" err="1" smtClean="0">
                <a:latin typeface="Times New Roman"/>
                <a:ea typeface="华文细黑"/>
                <a:cs typeface="Courier New"/>
              </a:rPr>
              <a:t>AlN</a:t>
            </a:r>
            <a:r>
              <a:rPr lang="zh-CN" altLang="zh-CN" sz="2800" kern="100" dirty="0" smtClean="0">
                <a:latin typeface="Times New Roman"/>
                <a:ea typeface="华文细黑"/>
                <a:cs typeface="Times New Roman"/>
              </a:rPr>
              <a:t>之外的反应物与生成物分别填入以下空格内，并配平。</a:t>
            </a:r>
            <a:endParaRPr lang="zh-CN" altLang="zh-CN" sz="1050" kern="100" dirty="0">
              <a:latin typeface="宋体"/>
              <a:cs typeface="Courier New"/>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347007704"/>
              </p:ext>
            </p:extLst>
          </p:nvPr>
        </p:nvGraphicFramePr>
        <p:xfrm>
          <a:off x="8886546" y="831790"/>
          <a:ext cx="1220788" cy="700088"/>
        </p:xfrm>
        <a:graphic>
          <a:graphicData uri="http://schemas.openxmlformats.org/presentationml/2006/ole">
            <mc:AlternateContent xmlns:mc="http://schemas.openxmlformats.org/markup-compatibility/2006">
              <mc:Choice xmlns:v="urn:schemas-microsoft-com:vml" Requires="v">
                <p:oleObj spid="_x0000_s41469" name="文档" r:id="rId3" imgW="1220491" imgH="700585" progId="Word.Document.12">
                  <p:embed/>
                </p:oleObj>
              </mc:Choice>
              <mc:Fallback>
                <p:oleObj name="文档" r:id="rId3" imgW="1220491" imgH="700585" progId="Word.Document.12">
                  <p:embed/>
                  <p:pic>
                    <p:nvPicPr>
                      <p:cNvPr id="0" name=""/>
                      <p:cNvPicPr/>
                      <p:nvPr/>
                    </p:nvPicPr>
                    <p:blipFill>
                      <a:blip r:embed="rId4"/>
                      <a:stretch>
                        <a:fillRect/>
                      </a:stretch>
                    </p:blipFill>
                    <p:spPr>
                      <a:xfrm>
                        <a:off x="8886546" y="831790"/>
                        <a:ext cx="1220788" cy="700088"/>
                      </a:xfrm>
                      <a:prstGeom prst="rect">
                        <a:avLst/>
                      </a:prstGeom>
                    </p:spPr>
                  </p:pic>
                </p:oleObj>
              </mc:Fallback>
            </mc:AlternateContent>
          </a:graphicData>
        </a:graphic>
      </p:graphicFrame>
      <p:graphicFrame>
        <p:nvGraphicFramePr>
          <p:cNvPr id="15" name="对象 14"/>
          <p:cNvGraphicFramePr>
            <a:graphicFrameLocks noChangeAspect="1"/>
          </p:cNvGraphicFramePr>
          <p:nvPr>
            <p:extLst>
              <p:ext uri="{D42A27DB-BD31-4B8C-83A1-F6EECF244321}">
                <p14:modId xmlns:p14="http://schemas.microsoft.com/office/powerpoint/2010/main" val="2358729008"/>
              </p:ext>
            </p:extLst>
          </p:nvPr>
        </p:nvGraphicFramePr>
        <p:xfrm>
          <a:off x="1837462" y="1520502"/>
          <a:ext cx="1220788" cy="700088"/>
        </p:xfrm>
        <a:graphic>
          <a:graphicData uri="http://schemas.openxmlformats.org/presentationml/2006/ole">
            <mc:AlternateContent xmlns:mc="http://schemas.openxmlformats.org/markup-compatibility/2006">
              <mc:Choice xmlns:v="urn:schemas-microsoft-com:vml" Requires="v">
                <p:oleObj spid="_x0000_s41470" name="文档" r:id="rId5" imgW="1220491" imgH="700225" progId="Word.Document.12">
                  <p:embed/>
                </p:oleObj>
              </mc:Choice>
              <mc:Fallback>
                <p:oleObj name="文档" r:id="rId5" imgW="1220491" imgH="700225" progId="Word.Document.12">
                  <p:embed/>
                  <p:pic>
                    <p:nvPicPr>
                      <p:cNvPr id="0" name=""/>
                      <p:cNvPicPr/>
                      <p:nvPr/>
                    </p:nvPicPr>
                    <p:blipFill>
                      <a:blip r:embed="rId6"/>
                      <a:stretch>
                        <a:fillRect/>
                      </a:stretch>
                    </p:blipFill>
                    <p:spPr>
                      <a:xfrm>
                        <a:off x="1837462" y="1520502"/>
                        <a:ext cx="1220788" cy="700088"/>
                      </a:xfrm>
                      <a:prstGeom prst="rect">
                        <a:avLst/>
                      </a:prstGeom>
                    </p:spPr>
                  </p:pic>
                </p:oleObj>
              </mc:Fallback>
            </mc:AlternateContent>
          </a:graphicData>
        </a:graphic>
      </p:graphicFrame>
      <p:graphicFrame>
        <p:nvGraphicFramePr>
          <p:cNvPr id="16" name="对象 15"/>
          <p:cNvGraphicFramePr>
            <a:graphicFrameLocks noChangeAspect="1"/>
          </p:cNvGraphicFramePr>
          <p:nvPr>
            <p:extLst>
              <p:ext uri="{D42A27DB-BD31-4B8C-83A1-F6EECF244321}">
                <p14:modId xmlns:p14="http://schemas.microsoft.com/office/powerpoint/2010/main" val="536894811"/>
              </p:ext>
            </p:extLst>
          </p:nvPr>
        </p:nvGraphicFramePr>
        <p:xfrm>
          <a:off x="555560" y="4052158"/>
          <a:ext cx="7956550" cy="954088"/>
        </p:xfrm>
        <a:graphic>
          <a:graphicData uri="http://schemas.openxmlformats.org/presentationml/2006/ole">
            <mc:AlternateContent xmlns:mc="http://schemas.openxmlformats.org/markup-compatibility/2006">
              <mc:Choice xmlns:v="urn:schemas-microsoft-com:vml" Requires="v">
                <p:oleObj spid="_x0000_s41471" name="文档" r:id="rId7" imgW="7957006" imgH="954695" progId="Word.Document.12">
                  <p:embed/>
                </p:oleObj>
              </mc:Choice>
              <mc:Fallback>
                <p:oleObj name="文档" r:id="rId7" imgW="7957006" imgH="954695" progId="Word.Document.12">
                  <p:embed/>
                  <p:pic>
                    <p:nvPicPr>
                      <p:cNvPr id="0" name=""/>
                      <p:cNvPicPr/>
                      <p:nvPr/>
                    </p:nvPicPr>
                    <p:blipFill>
                      <a:blip r:embed="rId8"/>
                      <a:stretch>
                        <a:fillRect/>
                      </a:stretch>
                    </p:blipFill>
                    <p:spPr>
                      <a:xfrm>
                        <a:off x="555560" y="4052158"/>
                        <a:ext cx="7956550" cy="954088"/>
                      </a:xfrm>
                      <a:prstGeom prst="rect">
                        <a:avLst/>
                      </a:prstGeom>
                    </p:spPr>
                  </p:pic>
                </p:oleObj>
              </mc:Fallback>
            </mc:AlternateContent>
          </a:graphicData>
        </a:graphic>
      </p:graphicFrame>
      <p:sp>
        <p:nvSpPr>
          <p:cNvPr id="17" name="矩形 16"/>
          <p:cNvSpPr/>
          <p:nvPr/>
        </p:nvSpPr>
        <p:spPr>
          <a:xfrm>
            <a:off x="123602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8" name="矩形 17"/>
          <p:cNvSpPr/>
          <p:nvPr/>
        </p:nvSpPr>
        <p:spPr>
          <a:xfrm>
            <a:off x="2772678" y="8559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9" name="矩形 18"/>
          <p:cNvSpPr/>
          <p:nvPr/>
        </p:nvSpPr>
        <p:spPr>
          <a:xfrm>
            <a:off x="4677174" y="853326"/>
            <a:ext cx="1160895" cy="523220"/>
          </a:xfrm>
          <a:prstGeom prst="rect">
            <a:avLst/>
          </a:prstGeom>
        </p:spPr>
        <p:txBody>
          <a:bodyPr wrap="none">
            <a:spAutoFit/>
          </a:bodyPr>
          <a:lstStyle/>
          <a:p>
            <a:r>
              <a:rPr lang="en-US" altLang="zh-CN" sz="2800" b="1" kern="100" dirty="0">
                <a:solidFill>
                  <a:srgbClr val="FF0000"/>
                </a:solidFill>
                <a:latin typeface="Times New Roman"/>
                <a:ea typeface="华文细黑"/>
              </a:rPr>
              <a:t>4OH</a:t>
            </a:r>
            <a:r>
              <a:rPr lang="zh-CN" altLang="zh-CN" sz="2800" b="1" kern="100" baseline="30000" dirty="0">
                <a:solidFill>
                  <a:srgbClr val="FF0000"/>
                </a:solidFill>
                <a:latin typeface="Times New Roman"/>
                <a:ea typeface="华文细黑"/>
                <a:cs typeface="Times New Roman"/>
              </a:rPr>
              <a:t>－</a:t>
            </a:r>
            <a:endParaRPr lang="zh-CN" altLang="en-US" sz="2800" b="1" kern="100" baseline="30000" dirty="0">
              <a:solidFill>
                <a:srgbClr val="FF0000"/>
              </a:solidFill>
              <a:latin typeface="Times New Roman"/>
              <a:ea typeface="华文细黑"/>
              <a:cs typeface="Times New Roman"/>
            </a:endParaRPr>
          </a:p>
        </p:txBody>
      </p:sp>
      <p:sp>
        <p:nvSpPr>
          <p:cNvPr id="20" name="矩形 19"/>
          <p:cNvSpPr/>
          <p:nvPr/>
        </p:nvSpPr>
        <p:spPr>
          <a:xfrm>
            <a:off x="6527254" y="86608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1" name="矩形 20"/>
          <p:cNvSpPr/>
          <p:nvPr/>
        </p:nvSpPr>
        <p:spPr>
          <a:xfrm>
            <a:off x="8152958" y="85332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2" name="矩形 21"/>
          <p:cNvSpPr/>
          <p:nvPr/>
        </p:nvSpPr>
        <p:spPr>
          <a:xfrm>
            <a:off x="10195500" y="884962"/>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113972" y="15000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4" name="矩形 23"/>
          <p:cNvSpPr/>
          <p:nvPr/>
        </p:nvSpPr>
        <p:spPr>
          <a:xfrm>
            <a:off x="3297054" y="151017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5" name="矩形 24"/>
          <p:cNvSpPr/>
          <p:nvPr/>
        </p:nvSpPr>
        <p:spPr>
          <a:xfrm>
            <a:off x="4944437" y="1491506"/>
            <a:ext cx="881973" cy="523220"/>
          </a:xfrm>
          <a:prstGeom prst="rect">
            <a:avLst/>
          </a:prstGeom>
        </p:spPr>
        <p:txBody>
          <a:bodyPr wrap="none">
            <a:spAutoFit/>
          </a:bodyPr>
          <a:lstStyle/>
          <a:p>
            <a:r>
              <a:rPr lang="en-US" altLang="zh-CN" sz="2800" b="1" kern="100" dirty="0">
                <a:solidFill>
                  <a:srgbClr val="FF0000"/>
                </a:solidFill>
                <a:latin typeface="Times New Roman"/>
                <a:ea typeface="华文细黑"/>
              </a:rPr>
              <a:t>6H</a:t>
            </a:r>
            <a:r>
              <a:rPr lang="zh-CN" altLang="zh-CN" sz="2800" b="1" kern="100" baseline="30000" dirty="0">
                <a:solidFill>
                  <a:srgbClr val="FF0000"/>
                </a:solidFill>
                <a:latin typeface="Times New Roman"/>
                <a:ea typeface="华文细黑"/>
                <a:cs typeface="Times New Roman"/>
              </a:rPr>
              <a:t>＋</a:t>
            </a:r>
            <a:endParaRPr lang="zh-CN" altLang="en-US" sz="2800" b="1" dirty="0">
              <a:solidFill>
                <a:srgbClr val="FF0000"/>
              </a:solidFill>
            </a:endParaRPr>
          </a:p>
        </p:txBody>
      </p:sp>
      <p:sp>
        <p:nvSpPr>
          <p:cNvPr id="26" name="矩形 25"/>
          <p:cNvSpPr/>
          <p:nvPr/>
        </p:nvSpPr>
        <p:spPr>
          <a:xfrm>
            <a:off x="6483171" y="149239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27" name="矩形 26"/>
          <p:cNvSpPr/>
          <p:nvPr/>
        </p:nvSpPr>
        <p:spPr>
          <a:xfrm>
            <a:off x="839530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8" name="矩形 27"/>
          <p:cNvSpPr/>
          <p:nvPr/>
        </p:nvSpPr>
        <p:spPr>
          <a:xfrm>
            <a:off x="10197370" y="15127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29" name="矩形 28"/>
          <p:cNvSpPr/>
          <p:nvPr/>
        </p:nvSpPr>
        <p:spPr>
          <a:xfrm>
            <a:off x="433697" y="4579364"/>
            <a:ext cx="11364854"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根据氮元素、碳元素的化合价变化，</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是还原剂，</a:t>
            </a:r>
            <a:r>
              <a:rPr lang="en-US" altLang="zh-CN" sz="2800" kern="100" dirty="0" err="1">
                <a:latin typeface="Times New Roman"/>
                <a:ea typeface="华文细黑"/>
                <a:cs typeface="Courier New"/>
              </a:rPr>
              <a:t>AlN</a:t>
            </a:r>
            <a:r>
              <a:rPr lang="zh-CN" altLang="zh-CN" sz="2800" kern="100" dirty="0">
                <a:latin typeface="Times New Roman"/>
                <a:ea typeface="华文细黑"/>
                <a:cs typeface="Times New Roman"/>
              </a:rPr>
              <a:t>为还原产物，</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为氧化产物</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0" name="Rectangle 21">
            <a:hlinkClick r:id="rId9"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1" name="Rectangle 21">
            <a:hlinkClick r:id="rId10"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2" name="Rectangle 21">
            <a:hlinkClick r:id="rId11"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3" name="Rectangle 21">
            <a:hlinkClick r:id="rId12"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622598" y="4101673"/>
            <a:ext cx="1418642"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Al</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O</a:t>
            </a:r>
            <a:r>
              <a:rPr lang="en-US" altLang="zh-CN" sz="2800" b="1" kern="100" baseline="-25000" dirty="0">
                <a:solidFill>
                  <a:srgbClr val="FF0000"/>
                </a:solidFill>
                <a:latin typeface="Times New Roman"/>
                <a:ea typeface="华文细黑"/>
                <a:cs typeface="Courier New"/>
              </a:rPr>
              <a:t>3</a:t>
            </a:r>
            <a:endParaRPr lang="zh-CN" altLang="en-US" sz="2800" b="1" dirty="0">
              <a:solidFill>
                <a:srgbClr val="FF0000"/>
              </a:solidFill>
            </a:endParaRPr>
          </a:p>
        </p:txBody>
      </p:sp>
      <p:sp>
        <p:nvSpPr>
          <p:cNvPr id="3" name="矩形 2"/>
          <p:cNvSpPr/>
          <p:nvPr/>
        </p:nvSpPr>
        <p:spPr>
          <a:xfrm>
            <a:off x="2294739" y="4115481"/>
            <a:ext cx="770133"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3C</a:t>
            </a:r>
            <a:endParaRPr lang="zh-CN" altLang="en-US" sz="2800" b="1" dirty="0">
              <a:solidFill>
                <a:srgbClr val="FF0000"/>
              </a:solidFill>
            </a:endParaRPr>
          </a:p>
        </p:txBody>
      </p:sp>
      <p:sp>
        <p:nvSpPr>
          <p:cNvPr id="4" name="矩形 3"/>
          <p:cNvSpPr/>
          <p:nvPr/>
        </p:nvSpPr>
        <p:spPr>
          <a:xfrm>
            <a:off x="3934966" y="4101673"/>
            <a:ext cx="767270"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N</a:t>
            </a:r>
            <a:r>
              <a:rPr lang="en-US" altLang="zh-CN" sz="2800" b="1" kern="100" baseline="-250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5" name="矩形 4"/>
          <p:cNvSpPr/>
          <p:nvPr/>
        </p:nvSpPr>
        <p:spPr>
          <a:xfrm>
            <a:off x="5540628" y="4059282"/>
            <a:ext cx="494956" cy="523220"/>
          </a:xfrm>
          <a:prstGeom prst="rect">
            <a:avLst/>
          </a:prstGeom>
        </p:spPr>
        <p:txBody>
          <a:bodyPr wrap="square">
            <a:spAutoFit/>
          </a:bodyPr>
          <a:lstStyle/>
          <a:p>
            <a:r>
              <a:rPr lang="en-US" altLang="zh-CN" sz="2800" b="1" kern="100" dirty="0">
                <a:solidFill>
                  <a:srgbClr val="FF0000"/>
                </a:solidFill>
                <a:latin typeface="Times New Roman"/>
                <a:ea typeface="华文细黑"/>
                <a:cs typeface="Courier New"/>
              </a:rPr>
              <a:t>2</a:t>
            </a:r>
            <a:endParaRPr lang="zh-CN" altLang="en-US" sz="2800" b="1" dirty="0">
              <a:solidFill>
                <a:srgbClr val="FF0000"/>
              </a:solidFill>
            </a:endParaRPr>
          </a:p>
        </p:txBody>
      </p:sp>
      <p:sp>
        <p:nvSpPr>
          <p:cNvPr id="6" name="矩形 5"/>
          <p:cNvSpPr/>
          <p:nvPr/>
        </p:nvSpPr>
        <p:spPr>
          <a:xfrm>
            <a:off x="6936743" y="3987274"/>
            <a:ext cx="1172472" cy="656846"/>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3CO</a:t>
            </a:r>
            <a:endParaRPr lang="zh-CN" altLang="zh-CN" sz="2800" b="1" kern="100" dirty="0">
              <a:solidFill>
                <a:srgbClr val="FF0000"/>
              </a:solidFill>
              <a:latin typeface="宋体"/>
              <a:cs typeface="Courier New"/>
            </a:endParaRPr>
          </a:p>
        </p:txBody>
      </p:sp>
      <p:sp>
        <p:nvSpPr>
          <p:cNvPr id="35" name="矩形 34"/>
          <p:cNvSpPr/>
          <p:nvPr/>
        </p:nvSpPr>
        <p:spPr>
          <a:xfrm>
            <a:off x="453182" y="23623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6" name="矩形 35"/>
          <p:cNvSpPr/>
          <p:nvPr/>
        </p:nvSpPr>
        <p:spPr>
          <a:xfrm>
            <a:off x="167292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37" name="矩形 36"/>
          <p:cNvSpPr/>
          <p:nvPr/>
        </p:nvSpPr>
        <p:spPr>
          <a:xfrm>
            <a:off x="3286894" y="2375074"/>
            <a:ext cx="485775" cy="661988"/>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38" name="矩形 37"/>
          <p:cNvSpPr/>
          <p:nvPr/>
        </p:nvSpPr>
        <p:spPr>
          <a:xfrm>
            <a:off x="3862958" y="2375074"/>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+2</a:t>
            </a:r>
            <a:endParaRPr lang="zh-CN" altLang="zh-CN" sz="2800" b="1" kern="100" dirty="0">
              <a:solidFill>
                <a:srgbClr val="FF0000"/>
              </a:solidFill>
              <a:latin typeface="Times New Roman"/>
              <a:ea typeface="华文细黑"/>
              <a:cs typeface="Courier New"/>
            </a:endParaRPr>
          </a:p>
        </p:txBody>
      </p:sp>
      <p:sp>
        <p:nvSpPr>
          <p:cNvPr id="39" name="矩形 38"/>
          <p:cNvSpPr/>
          <p:nvPr/>
        </p:nvSpPr>
        <p:spPr>
          <a:xfrm>
            <a:off x="2278782" y="2395847"/>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10" name="下弧形箭头 9"/>
          <p:cNvSpPr/>
          <p:nvPr/>
        </p:nvSpPr>
        <p:spPr>
          <a:xfrm>
            <a:off x="2511683" y="3273078"/>
            <a:ext cx="1043498" cy="360040"/>
          </a:xfrm>
          <a:prstGeom prst="curvedUp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上弧形箭头 11"/>
          <p:cNvSpPr/>
          <p:nvPr/>
        </p:nvSpPr>
        <p:spPr>
          <a:xfrm>
            <a:off x="1809363" y="2035934"/>
            <a:ext cx="2413635" cy="560226"/>
          </a:xfrm>
          <a:prstGeom prst="curvedDownArrow">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矩形 39"/>
          <p:cNvSpPr/>
          <p:nvPr/>
        </p:nvSpPr>
        <p:spPr>
          <a:xfrm>
            <a:off x="2866182" y="2387774"/>
            <a:ext cx="569912" cy="660400"/>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sp>
        <p:nvSpPr>
          <p:cNvPr id="7" name="下箭头 6"/>
          <p:cNvSpPr/>
          <p:nvPr/>
        </p:nvSpPr>
        <p:spPr>
          <a:xfrm flipH="1">
            <a:off x="2853134" y="3244503"/>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下箭头 40"/>
          <p:cNvSpPr/>
          <p:nvPr/>
        </p:nvSpPr>
        <p:spPr>
          <a:xfrm rot="10800000" flipH="1">
            <a:off x="2778323" y="2062999"/>
            <a:ext cx="333177" cy="360040"/>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3024262" y="464331"/>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+3</a:t>
            </a:r>
            <a:endParaRPr lang="zh-CN" altLang="zh-CN" sz="2800" b="1" kern="100" dirty="0">
              <a:solidFill>
                <a:srgbClr val="0000FF"/>
              </a:solidFill>
              <a:latin typeface="Times New Roman"/>
              <a:ea typeface="华文细黑"/>
              <a:cs typeface="Courier New"/>
            </a:endParaRPr>
          </a:p>
        </p:txBody>
      </p:sp>
      <p:sp>
        <p:nvSpPr>
          <p:cNvPr id="44" name="矩形 43"/>
          <p:cNvSpPr/>
          <p:nvPr/>
        </p:nvSpPr>
        <p:spPr>
          <a:xfrm>
            <a:off x="6988800" y="528266"/>
            <a:ext cx="441146"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sp>
        <p:nvSpPr>
          <p:cNvPr id="45" name="矩形 44"/>
          <p:cNvSpPr/>
          <p:nvPr/>
        </p:nvSpPr>
        <p:spPr>
          <a:xfrm>
            <a:off x="8759502" y="405458"/>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+6</a:t>
            </a:r>
            <a:endParaRPr lang="zh-CN" altLang="zh-CN" sz="2800" b="1" kern="100" dirty="0">
              <a:solidFill>
                <a:srgbClr val="0000FF"/>
              </a:solidFill>
              <a:latin typeface="Times New Roman"/>
              <a:ea typeface="华文细黑"/>
              <a:cs typeface="Courier New"/>
            </a:endParaRPr>
          </a:p>
        </p:txBody>
      </p:sp>
      <p:sp>
        <p:nvSpPr>
          <p:cNvPr id="47" name="矩形 46"/>
          <p:cNvSpPr/>
          <p:nvPr/>
        </p:nvSpPr>
        <p:spPr>
          <a:xfrm>
            <a:off x="1511376" y="520171"/>
            <a:ext cx="513282" cy="57996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b="1" kern="100" dirty="0" smtClean="0">
                <a:solidFill>
                  <a:srgbClr val="0000FF"/>
                </a:solidFill>
                <a:latin typeface="Times New Roman"/>
                <a:ea typeface="华文细黑"/>
                <a:cs typeface="Courier New"/>
              </a:rPr>
              <a:t>+1</a:t>
            </a:r>
            <a:endParaRPr lang="zh-CN" altLang="zh-CN" b="1" kern="100" dirty="0">
              <a:solidFill>
                <a:srgbClr val="0000FF"/>
              </a:solidFill>
              <a:latin typeface="Times New Roman"/>
              <a:ea typeface="华文细黑"/>
              <a:cs typeface="Courier New"/>
            </a:endParaRPr>
          </a:p>
        </p:txBody>
      </p:sp>
      <p:grpSp>
        <p:nvGrpSpPr>
          <p:cNvPr id="48" name="组合 47"/>
          <p:cNvGrpSpPr/>
          <p:nvPr/>
        </p:nvGrpSpPr>
        <p:grpSpPr>
          <a:xfrm>
            <a:off x="3286894" y="298798"/>
            <a:ext cx="5757301" cy="365769"/>
            <a:chOff x="1558702" y="5655806"/>
            <a:chExt cx="3190187" cy="161305"/>
          </a:xfrm>
        </p:grpSpPr>
        <p:cxnSp>
          <p:nvCxnSpPr>
            <p:cNvPr id="49" name="直接连接符 48"/>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p:nvPr/>
          </p:nvCxnSpPr>
          <p:spPr>
            <a:xfrm>
              <a:off x="4748889" y="5661496"/>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2" name="TextBox 51"/>
          <p:cNvSpPr txBox="1"/>
          <p:nvPr/>
        </p:nvSpPr>
        <p:spPr>
          <a:xfrm>
            <a:off x="5686770" y="-98598"/>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3e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53" name="组合 52"/>
          <p:cNvGrpSpPr/>
          <p:nvPr/>
        </p:nvGrpSpPr>
        <p:grpSpPr>
          <a:xfrm>
            <a:off x="1707927" y="1282143"/>
            <a:ext cx="5501445" cy="230571"/>
            <a:chOff x="1957745" y="6370055"/>
            <a:chExt cx="4238492" cy="188805"/>
          </a:xfrm>
        </p:grpSpPr>
        <p:cxnSp>
          <p:nvCxnSpPr>
            <p:cNvPr id="54" name="直接连接符 53"/>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接箭头连接符 55"/>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7" name="TextBox 56"/>
          <p:cNvSpPr txBox="1"/>
          <p:nvPr/>
        </p:nvSpPr>
        <p:spPr>
          <a:xfrm>
            <a:off x="4150990" y="1239937"/>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9" name="矩形 8"/>
          <p:cNvSpPr/>
          <p:nvPr/>
        </p:nvSpPr>
        <p:spPr>
          <a:xfrm>
            <a:off x="6178827" y="-85898"/>
            <a:ext cx="492443" cy="461665"/>
          </a:xfrm>
          <a:prstGeom prst="rect">
            <a:avLst/>
          </a:prstGeom>
        </p:spPr>
        <p:txBody>
          <a:bodyPr wrap="none">
            <a:spAutoFit/>
          </a:bodyPr>
          <a:lstStyle/>
          <a:p>
            <a:r>
              <a:rPr lang="en-US" altLang="zh-CN" b="1" dirty="0">
                <a:solidFill>
                  <a:srgbClr val="FF0000"/>
                </a:solidFill>
              </a:rPr>
              <a:t>×</a:t>
            </a:r>
            <a:endParaRPr lang="zh-CN" altLang="en-US" b="1" dirty="0">
              <a:solidFill>
                <a:srgbClr val="FF0000"/>
              </a:solidFill>
            </a:endParaRPr>
          </a:p>
        </p:txBody>
      </p:sp>
      <p:sp>
        <p:nvSpPr>
          <p:cNvPr id="58" name="TextBox 57"/>
          <p:cNvSpPr txBox="1"/>
          <p:nvPr/>
        </p:nvSpPr>
        <p:spPr>
          <a:xfrm>
            <a:off x="6497940" y="-85898"/>
            <a:ext cx="338554" cy="461665"/>
          </a:xfrm>
          <a:prstGeom prst="rect">
            <a:avLst/>
          </a:prstGeom>
          <a:noFill/>
        </p:spPr>
        <p:txBody>
          <a:bodyPr wrap="none" rtlCol="0">
            <a:spAutoFit/>
          </a:bodyPr>
          <a:lstStyle/>
          <a:p>
            <a:r>
              <a:rPr lang="en-US" altLang="zh-CN" b="1" dirty="0" smtClean="0">
                <a:solidFill>
                  <a:srgbClr val="FF0000"/>
                </a:solidFill>
                <a:latin typeface="Times New Roman" panose="02020603050405020304" pitchFamily="18" charset="0"/>
                <a:cs typeface="Times New Roman" panose="02020603050405020304" pitchFamily="18" charset="0"/>
              </a:rPr>
              <a:t>2</a:t>
            </a:r>
            <a:endParaRPr lang="zh-CN" altLang="en-US" b="1" baseline="30000" dirty="0">
              <a:solidFill>
                <a:srgbClr val="FF0000"/>
              </a:solidFill>
              <a:latin typeface="Times New Roman" panose="02020603050405020304" pitchFamily="18" charset="0"/>
              <a:cs typeface="Times New Roman" panose="02020603050405020304" pitchFamily="18" charset="0"/>
            </a:endParaRPr>
          </a:p>
        </p:txBody>
      </p:sp>
      <p:sp>
        <p:nvSpPr>
          <p:cNvPr id="59" name="矩形 58"/>
          <p:cNvSpPr/>
          <p:nvPr/>
        </p:nvSpPr>
        <p:spPr>
          <a:xfrm>
            <a:off x="4655170" y="1235646"/>
            <a:ext cx="492443" cy="461665"/>
          </a:xfrm>
          <a:prstGeom prst="rect">
            <a:avLst/>
          </a:prstGeom>
        </p:spPr>
        <p:txBody>
          <a:bodyPr wrap="none">
            <a:spAutoFit/>
          </a:bodyPr>
          <a:lstStyle/>
          <a:p>
            <a:r>
              <a:rPr lang="en-US" altLang="zh-CN" b="1" dirty="0">
                <a:solidFill>
                  <a:srgbClr val="FF0000"/>
                </a:solidFill>
              </a:rPr>
              <a:t>×</a:t>
            </a:r>
            <a:endParaRPr lang="zh-CN" altLang="en-US" b="1" dirty="0">
              <a:solidFill>
                <a:srgbClr val="FF0000"/>
              </a:solidFill>
            </a:endParaRPr>
          </a:p>
        </p:txBody>
      </p:sp>
      <p:sp>
        <p:nvSpPr>
          <p:cNvPr id="60" name="TextBox 59"/>
          <p:cNvSpPr txBox="1"/>
          <p:nvPr/>
        </p:nvSpPr>
        <p:spPr>
          <a:xfrm>
            <a:off x="4974283" y="1235646"/>
            <a:ext cx="338554" cy="461665"/>
          </a:xfrm>
          <a:prstGeom prst="rect">
            <a:avLst/>
          </a:prstGeom>
          <a:noFill/>
        </p:spPr>
        <p:txBody>
          <a:bodyPr wrap="none" rtlCol="0">
            <a:spAutoFit/>
          </a:bodyPr>
          <a:lstStyle/>
          <a:p>
            <a:r>
              <a:rPr lang="en-US" altLang="zh-CN" b="1" dirty="0" smtClean="0">
                <a:solidFill>
                  <a:srgbClr val="FF0000"/>
                </a:solidFill>
                <a:latin typeface="Times New Roman" panose="02020603050405020304" pitchFamily="18" charset="0"/>
                <a:cs typeface="Times New Roman" panose="02020603050405020304" pitchFamily="18" charset="0"/>
              </a:rPr>
              <a:t>3</a:t>
            </a:r>
            <a:endParaRPr lang="zh-CN" altLang="en-US" b="1" baseline="300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412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blinds(horizontal)">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blinds(horizontal)">
                                      <p:cBhvr>
                                        <p:cTn id="12" dur="5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blinds(horizontal)">
                                      <p:cBhvr>
                                        <p:cTn id="17" dur="5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blinds(horizontal)">
                                      <p:cBhvr>
                                        <p:cTn id="22" dur="500"/>
                                        <p:tgtEl>
                                          <p:spTgt spid="4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wipe(left)">
                                      <p:cBhvr>
                                        <p:cTn id="27" dur="500"/>
                                        <p:tgtEl>
                                          <p:spTgt spid="4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wipe(down)">
                                      <p:cBhvr>
                                        <p:cTn id="32" dur="500"/>
                                        <p:tgtEl>
                                          <p:spTgt spid="5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53"/>
                                        </p:tgtEl>
                                        <p:attrNameLst>
                                          <p:attrName>style.visibility</p:attrName>
                                        </p:attrNameLst>
                                      </p:cBhvr>
                                      <p:to>
                                        <p:strVal val="visible"/>
                                      </p:to>
                                    </p:set>
                                    <p:animEffect transition="in" filter="wipe(left)">
                                      <p:cBhvr>
                                        <p:cTn id="37" dur="500"/>
                                        <p:tgtEl>
                                          <p:spTgt spid="5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57"/>
                                        </p:tgtEl>
                                        <p:attrNameLst>
                                          <p:attrName>style.visibility</p:attrName>
                                        </p:attrNameLst>
                                      </p:cBhvr>
                                      <p:to>
                                        <p:strVal val="visible"/>
                                      </p:to>
                                    </p:set>
                                    <p:animEffect transition="in" filter="wipe(down)">
                                      <p:cBhvr>
                                        <p:cTn id="42" dur="500"/>
                                        <p:tgtEl>
                                          <p:spTgt spid="57"/>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58"/>
                                        </p:tgtEl>
                                        <p:attrNameLst>
                                          <p:attrName>style.visibility</p:attrName>
                                        </p:attrNameLst>
                                      </p:cBhvr>
                                      <p:to>
                                        <p:strVal val="visible"/>
                                      </p:to>
                                    </p:set>
                                    <p:animEffect transition="in" filter="wipe(down)">
                                      <p:cBhvr>
                                        <p:cTn id="50" dur="500"/>
                                        <p:tgtEl>
                                          <p:spTgt spid="58"/>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grpId="0" nodeType="clickEffect">
                                  <p:stCondLst>
                                    <p:cond delay="0"/>
                                  </p:stCondLst>
                                  <p:childTnLst>
                                    <p:set>
                                      <p:cBhvr>
                                        <p:cTn id="54" dur="1" fill="hold">
                                          <p:stCondLst>
                                            <p:cond delay="0"/>
                                          </p:stCondLst>
                                        </p:cTn>
                                        <p:tgtEl>
                                          <p:spTgt spid="59"/>
                                        </p:tgtEl>
                                        <p:attrNameLst>
                                          <p:attrName>style.visibility</p:attrName>
                                        </p:attrNameLst>
                                      </p:cBhvr>
                                      <p:to>
                                        <p:strVal val="visible"/>
                                      </p:to>
                                    </p:set>
                                    <p:animEffect transition="in" filter="wipe(down)">
                                      <p:cBhvr>
                                        <p:cTn id="55" dur="500"/>
                                        <p:tgtEl>
                                          <p:spTgt spid="59"/>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wipe(down)">
                                      <p:cBhvr>
                                        <p:cTn id="58" dur="500"/>
                                        <p:tgtEl>
                                          <p:spTgt spid="60"/>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blinds(horizontal)">
                                      <p:cBhvr>
                                        <p:cTn id="63" dur="500"/>
                                        <p:tgtEl>
                                          <p:spTgt spid="21"/>
                                        </p:tgtEl>
                                      </p:cBhvr>
                                    </p:animEffect>
                                  </p:childTnLst>
                                </p:cTn>
                              </p:par>
                            </p:childTnLst>
                          </p:cTn>
                        </p:par>
                      </p:childTnLst>
                    </p:cTn>
                  </p:par>
                  <p:par>
                    <p:cTn id="64" fill="hold">
                      <p:stCondLst>
                        <p:cond delay="indefinite"/>
                      </p:stCondLst>
                      <p:childTnLst>
                        <p:par>
                          <p:cTn id="65" fill="hold">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blinds(horizontal)">
                                      <p:cBhvr>
                                        <p:cTn id="68" dur="500"/>
                                        <p:tgtEl>
                                          <p:spTgt spid="18"/>
                                        </p:tgtEl>
                                      </p:cBhvr>
                                    </p:animEffect>
                                  </p:childTnLst>
                                </p:cTn>
                              </p:par>
                            </p:childTnLst>
                          </p:cTn>
                        </p:par>
                      </p:childTnLst>
                    </p:cTn>
                  </p:par>
                  <p:par>
                    <p:cTn id="69" fill="hold">
                      <p:stCondLst>
                        <p:cond delay="indefinite"/>
                      </p:stCondLst>
                      <p:childTnLst>
                        <p:par>
                          <p:cTn id="70" fill="hold">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17"/>
                                        </p:tgtEl>
                                        <p:attrNameLst>
                                          <p:attrName>style.visibility</p:attrName>
                                        </p:attrNameLst>
                                      </p:cBhvr>
                                      <p:to>
                                        <p:strVal val="visible"/>
                                      </p:to>
                                    </p:set>
                                    <p:animEffect transition="in" filter="blinds(horizontal)">
                                      <p:cBhvr>
                                        <p:cTn id="73" dur="500"/>
                                        <p:tgtEl>
                                          <p:spTgt spid="17"/>
                                        </p:tgtEl>
                                      </p:cBhvr>
                                    </p:animEffect>
                                  </p:childTnLst>
                                </p:cTn>
                              </p:par>
                            </p:childTnLst>
                          </p:cTn>
                        </p:par>
                      </p:childTnLst>
                    </p:cTn>
                  </p:par>
                  <p:par>
                    <p:cTn id="74" fill="hold">
                      <p:stCondLst>
                        <p:cond delay="indefinite"/>
                      </p:stCondLst>
                      <p:childTnLst>
                        <p:par>
                          <p:cTn id="75" fill="hold">
                            <p:stCondLst>
                              <p:cond delay="0"/>
                            </p:stCondLst>
                            <p:childTnLst>
                              <p:par>
                                <p:cTn id="76" presetID="3" presetClass="entr" presetSubtype="10" fill="hold" grpId="0" nodeType="click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blinds(horizontal)">
                                      <p:cBhvr>
                                        <p:cTn id="78" dur="500"/>
                                        <p:tgtEl>
                                          <p:spTgt spid="20"/>
                                        </p:tgtEl>
                                      </p:cBhvr>
                                    </p:animEffect>
                                  </p:childTnLst>
                                </p:cTn>
                              </p:par>
                            </p:childTnLst>
                          </p:cTn>
                        </p:par>
                      </p:childTnLst>
                    </p:cTn>
                  </p:par>
                  <p:par>
                    <p:cTn id="79" fill="hold">
                      <p:stCondLst>
                        <p:cond delay="indefinite"/>
                      </p:stCondLst>
                      <p:childTnLst>
                        <p:par>
                          <p:cTn id="80" fill="hold">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19"/>
                                        </p:tgtEl>
                                        <p:attrNameLst>
                                          <p:attrName>style.visibility</p:attrName>
                                        </p:attrNameLst>
                                      </p:cBhvr>
                                      <p:to>
                                        <p:strVal val="visible"/>
                                      </p:to>
                                    </p:set>
                                    <p:animEffect transition="in" filter="blinds(horizontal)">
                                      <p:cBhvr>
                                        <p:cTn id="83" dur="500"/>
                                        <p:tgtEl>
                                          <p:spTgt spid="19"/>
                                        </p:tgtEl>
                                      </p:cBhvr>
                                    </p:animEffect>
                                  </p:childTnLst>
                                </p:cTn>
                              </p:par>
                            </p:childTnLst>
                          </p:cTn>
                        </p:par>
                      </p:childTnLst>
                    </p:cTn>
                  </p:par>
                  <p:par>
                    <p:cTn id="84" fill="hold">
                      <p:stCondLst>
                        <p:cond delay="indefinite"/>
                      </p:stCondLst>
                      <p:childTnLst>
                        <p:par>
                          <p:cTn id="85" fill="hold">
                            <p:stCondLst>
                              <p:cond delay="0"/>
                            </p:stCondLst>
                            <p:childTnLst>
                              <p:par>
                                <p:cTn id="86" presetID="3" presetClass="entr" presetSubtype="10" fill="hold" grpId="0" nodeType="clickEffect">
                                  <p:stCondLst>
                                    <p:cond delay="0"/>
                                  </p:stCondLst>
                                  <p:childTnLst>
                                    <p:set>
                                      <p:cBhvr>
                                        <p:cTn id="87" dur="1" fill="hold">
                                          <p:stCondLst>
                                            <p:cond delay="0"/>
                                          </p:stCondLst>
                                        </p:cTn>
                                        <p:tgtEl>
                                          <p:spTgt spid="22"/>
                                        </p:tgtEl>
                                        <p:attrNameLst>
                                          <p:attrName>style.visibility</p:attrName>
                                        </p:attrNameLst>
                                      </p:cBhvr>
                                      <p:to>
                                        <p:strVal val="visible"/>
                                      </p:to>
                                    </p:set>
                                    <p:animEffect transition="in" filter="blinds(horizontal)">
                                      <p:cBhvr>
                                        <p:cTn id="88" dur="500"/>
                                        <p:tgtEl>
                                          <p:spTgt spid="22"/>
                                        </p:tgtEl>
                                      </p:cBhvr>
                                    </p:animEffect>
                                  </p:childTnLst>
                                </p:cTn>
                              </p:par>
                            </p:childTnLst>
                          </p:cTn>
                        </p:par>
                      </p:childTnLst>
                    </p:cTn>
                  </p:par>
                  <p:par>
                    <p:cTn id="89" fill="hold">
                      <p:stCondLst>
                        <p:cond delay="indefinite"/>
                      </p:stCondLst>
                      <p:childTnLst>
                        <p:par>
                          <p:cTn id="90" fill="hold">
                            <p:stCondLst>
                              <p:cond delay="0"/>
                            </p:stCondLst>
                            <p:childTnLst>
                              <p:par>
                                <p:cTn id="91" presetID="3" presetClass="entr" presetSubtype="10" fill="hold" grpId="0" nodeType="clickEffect">
                                  <p:stCondLst>
                                    <p:cond delay="0"/>
                                  </p:stCondLst>
                                  <p:childTnLst>
                                    <p:set>
                                      <p:cBhvr>
                                        <p:cTn id="92" dur="1" fill="hold">
                                          <p:stCondLst>
                                            <p:cond delay="0"/>
                                          </p:stCondLst>
                                        </p:cTn>
                                        <p:tgtEl>
                                          <p:spTgt spid="28"/>
                                        </p:tgtEl>
                                        <p:attrNameLst>
                                          <p:attrName>style.visibility</p:attrName>
                                        </p:attrNameLst>
                                      </p:cBhvr>
                                      <p:to>
                                        <p:strVal val="visible"/>
                                      </p:to>
                                    </p:set>
                                    <p:animEffect transition="in" filter="blinds(horizontal)">
                                      <p:cBhvr>
                                        <p:cTn id="93" dur="500"/>
                                        <p:tgtEl>
                                          <p:spTgt spid="28"/>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ntr" presetSubtype="10" fill="hold" grpId="0" nodeType="clickEffect">
                                  <p:stCondLst>
                                    <p:cond delay="0"/>
                                  </p:stCondLst>
                                  <p:childTnLst>
                                    <p:set>
                                      <p:cBhvr>
                                        <p:cTn id="97" dur="1" fill="hold">
                                          <p:stCondLst>
                                            <p:cond delay="0"/>
                                          </p:stCondLst>
                                        </p:cTn>
                                        <p:tgtEl>
                                          <p:spTgt spid="27"/>
                                        </p:tgtEl>
                                        <p:attrNameLst>
                                          <p:attrName>style.visibility</p:attrName>
                                        </p:attrNameLst>
                                      </p:cBhvr>
                                      <p:to>
                                        <p:strVal val="visible"/>
                                      </p:to>
                                    </p:set>
                                    <p:animEffect transition="in" filter="blinds(horizontal)">
                                      <p:cBhvr>
                                        <p:cTn id="98" dur="500"/>
                                        <p:tgtEl>
                                          <p:spTgt spid="27"/>
                                        </p:tgtEl>
                                      </p:cBhvr>
                                    </p:animEffect>
                                  </p:childTnLst>
                                </p:cTn>
                              </p:par>
                            </p:childTnLst>
                          </p:cTn>
                        </p:par>
                      </p:childTnLst>
                    </p:cTn>
                  </p:par>
                  <p:par>
                    <p:cTn id="99" fill="hold">
                      <p:stCondLst>
                        <p:cond delay="indefinite"/>
                      </p:stCondLst>
                      <p:childTnLst>
                        <p:par>
                          <p:cTn id="100" fill="hold">
                            <p:stCondLst>
                              <p:cond delay="0"/>
                            </p:stCondLst>
                            <p:childTnLst>
                              <p:par>
                                <p:cTn id="101" presetID="3" presetClass="entr" presetSubtype="10" fill="hold" grpId="0" nodeType="clickEffect">
                                  <p:stCondLst>
                                    <p:cond delay="0"/>
                                  </p:stCondLst>
                                  <p:childTnLst>
                                    <p:set>
                                      <p:cBhvr>
                                        <p:cTn id="102" dur="1" fill="hold">
                                          <p:stCondLst>
                                            <p:cond delay="0"/>
                                          </p:stCondLst>
                                        </p:cTn>
                                        <p:tgtEl>
                                          <p:spTgt spid="26"/>
                                        </p:tgtEl>
                                        <p:attrNameLst>
                                          <p:attrName>style.visibility</p:attrName>
                                        </p:attrNameLst>
                                      </p:cBhvr>
                                      <p:to>
                                        <p:strVal val="visible"/>
                                      </p:to>
                                    </p:set>
                                    <p:animEffect transition="in" filter="blinds(horizontal)">
                                      <p:cBhvr>
                                        <p:cTn id="103" dur="500"/>
                                        <p:tgtEl>
                                          <p:spTgt spid="26"/>
                                        </p:tgtEl>
                                      </p:cBhvr>
                                    </p:animEffect>
                                  </p:childTnLst>
                                </p:cTn>
                              </p:par>
                            </p:childTnLst>
                          </p:cTn>
                        </p:par>
                      </p:childTnLst>
                    </p:cTn>
                  </p:par>
                  <p:par>
                    <p:cTn id="104" fill="hold">
                      <p:stCondLst>
                        <p:cond delay="indefinite"/>
                      </p:stCondLst>
                      <p:childTnLst>
                        <p:par>
                          <p:cTn id="105" fill="hold">
                            <p:stCondLst>
                              <p:cond delay="0"/>
                            </p:stCondLst>
                            <p:childTnLst>
                              <p:par>
                                <p:cTn id="106" presetID="3" presetClass="entr" presetSubtype="10" fill="hold" grpId="0" nodeType="clickEffect">
                                  <p:stCondLst>
                                    <p:cond delay="0"/>
                                  </p:stCondLst>
                                  <p:childTnLst>
                                    <p:set>
                                      <p:cBhvr>
                                        <p:cTn id="107" dur="1" fill="hold">
                                          <p:stCondLst>
                                            <p:cond delay="0"/>
                                          </p:stCondLst>
                                        </p:cTn>
                                        <p:tgtEl>
                                          <p:spTgt spid="25"/>
                                        </p:tgtEl>
                                        <p:attrNameLst>
                                          <p:attrName>style.visibility</p:attrName>
                                        </p:attrNameLst>
                                      </p:cBhvr>
                                      <p:to>
                                        <p:strVal val="visible"/>
                                      </p:to>
                                    </p:set>
                                    <p:animEffect transition="in" filter="blinds(horizontal)">
                                      <p:cBhvr>
                                        <p:cTn id="108" dur="500"/>
                                        <p:tgtEl>
                                          <p:spTgt spid="25"/>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24"/>
                                        </p:tgtEl>
                                        <p:attrNameLst>
                                          <p:attrName>style.visibility</p:attrName>
                                        </p:attrNameLst>
                                      </p:cBhvr>
                                      <p:to>
                                        <p:strVal val="visible"/>
                                      </p:to>
                                    </p:set>
                                    <p:animEffect transition="in" filter="blinds(horizontal)">
                                      <p:cBhvr>
                                        <p:cTn id="113" dur="500"/>
                                        <p:tgtEl>
                                          <p:spTgt spid="24"/>
                                        </p:tgtEl>
                                      </p:cBhvr>
                                    </p:animEffect>
                                  </p:childTnLst>
                                </p:cTn>
                              </p:par>
                            </p:childTnLst>
                          </p:cTn>
                        </p:par>
                      </p:childTnLst>
                    </p:cTn>
                  </p:par>
                  <p:par>
                    <p:cTn id="114" fill="hold">
                      <p:stCondLst>
                        <p:cond delay="indefinite"/>
                      </p:stCondLst>
                      <p:childTnLst>
                        <p:par>
                          <p:cTn id="115" fill="hold">
                            <p:stCondLst>
                              <p:cond delay="0"/>
                            </p:stCondLst>
                            <p:childTnLst>
                              <p:par>
                                <p:cTn id="116" presetID="3" presetClass="entr" presetSubtype="10" fill="hold" grpId="0" nodeType="clickEffect">
                                  <p:stCondLst>
                                    <p:cond delay="0"/>
                                  </p:stCondLst>
                                  <p:childTnLst>
                                    <p:set>
                                      <p:cBhvr>
                                        <p:cTn id="117" dur="1" fill="hold">
                                          <p:stCondLst>
                                            <p:cond delay="0"/>
                                          </p:stCondLst>
                                        </p:cTn>
                                        <p:tgtEl>
                                          <p:spTgt spid="23"/>
                                        </p:tgtEl>
                                        <p:attrNameLst>
                                          <p:attrName>style.visibility</p:attrName>
                                        </p:attrNameLst>
                                      </p:cBhvr>
                                      <p:to>
                                        <p:strVal val="visible"/>
                                      </p:to>
                                    </p:set>
                                    <p:animEffect transition="in" filter="blinds(horizontal)">
                                      <p:cBhvr>
                                        <p:cTn id="118" dur="500"/>
                                        <p:tgtEl>
                                          <p:spTgt spid="23"/>
                                        </p:tgtEl>
                                      </p:cBhvr>
                                    </p:animEffect>
                                  </p:childTnLst>
                                </p:cTn>
                              </p:par>
                            </p:childTnLst>
                          </p:cTn>
                        </p:par>
                      </p:childTnLst>
                    </p:cTn>
                  </p:par>
                  <p:par>
                    <p:cTn id="119" fill="hold">
                      <p:stCondLst>
                        <p:cond delay="indefinite"/>
                      </p:stCondLst>
                      <p:childTnLst>
                        <p:par>
                          <p:cTn id="120" fill="hold">
                            <p:stCondLst>
                              <p:cond delay="0"/>
                            </p:stCondLst>
                            <p:childTnLst>
                              <p:par>
                                <p:cTn id="121" presetID="3" presetClass="entr" presetSubtype="10" fill="hold" grpId="0" nodeType="clickEffect">
                                  <p:stCondLst>
                                    <p:cond delay="0"/>
                                  </p:stCondLst>
                                  <p:childTnLst>
                                    <p:set>
                                      <p:cBhvr>
                                        <p:cTn id="122" dur="1" fill="hold">
                                          <p:stCondLst>
                                            <p:cond delay="0"/>
                                          </p:stCondLst>
                                        </p:cTn>
                                        <p:tgtEl>
                                          <p:spTgt spid="37"/>
                                        </p:tgtEl>
                                        <p:attrNameLst>
                                          <p:attrName>style.visibility</p:attrName>
                                        </p:attrNameLst>
                                      </p:cBhvr>
                                      <p:to>
                                        <p:strVal val="visible"/>
                                      </p:to>
                                    </p:set>
                                    <p:animEffect transition="in" filter="blinds(horizontal)">
                                      <p:cBhvr>
                                        <p:cTn id="123" dur="500"/>
                                        <p:tgtEl>
                                          <p:spTgt spid="37"/>
                                        </p:tgtEl>
                                      </p:cBhvr>
                                    </p:animEffect>
                                  </p:childTnLst>
                                </p:cTn>
                              </p:par>
                            </p:childTnLst>
                          </p:cTn>
                        </p:par>
                      </p:childTnLst>
                    </p:cTn>
                  </p:par>
                  <p:par>
                    <p:cTn id="124" fill="hold">
                      <p:stCondLst>
                        <p:cond delay="indefinite"/>
                      </p:stCondLst>
                      <p:childTnLst>
                        <p:par>
                          <p:cTn id="125" fill="hold">
                            <p:stCondLst>
                              <p:cond delay="0"/>
                            </p:stCondLst>
                            <p:childTnLst>
                              <p:par>
                                <p:cTn id="126" presetID="3" presetClass="entr" presetSubtype="10" fill="hold" grpId="0" nodeType="clickEffect">
                                  <p:stCondLst>
                                    <p:cond delay="0"/>
                                  </p:stCondLst>
                                  <p:childTnLst>
                                    <p:set>
                                      <p:cBhvr>
                                        <p:cTn id="127" dur="1" fill="hold">
                                          <p:stCondLst>
                                            <p:cond delay="0"/>
                                          </p:stCondLst>
                                        </p:cTn>
                                        <p:tgtEl>
                                          <p:spTgt spid="40"/>
                                        </p:tgtEl>
                                        <p:attrNameLst>
                                          <p:attrName>style.visibility</p:attrName>
                                        </p:attrNameLst>
                                      </p:cBhvr>
                                      <p:to>
                                        <p:strVal val="visible"/>
                                      </p:to>
                                    </p:set>
                                    <p:animEffect transition="in" filter="blinds(horizontal)">
                                      <p:cBhvr>
                                        <p:cTn id="128" dur="500"/>
                                        <p:tgtEl>
                                          <p:spTgt spid="40"/>
                                        </p:tgtEl>
                                      </p:cBhvr>
                                    </p:animEffect>
                                  </p:childTnLst>
                                </p:cTn>
                              </p:par>
                            </p:childTnLst>
                          </p:cTn>
                        </p:par>
                      </p:childTnLst>
                    </p:cTn>
                  </p:par>
                  <p:par>
                    <p:cTn id="129" fill="hold">
                      <p:stCondLst>
                        <p:cond delay="indefinite"/>
                      </p:stCondLst>
                      <p:childTnLst>
                        <p:par>
                          <p:cTn id="130" fill="hold">
                            <p:stCondLst>
                              <p:cond delay="0"/>
                            </p:stCondLst>
                            <p:childTnLst>
                              <p:par>
                                <p:cTn id="131" presetID="3" presetClass="entr" presetSubtype="10" fill="hold" grpId="0" nodeType="clickEffect">
                                  <p:stCondLst>
                                    <p:cond delay="0"/>
                                  </p:stCondLst>
                                  <p:childTnLst>
                                    <p:set>
                                      <p:cBhvr>
                                        <p:cTn id="132" dur="1" fill="hold">
                                          <p:stCondLst>
                                            <p:cond delay="0"/>
                                          </p:stCondLst>
                                        </p:cTn>
                                        <p:tgtEl>
                                          <p:spTgt spid="35"/>
                                        </p:tgtEl>
                                        <p:attrNameLst>
                                          <p:attrName>style.visibility</p:attrName>
                                        </p:attrNameLst>
                                      </p:cBhvr>
                                      <p:to>
                                        <p:strVal val="visible"/>
                                      </p:to>
                                    </p:set>
                                    <p:animEffect transition="in" filter="blinds(horizontal)">
                                      <p:cBhvr>
                                        <p:cTn id="133" dur="500"/>
                                        <p:tgtEl>
                                          <p:spTgt spid="35"/>
                                        </p:tgtEl>
                                      </p:cBhvr>
                                    </p:animEffect>
                                  </p:childTnLst>
                                </p:cTn>
                              </p:par>
                            </p:childTnLst>
                          </p:cTn>
                        </p:par>
                      </p:childTnLst>
                    </p:cTn>
                  </p:par>
                  <p:par>
                    <p:cTn id="134" fill="hold">
                      <p:stCondLst>
                        <p:cond delay="indefinite"/>
                      </p:stCondLst>
                      <p:childTnLst>
                        <p:par>
                          <p:cTn id="135" fill="hold">
                            <p:stCondLst>
                              <p:cond delay="0"/>
                            </p:stCondLst>
                            <p:childTnLst>
                              <p:par>
                                <p:cTn id="136" presetID="3" presetClass="entr" presetSubtype="10" fill="hold" grpId="0" nodeType="clickEffect">
                                  <p:stCondLst>
                                    <p:cond delay="0"/>
                                  </p:stCondLst>
                                  <p:childTnLst>
                                    <p:set>
                                      <p:cBhvr>
                                        <p:cTn id="137" dur="1" fill="hold">
                                          <p:stCondLst>
                                            <p:cond delay="0"/>
                                          </p:stCondLst>
                                        </p:cTn>
                                        <p:tgtEl>
                                          <p:spTgt spid="39"/>
                                        </p:tgtEl>
                                        <p:attrNameLst>
                                          <p:attrName>style.visibility</p:attrName>
                                        </p:attrNameLst>
                                      </p:cBhvr>
                                      <p:to>
                                        <p:strVal val="visible"/>
                                      </p:to>
                                    </p:set>
                                    <p:animEffect transition="in" filter="blinds(horizontal)">
                                      <p:cBhvr>
                                        <p:cTn id="138" dur="500"/>
                                        <p:tgtEl>
                                          <p:spTgt spid="39"/>
                                        </p:tgtEl>
                                      </p:cBhvr>
                                    </p:animEffect>
                                  </p:childTnLst>
                                </p:cTn>
                              </p:par>
                            </p:childTnLst>
                          </p:cTn>
                        </p:par>
                      </p:childTnLst>
                    </p:cTn>
                  </p:par>
                  <p:par>
                    <p:cTn id="139" fill="hold">
                      <p:stCondLst>
                        <p:cond delay="indefinite"/>
                      </p:stCondLst>
                      <p:childTnLst>
                        <p:par>
                          <p:cTn id="140" fill="hold">
                            <p:stCondLst>
                              <p:cond delay="0"/>
                            </p:stCondLst>
                            <p:childTnLst>
                              <p:par>
                                <p:cTn id="141" presetID="16" presetClass="entr" presetSubtype="21" fill="hold" grpId="0" nodeType="clickEffect">
                                  <p:stCondLst>
                                    <p:cond delay="0"/>
                                  </p:stCondLst>
                                  <p:childTnLst>
                                    <p:set>
                                      <p:cBhvr>
                                        <p:cTn id="142" dur="1" fill="hold">
                                          <p:stCondLst>
                                            <p:cond delay="0"/>
                                          </p:stCondLst>
                                        </p:cTn>
                                        <p:tgtEl>
                                          <p:spTgt spid="10"/>
                                        </p:tgtEl>
                                        <p:attrNameLst>
                                          <p:attrName>style.visibility</p:attrName>
                                        </p:attrNameLst>
                                      </p:cBhvr>
                                      <p:to>
                                        <p:strVal val="visible"/>
                                      </p:to>
                                    </p:set>
                                    <p:animEffect transition="in" filter="barn(inVertical)">
                                      <p:cBhvr>
                                        <p:cTn id="143" dur="500"/>
                                        <p:tgtEl>
                                          <p:spTgt spid="10"/>
                                        </p:tgtEl>
                                      </p:cBhvr>
                                    </p:animEffect>
                                  </p:childTnLst>
                                </p:cTn>
                              </p:par>
                            </p:childTnLst>
                          </p:cTn>
                        </p:par>
                      </p:childTnLst>
                    </p:cTn>
                  </p:par>
                  <p:par>
                    <p:cTn id="144" fill="hold">
                      <p:stCondLst>
                        <p:cond delay="indefinite"/>
                      </p:stCondLst>
                      <p:childTnLst>
                        <p:par>
                          <p:cTn id="145" fill="hold">
                            <p:stCondLst>
                              <p:cond delay="0"/>
                            </p:stCondLst>
                            <p:childTnLst>
                              <p:par>
                                <p:cTn id="146" presetID="22" presetClass="entr" presetSubtype="1" fill="hold" grpId="0" nodeType="clickEffect">
                                  <p:stCondLst>
                                    <p:cond delay="0"/>
                                  </p:stCondLst>
                                  <p:childTnLst>
                                    <p:set>
                                      <p:cBhvr>
                                        <p:cTn id="147" dur="1" fill="hold">
                                          <p:stCondLst>
                                            <p:cond delay="0"/>
                                          </p:stCondLst>
                                        </p:cTn>
                                        <p:tgtEl>
                                          <p:spTgt spid="7"/>
                                        </p:tgtEl>
                                        <p:attrNameLst>
                                          <p:attrName>style.visibility</p:attrName>
                                        </p:attrNameLst>
                                      </p:cBhvr>
                                      <p:to>
                                        <p:strVal val="visible"/>
                                      </p:to>
                                    </p:set>
                                    <p:animEffect transition="in" filter="wipe(up)">
                                      <p:cBhvr>
                                        <p:cTn id="148" dur="500"/>
                                        <p:tgtEl>
                                          <p:spTgt spid="7"/>
                                        </p:tgtEl>
                                      </p:cBhvr>
                                    </p:animEffect>
                                  </p:childTnLst>
                                </p:cTn>
                              </p:par>
                            </p:childTnLst>
                          </p:cTn>
                        </p:par>
                      </p:childTnLst>
                    </p:cTn>
                  </p:par>
                  <p:par>
                    <p:cTn id="149" fill="hold">
                      <p:stCondLst>
                        <p:cond delay="indefinite"/>
                      </p:stCondLst>
                      <p:childTnLst>
                        <p:par>
                          <p:cTn id="150" fill="hold">
                            <p:stCondLst>
                              <p:cond delay="0"/>
                            </p:stCondLst>
                            <p:childTnLst>
                              <p:par>
                                <p:cTn id="151" presetID="3" presetClass="entr" presetSubtype="10" fill="hold" grpId="0" nodeType="clickEffect">
                                  <p:stCondLst>
                                    <p:cond delay="0"/>
                                  </p:stCondLst>
                                  <p:childTnLst>
                                    <p:set>
                                      <p:cBhvr>
                                        <p:cTn id="152" dur="1" fill="hold">
                                          <p:stCondLst>
                                            <p:cond delay="0"/>
                                          </p:stCondLst>
                                        </p:cTn>
                                        <p:tgtEl>
                                          <p:spTgt spid="36"/>
                                        </p:tgtEl>
                                        <p:attrNameLst>
                                          <p:attrName>style.visibility</p:attrName>
                                        </p:attrNameLst>
                                      </p:cBhvr>
                                      <p:to>
                                        <p:strVal val="visible"/>
                                      </p:to>
                                    </p:set>
                                    <p:animEffect transition="in" filter="blinds(horizontal)">
                                      <p:cBhvr>
                                        <p:cTn id="153" dur="500"/>
                                        <p:tgtEl>
                                          <p:spTgt spid="36"/>
                                        </p:tgtEl>
                                      </p:cBhvr>
                                    </p:animEffect>
                                  </p:childTnLst>
                                </p:cTn>
                              </p:par>
                            </p:childTnLst>
                          </p:cTn>
                        </p:par>
                      </p:childTnLst>
                    </p:cTn>
                  </p:par>
                  <p:par>
                    <p:cTn id="154" fill="hold">
                      <p:stCondLst>
                        <p:cond delay="indefinite"/>
                      </p:stCondLst>
                      <p:childTnLst>
                        <p:par>
                          <p:cTn id="155" fill="hold">
                            <p:stCondLst>
                              <p:cond delay="0"/>
                            </p:stCondLst>
                            <p:childTnLst>
                              <p:par>
                                <p:cTn id="156" presetID="3" presetClass="entr" presetSubtype="10" fill="hold" grpId="0" nodeType="clickEffect">
                                  <p:stCondLst>
                                    <p:cond delay="0"/>
                                  </p:stCondLst>
                                  <p:childTnLst>
                                    <p:set>
                                      <p:cBhvr>
                                        <p:cTn id="157" dur="1" fill="hold">
                                          <p:stCondLst>
                                            <p:cond delay="0"/>
                                          </p:stCondLst>
                                        </p:cTn>
                                        <p:tgtEl>
                                          <p:spTgt spid="38"/>
                                        </p:tgtEl>
                                        <p:attrNameLst>
                                          <p:attrName>style.visibility</p:attrName>
                                        </p:attrNameLst>
                                      </p:cBhvr>
                                      <p:to>
                                        <p:strVal val="visible"/>
                                      </p:to>
                                    </p:set>
                                    <p:animEffect transition="in" filter="blinds(horizontal)">
                                      <p:cBhvr>
                                        <p:cTn id="158" dur="500"/>
                                        <p:tgtEl>
                                          <p:spTgt spid="38"/>
                                        </p:tgtEl>
                                      </p:cBhvr>
                                    </p:animEffect>
                                  </p:childTnLst>
                                </p:cTn>
                              </p:par>
                            </p:childTnLst>
                          </p:cTn>
                        </p:par>
                      </p:childTnLst>
                    </p:cTn>
                  </p:par>
                  <p:par>
                    <p:cTn id="159" fill="hold">
                      <p:stCondLst>
                        <p:cond delay="indefinite"/>
                      </p:stCondLst>
                      <p:childTnLst>
                        <p:par>
                          <p:cTn id="160" fill="hold">
                            <p:stCondLst>
                              <p:cond delay="0"/>
                            </p:stCondLst>
                            <p:childTnLst>
                              <p:par>
                                <p:cTn id="161" presetID="16" presetClass="entr" presetSubtype="21" fill="hold" grpId="0" nodeType="clickEffect">
                                  <p:stCondLst>
                                    <p:cond delay="0"/>
                                  </p:stCondLst>
                                  <p:childTnLst>
                                    <p:set>
                                      <p:cBhvr>
                                        <p:cTn id="162" dur="1" fill="hold">
                                          <p:stCondLst>
                                            <p:cond delay="0"/>
                                          </p:stCondLst>
                                        </p:cTn>
                                        <p:tgtEl>
                                          <p:spTgt spid="12"/>
                                        </p:tgtEl>
                                        <p:attrNameLst>
                                          <p:attrName>style.visibility</p:attrName>
                                        </p:attrNameLst>
                                      </p:cBhvr>
                                      <p:to>
                                        <p:strVal val="visible"/>
                                      </p:to>
                                    </p:set>
                                    <p:animEffect transition="in" filter="barn(inVertical)">
                                      <p:cBhvr>
                                        <p:cTn id="163" dur="500"/>
                                        <p:tgtEl>
                                          <p:spTgt spid="12"/>
                                        </p:tgtEl>
                                      </p:cBhvr>
                                    </p:animEffect>
                                  </p:childTnLst>
                                </p:cTn>
                              </p:par>
                            </p:childTnLst>
                          </p:cTn>
                        </p:par>
                      </p:childTnLst>
                    </p:cTn>
                  </p:par>
                  <p:par>
                    <p:cTn id="164" fill="hold">
                      <p:stCondLst>
                        <p:cond delay="indefinite"/>
                      </p:stCondLst>
                      <p:childTnLst>
                        <p:par>
                          <p:cTn id="165" fill="hold">
                            <p:stCondLst>
                              <p:cond delay="0"/>
                            </p:stCondLst>
                            <p:childTnLst>
                              <p:par>
                                <p:cTn id="166" presetID="22" presetClass="entr" presetSubtype="1" fill="hold" grpId="0" nodeType="clickEffect">
                                  <p:stCondLst>
                                    <p:cond delay="0"/>
                                  </p:stCondLst>
                                  <p:childTnLst>
                                    <p:set>
                                      <p:cBhvr>
                                        <p:cTn id="167" dur="1" fill="hold">
                                          <p:stCondLst>
                                            <p:cond delay="0"/>
                                          </p:stCondLst>
                                        </p:cTn>
                                        <p:tgtEl>
                                          <p:spTgt spid="41"/>
                                        </p:tgtEl>
                                        <p:attrNameLst>
                                          <p:attrName>style.visibility</p:attrName>
                                        </p:attrNameLst>
                                      </p:cBhvr>
                                      <p:to>
                                        <p:strVal val="visible"/>
                                      </p:to>
                                    </p:set>
                                    <p:animEffect transition="in" filter="wipe(up)">
                                      <p:cBhvr>
                                        <p:cTn id="168" dur="500"/>
                                        <p:tgtEl>
                                          <p:spTgt spid="41"/>
                                        </p:tgtEl>
                                      </p:cBhvr>
                                    </p:animEffect>
                                  </p:childTnLst>
                                </p:cTn>
                              </p:par>
                            </p:childTnLst>
                          </p:cTn>
                        </p:par>
                      </p:childTnLst>
                    </p:cTn>
                  </p:par>
                  <p:par>
                    <p:cTn id="169" fill="hold">
                      <p:stCondLst>
                        <p:cond delay="indefinite"/>
                      </p:stCondLst>
                      <p:childTnLst>
                        <p:par>
                          <p:cTn id="170" fill="hold">
                            <p:stCondLst>
                              <p:cond delay="0"/>
                            </p:stCondLst>
                            <p:childTnLst>
                              <p:par>
                                <p:cTn id="171" presetID="3" presetClass="entr" presetSubtype="10" fill="hold" nodeType="clickEffect">
                                  <p:stCondLst>
                                    <p:cond delay="0"/>
                                  </p:stCondLst>
                                  <p:childTnLst>
                                    <p:set>
                                      <p:cBhvr>
                                        <p:cTn id="172" dur="1" fill="hold">
                                          <p:stCondLst>
                                            <p:cond delay="0"/>
                                          </p:stCondLst>
                                        </p:cTn>
                                        <p:tgtEl>
                                          <p:spTgt spid="29">
                                            <p:txEl>
                                              <p:pRg st="0" end="0"/>
                                            </p:txEl>
                                          </p:spTgt>
                                        </p:tgtEl>
                                        <p:attrNameLst>
                                          <p:attrName>style.visibility</p:attrName>
                                        </p:attrNameLst>
                                      </p:cBhvr>
                                      <p:to>
                                        <p:strVal val="visible"/>
                                      </p:to>
                                    </p:set>
                                    <p:animEffect transition="in" filter="blinds(horizontal)">
                                      <p:cBhvr>
                                        <p:cTn id="173" dur="500"/>
                                        <p:tgtEl>
                                          <p:spTgt spid="29">
                                            <p:txEl>
                                              <p:pRg st="0" end="0"/>
                                            </p:txEl>
                                          </p:spTgt>
                                        </p:tgtEl>
                                      </p:cBhvr>
                                    </p:animEffect>
                                  </p:childTnLst>
                                </p:cTn>
                              </p:par>
                            </p:childTnLst>
                          </p:cTn>
                        </p:par>
                      </p:childTnLst>
                    </p:cTn>
                  </p:par>
                  <p:par>
                    <p:cTn id="174" fill="hold">
                      <p:stCondLst>
                        <p:cond delay="indefinite"/>
                      </p:stCondLst>
                      <p:childTnLst>
                        <p:par>
                          <p:cTn id="175" fill="hold">
                            <p:stCondLst>
                              <p:cond delay="0"/>
                            </p:stCondLst>
                            <p:childTnLst>
                              <p:par>
                                <p:cTn id="176" presetID="3" presetClass="entr" presetSubtype="10" fill="hold" grpId="0" nodeType="clickEffect">
                                  <p:stCondLst>
                                    <p:cond delay="0"/>
                                  </p:stCondLst>
                                  <p:childTnLst>
                                    <p:set>
                                      <p:cBhvr>
                                        <p:cTn id="177" dur="1" fill="hold">
                                          <p:stCondLst>
                                            <p:cond delay="0"/>
                                          </p:stCondLst>
                                        </p:cTn>
                                        <p:tgtEl>
                                          <p:spTgt spid="2"/>
                                        </p:tgtEl>
                                        <p:attrNameLst>
                                          <p:attrName>style.visibility</p:attrName>
                                        </p:attrNameLst>
                                      </p:cBhvr>
                                      <p:to>
                                        <p:strVal val="visible"/>
                                      </p:to>
                                    </p:set>
                                    <p:animEffect transition="in" filter="blinds(horizontal)">
                                      <p:cBhvr>
                                        <p:cTn id="178" dur="500"/>
                                        <p:tgtEl>
                                          <p:spTgt spid="2"/>
                                        </p:tgtEl>
                                      </p:cBhvr>
                                    </p:animEffect>
                                  </p:childTnLst>
                                </p:cTn>
                              </p:par>
                            </p:childTnLst>
                          </p:cTn>
                        </p:par>
                      </p:childTnLst>
                    </p:cTn>
                  </p:par>
                  <p:par>
                    <p:cTn id="179" fill="hold">
                      <p:stCondLst>
                        <p:cond delay="indefinite"/>
                      </p:stCondLst>
                      <p:childTnLst>
                        <p:par>
                          <p:cTn id="180" fill="hold">
                            <p:stCondLst>
                              <p:cond delay="0"/>
                            </p:stCondLst>
                            <p:childTnLst>
                              <p:par>
                                <p:cTn id="181" presetID="3" presetClass="entr" presetSubtype="10" fill="hold" grpId="0" nodeType="clickEffect">
                                  <p:stCondLst>
                                    <p:cond delay="0"/>
                                  </p:stCondLst>
                                  <p:childTnLst>
                                    <p:set>
                                      <p:cBhvr>
                                        <p:cTn id="182" dur="1" fill="hold">
                                          <p:stCondLst>
                                            <p:cond delay="0"/>
                                          </p:stCondLst>
                                        </p:cTn>
                                        <p:tgtEl>
                                          <p:spTgt spid="3"/>
                                        </p:tgtEl>
                                        <p:attrNameLst>
                                          <p:attrName>style.visibility</p:attrName>
                                        </p:attrNameLst>
                                      </p:cBhvr>
                                      <p:to>
                                        <p:strVal val="visible"/>
                                      </p:to>
                                    </p:set>
                                    <p:animEffect transition="in" filter="blinds(horizontal)">
                                      <p:cBhvr>
                                        <p:cTn id="183" dur="500"/>
                                        <p:tgtEl>
                                          <p:spTgt spid="3"/>
                                        </p:tgtEl>
                                      </p:cBhvr>
                                    </p:animEffect>
                                  </p:childTnLst>
                                </p:cTn>
                              </p:par>
                            </p:childTnLst>
                          </p:cTn>
                        </p:par>
                      </p:childTnLst>
                    </p:cTn>
                  </p:par>
                  <p:par>
                    <p:cTn id="184" fill="hold">
                      <p:stCondLst>
                        <p:cond delay="indefinite"/>
                      </p:stCondLst>
                      <p:childTnLst>
                        <p:par>
                          <p:cTn id="185" fill="hold">
                            <p:stCondLst>
                              <p:cond delay="0"/>
                            </p:stCondLst>
                            <p:childTnLst>
                              <p:par>
                                <p:cTn id="186" presetID="3" presetClass="entr" presetSubtype="10" fill="hold" grpId="0" nodeType="clickEffect">
                                  <p:stCondLst>
                                    <p:cond delay="0"/>
                                  </p:stCondLst>
                                  <p:childTnLst>
                                    <p:set>
                                      <p:cBhvr>
                                        <p:cTn id="187" dur="1" fill="hold">
                                          <p:stCondLst>
                                            <p:cond delay="0"/>
                                          </p:stCondLst>
                                        </p:cTn>
                                        <p:tgtEl>
                                          <p:spTgt spid="4"/>
                                        </p:tgtEl>
                                        <p:attrNameLst>
                                          <p:attrName>style.visibility</p:attrName>
                                        </p:attrNameLst>
                                      </p:cBhvr>
                                      <p:to>
                                        <p:strVal val="visible"/>
                                      </p:to>
                                    </p:set>
                                    <p:animEffect transition="in" filter="blinds(horizontal)">
                                      <p:cBhvr>
                                        <p:cTn id="188" dur="500"/>
                                        <p:tgtEl>
                                          <p:spTgt spid="4"/>
                                        </p:tgtEl>
                                      </p:cBhvr>
                                    </p:animEffect>
                                  </p:childTnLst>
                                </p:cTn>
                              </p:par>
                            </p:childTnLst>
                          </p:cTn>
                        </p:par>
                      </p:childTnLst>
                    </p:cTn>
                  </p:par>
                  <p:par>
                    <p:cTn id="189" fill="hold">
                      <p:stCondLst>
                        <p:cond delay="indefinite"/>
                      </p:stCondLst>
                      <p:childTnLst>
                        <p:par>
                          <p:cTn id="190" fill="hold">
                            <p:stCondLst>
                              <p:cond delay="0"/>
                            </p:stCondLst>
                            <p:childTnLst>
                              <p:par>
                                <p:cTn id="191" presetID="3" presetClass="entr" presetSubtype="10" fill="hold" grpId="0" nodeType="clickEffect">
                                  <p:stCondLst>
                                    <p:cond delay="0"/>
                                  </p:stCondLst>
                                  <p:childTnLst>
                                    <p:set>
                                      <p:cBhvr>
                                        <p:cTn id="192" dur="1" fill="hold">
                                          <p:stCondLst>
                                            <p:cond delay="0"/>
                                          </p:stCondLst>
                                        </p:cTn>
                                        <p:tgtEl>
                                          <p:spTgt spid="5"/>
                                        </p:tgtEl>
                                        <p:attrNameLst>
                                          <p:attrName>style.visibility</p:attrName>
                                        </p:attrNameLst>
                                      </p:cBhvr>
                                      <p:to>
                                        <p:strVal val="visible"/>
                                      </p:to>
                                    </p:set>
                                    <p:animEffect transition="in" filter="blinds(horizontal)">
                                      <p:cBhvr>
                                        <p:cTn id="193" dur="500"/>
                                        <p:tgtEl>
                                          <p:spTgt spid="5"/>
                                        </p:tgtEl>
                                      </p:cBhvr>
                                    </p:animEffect>
                                  </p:childTnLst>
                                </p:cTn>
                              </p:par>
                            </p:childTnLst>
                          </p:cTn>
                        </p:par>
                      </p:childTnLst>
                    </p:cTn>
                  </p:par>
                  <p:par>
                    <p:cTn id="194" fill="hold">
                      <p:stCondLst>
                        <p:cond delay="indefinite"/>
                      </p:stCondLst>
                      <p:childTnLst>
                        <p:par>
                          <p:cTn id="195" fill="hold">
                            <p:stCondLst>
                              <p:cond delay="0"/>
                            </p:stCondLst>
                            <p:childTnLst>
                              <p:par>
                                <p:cTn id="196" presetID="3" presetClass="entr" presetSubtype="10" fill="hold" grpId="0" nodeType="clickEffect">
                                  <p:stCondLst>
                                    <p:cond delay="0"/>
                                  </p:stCondLst>
                                  <p:childTnLst>
                                    <p:set>
                                      <p:cBhvr>
                                        <p:cTn id="197" dur="1" fill="hold">
                                          <p:stCondLst>
                                            <p:cond delay="0"/>
                                          </p:stCondLst>
                                        </p:cTn>
                                        <p:tgtEl>
                                          <p:spTgt spid="6"/>
                                        </p:tgtEl>
                                        <p:attrNameLst>
                                          <p:attrName>style.visibility</p:attrName>
                                        </p:attrNameLst>
                                      </p:cBhvr>
                                      <p:to>
                                        <p:strVal val="visible"/>
                                      </p:to>
                                    </p:set>
                                    <p:animEffect transition="in" filter="blinds(horizontal)">
                                      <p:cBhvr>
                                        <p:cTn id="19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P spid="25" grpId="0"/>
      <p:bldP spid="26" grpId="0"/>
      <p:bldP spid="27" grpId="0"/>
      <p:bldP spid="28" grpId="0"/>
      <p:bldP spid="2" grpId="0"/>
      <p:bldP spid="3" grpId="0"/>
      <p:bldP spid="4" grpId="0"/>
      <p:bldP spid="5" grpId="0"/>
      <p:bldP spid="6" grpId="0"/>
      <p:bldP spid="35" grpId="0"/>
      <p:bldP spid="36" grpId="0"/>
      <p:bldP spid="37" grpId="0"/>
      <p:bldP spid="38" grpId="0"/>
      <p:bldP spid="39" grpId="0"/>
      <p:bldP spid="10" grpId="0" animBg="1"/>
      <p:bldP spid="12" grpId="0" animBg="1"/>
      <p:bldP spid="40" grpId="0"/>
      <p:bldP spid="7" grpId="0" animBg="1"/>
      <p:bldP spid="41" grpId="0" animBg="1"/>
      <p:bldP spid="42" grpId="0"/>
      <p:bldP spid="44" grpId="0"/>
      <p:bldP spid="45" grpId="0"/>
      <p:bldP spid="47" grpId="0"/>
      <p:bldP spid="52" grpId="0"/>
      <p:bldP spid="57" grpId="0"/>
      <p:bldP spid="9" grpId="0"/>
      <p:bldP spid="58" grpId="0"/>
      <p:bldP spid="59" grpId="0"/>
      <p:bldP spid="6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209754"/>
            <a:ext cx="11733225" cy="6470978"/>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题组四　信息型氧化还原反应方程式的书写</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按要求书写方程式：</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已知某反应中反应物与生成物有：</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I</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和未知物</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某地污水中的有机污染物主要成分是三氯乙烯</a:t>
            </a:r>
            <a:r>
              <a:rPr lang="en-US" altLang="zh-CN" sz="2800" kern="100" dirty="0">
                <a:latin typeface="Times New Roman"/>
                <a:ea typeface="华文细黑"/>
                <a:cs typeface="Courier New"/>
              </a:rPr>
              <a:t>(C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HCl</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，向此污水中加入</a:t>
            </a:r>
            <a:r>
              <a:rPr lang="en-US" altLang="zh-CN" sz="2800" kern="100" dirty="0">
                <a:latin typeface="Times New Roman"/>
                <a:ea typeface="华文细黑"/>
                <a:cs typeface="Courier New"/>
              </a:rPr>
              <a:t>KMnO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高锰酸钾的还原产物为</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溶液可将其中的三氯乙烯除去，氧化产物只有</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，写出该反应的化学方程式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a:t>
            </a:r>
            <a:r>
              <a:rPr lang="en-US" altLang="zh-CN" sz="2800" kern="100" dirty="0">
                <a:latin typeface="Times New Roman"/>
                <a:ea typeface="华文细黑"/>
                <a:cs typeface="Courier New"/>
              </a:rPr>
              <a:t>______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04086" y="2989322"/>
            <a:ext cx="9391520"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2KIO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3</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H</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=K</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5Na</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SO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I</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H</a:t>
            </a:r>
            <a:r>
              <a:rPr lang="en-US" altLang="zh-CN" sz="2800" b="1" kern="100" baseline="-25000" dirty="0" smtClean="0">
                <a:solidFill>
                  <a:srgbClr val="FF0000"/>
                </a:solidFill>
                <a:latin typeface="Times New Roman"/>
                <a:ea typeface="华文细黑"/>
                <a:cs typeface="Courier New"/>
              </a:rPr>
              <a:t>2</a:t>
            </a:r>
            <a:r>
              <a:rPr lang="en-US" altLang="zh-CN" sz="2800" b="1" kern="100" dirty="0" smtClean="0">
                <a:solidFill>
                  <a:srgbClr val="FF0000"/>
                </a:solidFill>
                <a:latin typeface="Times New Roman"/>
                <a:ea typeface="华文细黑"/>
                <a:cs typeface="Courier New"/>
              </a:rPr>
              <a:t>O</a:t>
            </a:r>
            <a:endParaRPr lang="zh-CN" altLang="zh-CN" sz="2800" b="1" kern="100" dirty="0">
              <a:solidFill>
                <a:srgbClr val="FF0000"/>
              </a:solidFill>
              <a:effectLst/>
              <a:latin typeface="宋体"/>
              <a:cs typeface="Courier New"/>
            </a:endParaRPr>
          </a:p>
        </p:txBody>
      </p:sp>
      <p:sp>
        <p:nvSpPr>
          <p:cNvPr id="5" name="矩形 4"/>
          <p:cNvSpPr/>
          <p:nvPr/>
        </p:nvSpPr>
        <p:spPr>
          <a:xfrm>
            <a:off x="263446" y="5800090"/>
            <a:ext cx="8640072" cy="738664"/>
          </a:xfrm>
          <a:prstGeom prst="rect">
            <a:avLst/>
          </a:prstGeom>
        </p:spPr>
        <p:txBody>
          <a:bodyPr wrap="square">
            <a:spAutoFit/>
          </a:bodyPr>
          <a:lstStyle/>
          <a:p>
            <a:pPr algn="just">
              <a:lnSpc>
                <a:spcPct val="150000"/>
              </a:lnSpc>
              <a:spcAft>
                <a:spcPts val="0"/>
              </a:spcAft>
            </a:pPr>
            <a:r>
              <a:rPr lang="en-US" altLang="zh-CN" sz="2800" b="1" kern="100" dirty="0">
                <a:solidFill>
                  <a:srgbClr val="FF0000"/>
                </a:solidFill>
                <a:latin typeface="Times New Roman"/>
                <a:ea typeface="华文细黑"/>
                <a:cs typeface="Courier New"/>
              </a:rPr>
              <a:t>2KMnO</a:t>
            </a:r>
            <a:r>
              <a:rPr lang="en-US" altLang="zh-CN" sz="2800" b="1" kern="100" baseline="-25000" dirty="0">
                <a:solidFill>
                  <a:srgbClr val="FF0000"/>
                </a:solidFill>
                <a:latin typeface="Times New Roman"/>
                <a:ea typeface="华文细黑"/>
                <a:cs typeface="Courier New"/>
              </a:rPr>
              <a:t>4</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C</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Times New Roman"/>
                <a:ea typeface="华文细黑"/>
                <a:cs typeface="Courier New"/>
              </a:rPr>
              <a:t>HCl</a:t>
            </a:r>
            <a:r>
              <a:rPr lang="en-US" altLang="zh-CN" sz="2800" b="1" kern="100" baseline="-25000" dirty="0">
                <a:solidFill>
                  <a:srgbClr val="FF0000"/>
                </a:solidFill>
                <a:latin typeface="Times New Roman"/>
                <a:ea typeface="华文细黑"/>
                <a:cs typeface="Courier New"/>
              </a:rPr>
              <a:t>3</a:t>
            </a:r>
            <a:r>
              <a:rPr lang="en-US" altLang="zh-CN" sz="2800" b="1" kern="100" spc="-80" dirty="0">
                <a:solidFill>
                  <a:srgbClr val="FF0000"/>
                </a:solidFill>
                <a:latin typeface="Times New Roman"/>
                <a:ea typeface="华文细黑"/>
                <a:cs typeface="Courier New"/>
              </a:rPr>
              <a:t>==</a:t>
            </a:r>
            <a:r>
              <a:rPr lang="en-US" altLang="zh-CN" sz="2800" b="1" kern="100" dirty="0">
                <a:solidFill>
                  <a:srgbClr val="FF0000"/>
                </a:solidFill>
                <a:latin typeface="Times New Roman"/>
                <a:ea typeface="华文细黑"/>
                <a:cs typeface="Courier New"/>
              </a:rPr>
              <a:t>=2CO</a:t>
            </a:r>
            <a:r>
              <a:rPr lang="en-US" altLang="zh-CN" sz="2800" b="1" kern="100" baseline="-25000" dirty="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2MnO</a:t>
            </a:r>
            <a:r>
              <a:rPr lang="en-US" altLang="zh-CN" sz="2800" b="1" kern="100" baseline="-25000" dirty="0">
                <a:solidFill>
                  <a:srgbClr val="FF0000"/>
                </a:solidFill>
                <a:latin typeface="Times New Roman"/>
                <a:ea typeface="华文细黑"/>
                <a:cs typeface="Courier New"/>
              </a:rPr>
              <a:t>2</a:t>
            </a:r>
            <a:r>
              <a:rPr lang="zh-CN" altLang="zh-CN" sz="2800" b="1" kern="100" dirty="0">
                <a:solidFill>
                  <a:srgbClr val="FF0000"/>
                </a:solidFill>
                <a:latin typeface="Times New Roman"/>
                <a:ea typeface="华文细黑"/>
                <a:cs typeface="Times New Roman"/>
              </a:rPr>
              <a:t>＋</a:t>
            </a:r>
            <a:r>
              <a:rPr lang="en-US" altLang="zh-CN" sz="2800" b="1" kern="100" dirty="0" err="1">
                <a:solidFill>
                  <a:srgbClr val="FF0000"/>
                </a:solidFill>
                <a:latin typeface="Times New Roman"/>
                <a:ea typeface="华文细黑"/>
                <a:cs typeface="Courier New"/>
              </a:rPr>
              <a:t>HCl</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2KCl</a:t>
            </a:r>
            <a:endParaRPr lang="zh-CN" altLang="zh-CN" sz="2800" b="1" kern="100" dirty="0">
              <a:solidFill>
                <a:srgbClr val="FF0000"/>
              </a:solidFill>
              <a:effectLst/>
              <a:latin typeface="宋体"/>
              <a:cs typeface="Courier New"/>
            </a:endParaRPr>
          </a:p>
        </p:txBody>
      </p:sp>
      <p:sp>
        <p:nvSpPr>
          <p:cNvPr id="7" name="Rectangle 21">
            <a:hlinkClick r:id="rId2"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矩形 12"/>
          <p:cNvSpPr/>
          <p:nvPr/>
        </p:nvSpPr>
        <p:spPr>
          <a:xfrm>
            <a:off x="7880979" y="34678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8687494" y="3442494"/>
            <a:ext cx="484428"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5" name="矩形 14"/>
          <p:cNvSpPr/>
          <p:nvPr/>
        </p:nvSpPr>
        <p:spPr>
          <a:xfrm>
            <a:off x="8272275" y="345519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917307"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+7</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453811" y="41498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8" name="矩形 17"/>
          <p:cNvSpPr/>
          <p:nvPr/>
        </p:nvSpPr>
        <p:spPr>
          <a:xfrm>
            <a:off x="6235362" y="1339508"/>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+5</a:t>
            </a:r>
            <a:endParaRPr lang="zh-CN" altLang="zh-CN" sz="2800" b="1" kern="100" dirty="0">
              <a:solidFill>
                <a:srgbClr val="0000FF"/>
              </a:solidFill>
              <a:latin typeface="Times New Roman"/>
              <a:ea typeface="华文细黑"/>
              <a:cs typeface="Courier New"/>
            </a:endParaRPr>
          </a:p>
        </p:txBody>
      </p:sp>
      <p:sp>
        <p:nvSpPr>
          <p:cNvPr id="19" name="矩形 18"/>
          <p:cNvSpPr/>
          <p:nvPr/>
        </p:nvSpPr>
        <p:spPr>
          <a:xfrm>
            <a:off x="9016622" y="1358160"/>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+6</a:t>
            </a:r>
            <a:endParaRPr lang="zh-CN" altLang="zh-CN" sz="2800" b="1" kern="100" dirty="0">
              <a:solidFill>
                <a:srgbClr val="0000FF"/>
              </a:solidFill>
              <a:latin typeface="Times New Roman"/>
              <a:ea typeface="华文细黑"/>
              <a:cs typeface="Courier New"/>
            </a:endParaRPr>
          </a:p>
        </p:txBody>
      </p:sp>
      <p:sp>
        <p:nvSpPr>
          <p:cNvPr id="21" name="矩形 20"/>
          <p:cNvSpPr/>
          <p:nvPr/>
        </p:nvSpPr>
        <p:spPr>
          <a:xfrm>
            <a:off x="10102944" y="1369523"/>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0</a:t>
            </a:r>
            <a:endParaRPr lang="zh-CN" altLang="zh-CN" sz="2800" b="1" kern="100" dirty="0">
              <a:solidFill>
                <a:srgbClr val="0000FF"/>
              </a:solidFill>
              <a:latin typeface="Times New Roman"/>
              <a:ea typeface="华文细黑"/>
              <a:cs typeface="Courier New"/>
            </a:endParaRPr>
          </a:p>
        </p:txBody>
      </p:sp>
      <p:sp>
        <p:nvSpPr>
          <p:cNvPr id="22" name="矩形 21"/>
          <p:cNvSpPr/>
          <p:nvPr/>
        </p:nvSpPr>
        <p:spPr>
          <a:xfrm>
            <a:off x="7655237" y="1348975"/>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0000FF"/>
                </a:solidFill>
                <a:latin typeface="Times New Roman"/>
                <a:ea typeface="华文细黑"/>
                <a:cs typeface="Courier New"/>
              </a:rPr>
              <a:t>+4</a:t>
            </a:r>
            <a:endParaRPr lang="zh-CN" altLang="zh-CN" sz="2800" b="1" kern="100" dirty="0">
              <a:solidFill>
                <a:srgbClr val="0000FF"/>
              </a:solidFill>
              <a:latin typeface="Times New Roman"/>
              <a:ea typeface="华文细黑"/>
              <a:cs typeface="Courier New"/>
            </a:endParaRPr>
          </a:p>
        </p:txBody>
      </p:sp>
    </p:spTree>
    <p:extLst>
      <p:ext uri="{BB962C8B-B14F-4D97-AF65-F5344CB8AC3E}">
        <p14:creationId xmlns:p14="http://schemas.microsoft.com/office/powerpoint/2010/main" val="115061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blinds(horizontal)">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blinds(horizontal)">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down)">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down)">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down)">
                                      <p:cBhvr>
                                        <p:cTn id="42" dur="5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wipe(down)">
                                      <p:cBhvr>
                                        <p:cTn id="47" dur="500"/>
                                        <p:tgtEl>
                                          <p:spTgt spid="16"/>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wipe(down)">
                                      <p:cBhvr>
                                        <p:cTn id="52" dur="500"/>
                                        <p:tgtEl>
                                          <p:spTgt spid="17"/>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blinds(horizontal)">
                                      <p:cBhvr>
                                        <p:cTn id="5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13" grpId="0"/>
      <p:bldP spid="14" grpId="0"/>
      <p:bldP spid="15" grpId="0"/>
      <p:bldP spid="16" grpId="0"/>
      <p:bldP spid="17" grpId="0"/>
      <p:bldP spid="18" grpId="0"/>
      <p:bldP spid="19" grpId="0"/>
      <p:bldP spid="21" grpId="0"/>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94629" y="609907"/>
            <a:ext cx="11733225" cy="5060335"/>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在甲酸钠、氢氧化钠混合溶液中通入二氧化硫气体，可得到重要的工业产品保险粉</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，同时产生二氧化碳气体，该反应的离子方程式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化合物</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FeO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可作为一种</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绿色高效多功能</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水处理剂，可由</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err="1">
                <a:latin typeface="Times New Roman"/>
                <a:ea typeface="华文细黑"/>
                <a:cs typeface="Courier New"/>
              </a:rPr>
              <a:t>KClO</a:t>
            </a:r>
            <a:r>
              <a:rPr lang="zh-CN" altLang="zh-CN" sz="2800" kern="100" dirty="0">
                <a:latin typeface="Times New Roman"/>
                <a:ea typeface="华文细黑"/>
                <a:cs typeface="Times New Roman"/>
              </a:rPr>
              <a:t>在强碱性条件下反应制得，其反应的离子方程式</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____________________________________________________________________________________________</a:t>
            </a:r>
            <a:r>
              <a:rPr lang="en-US" altLang="zh-CN" sz="2800" kern="100" dirty="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13493699"/>
              </p:ext>
            </p:extLst>
          </p:nvPr>
        </p:nvGraphicFramePr>
        <p:xfrm>
          <a:off x="380173" y="2146125"/>
          <a:ext cx="7173913" cy="1036638"/>
        </p:xfrm>
        <a:graphic>
          <a:graphicData uri="http://schemas.openxmlformats.org/presentationml/2006/ole">
            <mc:AlternateContent xmlns:mc="http://schemas.openxmlformats.org/markup-compatibility/2006">
              <mc:Choice xmlns:v="urn:schemas-microsoft-com:vml" Requires="v">
                <p:oleObj spid="_x0000_s3490" name="文档" r:id="rId3" imgW="7174338" imgH="1036053" progId="Word.Document.12">
                  <p:embed/>
                </p:oleObj>
              </mc:Choice>
              <mc:Fallback>
                <p:oleObj name="文档" r:id="rId3" imgW="7174338" imgH="1036053" progId="Word.Document.12">
                  <p:embed/>
                  <p:pic>
                    <p:nvPicPr>
                      <p:cNvPr id="0" name=""/>
                      <p:cNvPicPr/>
                      <p:nvPr/>
                    </p:nvPicPr>
                    <p:blipFill>
                      <a:blip r:embed="rId4"/>
                      <a:stretch>
                        <a:fillRect/>
                      </a:stretch>
                    </p:blipFill>
                    <p:spPr>
                      <a:xfrm>
                        <a:off x="380173" y="2146125"/>
                        <a:ext cx="7173913" cy="1036638"/>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605644207"/>
              </p:ext>
            </p:extLst>
          </p:nvPr>
        </p:nvGraphicFramePr>
        <p:xfrm>
          <a:off x="407576" y="4199046"/>
          <a:ext cx="11236325" cy="1493837"/>
        </p:xfrm>
        <a:graphic>
          <a:graphicData uri="http://schemas.openxmlformats.org/presentationml/2006/ole">
            <mc:AlternateContent xmlns:mc="http://schemas.openxmlformats.org/markup-compatibility/2006">
              <mc:Choice xmlns:v="urn:schemas-microsoft-com:vml" Requires="v">
                <p:oleObj spid="_x0000_s3491" name="文档" r:id="rId5" imgW="11235436" imgH="1499026" progId="Word.Document.12">
                  <p:embed/>
                </p:oleObj>
              </mc:Choice>
              <mc:Fallback>
                <p:oleObj name="文档" r:id="rId5" imgW="11235436" imgH="1499026" progId="Word.Document.12">
                  <p:embed/>
                  <p:pic>
                    <p:nvPicPr>
                      <p:cNvPr id="0" name=""/>
                      <p:cNvPicPr/>
                      <p:nvPr/>
                    </p:nvPicPr>
                    <p:blipFill>
                      <a:blip r:embed="rId6"/>
                      <a:stretch>
                        <a:fillRect/>
                      </a:stretch>
                    </p:blipFill>
                    <p:spPr>
                      <a:xfrm>
                        <a:off x="407576" y="4199046"/>
                        <a:ext cx="11236325" cy="1493837"/>
                      </a:xfrm>
                      <a:prstGeom prst="rect">
                        <a:avLst/>
                      </a:prstGeom>
                    </p:spPr>
                  </p:pic>
                </p:oleObj>
              </mc:Fallback>
            </mc:AlternateContent>
          </a:graphicData>
        </a:graphic>
      </p:graphicFrame>
      <p:sp>
        <p:nvSpPr>
          <p:cNvPr id="5" name="Rectangle 21">
            <a:hlinkClick r:id="rId7"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8"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9"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10"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矩形 10"/>
          <p:cNvSpPr/>
          <p:nvPr/>
        </p:nvSpPr>
        <p:spPr>
          <a:xfrm>
            <a:off x="550590" y="258334"/>
            <a:ext cx="1720343" cy="656846"/>
          </a:xfrm>
          <a:prstGeom prst="rect">
            <a:avLst/>
          </a:prstGeom>
        </p:spPr>
        <p:txBody>
          <a:bodyPr wrap="none">
            <a:spAutoFit/>
          </a:bodyPr>
          <a:lstStyle/>
          <a:p>
            <a:pPr algn="just">
              <a:lnSpc>
                <a:spcPct val="150000"/>
              </a:lnSpc>
              <a:defRPr/>
            </a:pPr>
            <a:r>
              <a:rPr lang="en-US" altLang="zh-CN" sz="2800" b="1" dirty="0" err="1" smtClean="0">
                <a:solidFill>
                  <a:srgbClr val="FF0000"/>
                </a:solidFill>
                <a:latin typeface="Times New Roman" pitchFamily="18" charset="0"/>
                <a:ea typeface="华文细黑" pitchFamily="2" charset="-122"/>
              </a:rPr>
              <a:t>HCOONa</a:t>
            </a:r>
            <a:endParaRPr lang="zh-CN" altLang="zh-CN" sz="900" b="1" dirty="0">
              <a:solidFill>
                <a:srgbClr val="FF0000"/>
              </a:solidFill>
              <a:latin typeface="宋体" pitchFamily="2" charset="-122"/>
              <a:ea typeface="黑体" pitchFamily="49" charset="-122"/>
            </a:endParaRPr>
          </a:p>
        </p:txBody>
      </p:sp>
      <p:sp>
        <p:nvSpPr>
          <p:cNvPr id="12" name="矩形 11"/>
          <p:cNvSpPr/>
          <p:nvPr/>
        </p:nvSpPr>
        <p:spPr>
          <a:xfrm>
            <a:off x="760591" y="-6049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+2</a:t>
            </a:r>
            <a:endParaRPr lang="zh-CN" altLang="zh-CN" sz="900" b="1" dirty="0">
              <a:solidFill>
                <a:srgbClr val="0000FF"/>
              </a:solidFill>
              <a:latin typeface="宋体" pitchFamily="2" charset="-122"/>
              <a:ea typeface="黑体" pitchFamily="49" charset="-122"/>
            </a:endParaRPr>
          </a:p>
        </p:txBody>
      </p:sp>
      <p:sp>
        <p:nvSpPr>
          <p:cNvPr id="13" name="矩形 12"/>
          <p:cNvSpPr/>
          <p:nvPr/>
        </p:nvSpPr>
        <p:spPr>
          <a:xfrm>
            <a:off x="21160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+6</a:t>
            </a:r>
            <a:endParaRPr lang="zh-CN" altLang="zh-CN" sz="900" b="1" dirty="0">
              <a:solidFill>
                <a:srgbClr val="0000FF"/>
              </a:solidFill>
              <a:latin typeface="宋体" pitchFamily="2" charset="-122"/>
              <a:ea typeface="黑体" pitchFamily="49" charset="-122"/>
            </a:endParaRPr>
          </a:p>
        </p:txBody>
      </p:sp>
      <p:sp>
        <p:nvSpPr>
          <p:cNvPr id="14" name="矩形 13"/>
          <p:cNvSpPr/>
          <p:nvPr/>
        </p:nvSpPr>
        <p:spPr>
          <a:xfrm>
            <a:off x="6779307" y="298498"/>
            <a:ext cx="784189"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SO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5" name="矩形 14"/>
          <p:cNvSpPr/>
          <p:nvPr/>
        </p:nvSpPr>
        <p:spPr>
          <a:xfrm>
            <a:off x="6660996" y="-16117"/>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6" name="矩形 15"/>
          <p:cNvSpPr/>
          <p:nvPr/>
        </p:nvSpPr>
        <p:spPr>
          <a:xfrm>
            <a:off x="2597636" y="1055030"/>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+3</a:t>
            </a:r>
            <a:endParaRPr lang="zh-CN" altLang="zh-CN" sz="900" b="1" dirty="0">
              <a:solidFill>
                <a:srgbClr val="0000FF"/>
              </a:solidFill>
              <a:latin typeface="宋体" pitchFamily="2" charset="-122"/>
              <a:ea typeface="黑体" pitchFamily="49" charset="-122"/>
            </a:endParaRPr>
          </a:p>
        </p:txBody>
      </p:sp>
      <p:sp>
        <p:nvSpPr>
          <p:cNvPr id="17" name="矩形 16"/>
          <p:cNvSpPr/>
          <p:nvPr/>
        </p:nvSpPr>
        <p:spPr>
          <a:xfrm>
            <a:off x="5665441" y="1012344"/>
            <a:ext cx="843501" cy="661207"/>
          </a:xfrm>
          <a:prstGeom prst="rect">
            <a:avLst/>
          </a:prstGeom>
        </p:spPr>
        <p:txBody>
          <a:bodyPr wrap="none">
            <a:spAutoFit/>
          </a:bodyPr>
          <a:lstStyle/>
          <a:p>
            <a:pPr algn="just">
              <a:lnSpc>
                <a:spcPct val="150000"/>
              </a:lnSpc>
              <a:defRPr/>
            </a:pPr>
            <a:r>
              <a:rPr lang="en-US" altLang="zh-CN" sz="2800" b="1" dirty="0" smtClean="0">
                <a:solidFill>
                  <a:srgbClr val="FF0000"/>
                </a:solidFill>
                <a:latin typeface="Times New Roman" pitchFamily="18" charset="0"/>
                <a:ea typeface="华文细黑" pitchFamily="2" charset="-122"/>
              </a:rPr>
              <a:t>CO</a:t>
            </a:r>
            <a:r>
              <a:rPr lang="en-US" altLang="zh-CN" sz="2800" b="1" baseline="-25000" dirty="0" smtClean="0">
                <a:solidFill>
                  <a:srgbClr val="FF0000"/>
                </a:solidFill>
                <a:latin typeface="Times New Roman" pitchFamily="18" charset="0"/>
                <a:ea typeface="华文细黑" pitchFamily="2" charset="-122"/>
              </a:rPr>
              <a:t>2</a:t>
            </a:r>
            <a:endParaRPr lang="zh-CN" altLang="zh-CN" sz="900" b="1" baseline="-25000" dirty="0">
              <a:solidFill>
                <a:srgbClr val="FF0000"/>
              </a:solidFill>
              <a:latin typeface="宋体" pitchFamily="2" charset="-122"/>
              <a:ea typeface="黑体" pitchFamily="49" charset="-122"/>
            </a:endParaRPr>
          </a:p>
        </p:txBody>
      </p:sp>
      <p:sp>
        <p:nvSpPr>
          <p:cNvPr id="18" name="矩形 17"/>
          <p:cNvSpPr/>
          <p:nvPr/>
        </p:nvSpPr>
        <p:spPr>
          <a:xfrm>
            <a:off x="5237787" y="1022618"/>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+4</a:t>
            </a:r>
            <a:endParaRPr lang="zh-CN" altLang="zh-CN" sz="900" b="1" dirty="0">
              <a:solidFill>
                <a:srgbClr val="0000FF"/>
              </a:solidFill>
              <a:latin typeface="宋体" pitchFamily="2" charset="-122"/>
              <a:ea typeface="黑体" pitchFamily="49" charset="-122"/>
            </a:endParaRPr>
          </a:p>
        </p:txBody>
      </p:sp>
      <p:sp>
        <p:nvSpPr>
          <p:cNvPr id="19" name="矩形 18"/>
          <p:cNvSpPr/>
          <p:nvPr/>
        </p:nvSpPr>
        <p:spPr>
          <a:xfrm>
            <a:off x="10508242" y="2472216"/>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+3</a:t>
            </a:r>
            <a:endParaRPr lang="zh-CN" altLang="zh-CN" sz="900" b="1" dirty="0">
              <a:solidFill>
                <a:srgbClr val="0000FF"/>
              </a:solidFill>
              <a:latin typeface="宋体" pitchFamily="2" charset="-122"/>
              <a:ea typeface="黑体" pitchFamily="49" charset="-122"/>
            </a:endParaRPr>
          </a:p>
        </p:txBody>
      </p:sp>
      <p:sp>
        <p:nvSpPr>
          <p:cNvPr id="20" name="矩形 19"/>
          <p:cNvSpPr/>
          <p:nvPr/>
        </p:nvSpPr>
        <p:spPr>
          <a:xfrm>
            <a:off x="477312" y="3174174"/>
            <a:ext cx="569387" cy="656846"/>
          </a:xfrm>
          <a:prstGeom prst="rect">
            <a:avLst/>
          </a:prstGeom>
        </p:spPr>
        <p:txBody>
          <a:bodyPr wrap="none">
            <a:spAutoFit/>
          </a:bodyPr>
          <a:lstStyle/>
          <a:p>
            <a:pPr algn="just">
              <a:lnSpc>
                <a:spcPct val="150000"/>
              </a:lnSpc>
              <a:defRPr/>
            </a:pPr>
            <a:r>
              <a:rPr lang="en-US" altLang="zh-CN" sz="2800" b="1" dirty="0" smtClean="0">
                <a:solidFill>
                  <a:srgbClr val="0000FF"/>
                </a:solidFill>
                <a:latin typeface="Times New Roman" pitchFamily="18" charset="0"/>
                <a:ea typeface="华文细黑" pitchFamily="2" charset="-122"/>
              </a:rPr>
              <a:t>+1</a:t>
            </a:r>
            <a:endParaRPr lang="zh-CN" altLang="zh-CN" sz="900" b="1" dirty="0">
              <a:solidFill>
                <a:srgbClr val="0000FF"/>
              </a:solidFill>
              <a:latin typeface="宋体" pitchFamily="2" charset="-122"/>
              <a:ea typeface="黑体" pitchFamily="49" charset="-122"/>
            </a:endParaRPr>
          </a:p>
        </p:txBody>
      </p:sp>
      <p:cxnSp>
        <p:nvCxnSpPr>
          <p:cNvPr id="21" name="直接连接符 20"/>
          <p:cNvCxnSpPr/>
          <p:nvPr/>
        </p:nvCxnSpPr>
        <p:spPr>
          <a:xfrm>
            <a:off x="1466146" y="4108688"/>
            <a:ext cx="1198735" cy="0"/>
          </a:xfrm>
          <a:prstGeom prst="line">
            <a:avLst/>
          </a:prstGeom>
          <a:ln w="317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3635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down)">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down)">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down)">
                                      <p:cBhvr>
                                        <p:cTn id="37" dur="500"/>
                                        <p:tgtEl>
                                          <p:spTgt spid="1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blinds(horizontal)">
                                      <p:cBhvr>
                                        <p:cTn id="42" dur="500"/>
                                        <p:tgtEl>
                                          <p:spTgt spid="2"/>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down)">
                                      <p:cBhvr>
                                        <p:cTn id="47" dur="500"/>
                                        <p:tgtEl>
                                          <p:spTgt spid="1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wipe(down)">
                                      <p:cBhvr>
                                        <p:cTn id="52" dur="500"/>
                                        <p:tgtEl>
                                          <p:spTgt spid="1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down)">
                                      <p:cBhvr>
                                        <p:cTn id="57" dur="500"/>
                                        <p:tgtEl>
                                          <p:spTgt spid="20"/>
                                        </p:tgtEl>
                                      </p:cBhvr>
                                    </p:animEffect>
                                  </p:childTnLst>
                                </p:cTn>
                              </p:par>
                            </p:childTnLst>
                          </p:cTn>
                        </p:par>
                      </p:childTnLst>
                    </p:cTn>
                  </p:par>
                  <p:par>
                    <p:cTn id="58" fill="hold">
                      <p:stCondLst>
                        <p:cond delay="indefinite"/>
                      </p:stCondLst>
                      <p:childTnLst>
                        <p:par>
                          <p:cTn id="59" fill="hold">
                            <p:stCondLst>
                              <p:cond delay="0"/>
                            </p:stCondLst>
                            <p:childTnLst>
                              <p:par>
                                <p:cTn id="60" presetID="16" presetClass="entr" presetSubtype="21" fill="hold" nodeType="click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barn(inVertical)">
                                      <p:cBhvr>
                                        <p:cTn id="62" dur="500"/>
                                        <p:tgtEl>
                                          <p:spTgt spid="21"/>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4"/>
                                        </p:tgtEl>
                                        <p:attrNameLst>
                                          <p:attrName>style.visibility</p:attrName>
                                        </p:attrNameLst>
                                      </p:cBhvr>
                                      <p:to>
                                        <p:strVal val="visible"/>
                                      </p:to>
                                    </p:set>
                                    <p:animEffect transition="in" filter="blinds(horizontal)">
                                      <p:cBhvr>
                                        <p:cTn id="6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p:bldP spid="18" grpId="0"/>
      <p:bldP spid="19" grpId="0"/>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8542" y="693490"/>
            <a:ext cx="11881320" cy="3323987"/>
          </a:xfrm>
          <a:prstGeom prst="rect">
            <a:avLst/>
          </a:prstGeom>
        </p:spPr>
        <p:txBody>
          <a:bodyPr wrap="square">
            <a:spAutoFit/>
          </a:bodyPr>
          <a:lstStyle/>
          <a:p>
            <a:pPr>
              <a:lnSpc>
                <a:spcPct val="150000"/>
              </a:lnSpc>
            </a:pPr>
            <a:r>
              <a:rPr lang="zh-CN" altLang="en-US" sz="2800" dirty="0" smtClean="0">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2016</a:t>
            </a:r>
            <a:r>
              <a:rPr lang="zh-CN" altLang="en-US" sz="2800" dirty="0" smtClean="0">
                <a:latin typeface="Times New Roman" panose="02020603050405020304" pitchFamily="18" charset="0"/>
                <a:cs typeface="Times New Roman" panose="02020603050405020304" pitchFamily="18" charset="0"/>
              </a:rPr>
              <a:t>届 第一次六校联考）</a:t>
            </a:r>
            <a:r>
              <a:rPr lang="en-US" altLang="zh-CN" sz="2800" dirty="0" smtClean="0">
                <a:latin typeface="Times New Roman" panose="02020603050405020304" pitchFamily="18" charset="0"/>
                <a:cs typeface="Times New Roman" panose="02020603050405020304" pitchFamily="18" charset="0"/>
              </a:rPr>
              <a:t>8.12</a:t>
            </a:r>
            <a:r>
              <a:rPr lang="zh-CN" altLang="zh-CN" sz="2800" dirty="0">
                <a:latin typeface="Times New Roman" panose="02020603050405020304" pitchFamily="18" charset="0"/>
                <a:cs typeface="Times New Roman" panose="02020603050405020304" pitchFamily="18" charset="0"/>
              </a:rPr>
              <a:t>天津港特大爆炸事故现场有</a:t>
            </a:r>
            <a:r>
              <a:rPr lang="en-US" altLang="zh-CN" sz="2800" dirty="0">
                <a:latin typeface="Times New Roman" panose="02020603050405020304" pitchFamily="18" charset="0"/>
                <a:cs typeface="Times New Roman" panose="02020603050405020304" pitchFamily="18" charset="0"/>
              </a:rPr>
              <a:t>700</a:t>
            </a:r>
            <a:r>
              <a:rPr lang="zh-CN" altLang="zh-CN" sz="2800" dirty="0">
                <a:latin typeface="Times New Roman" panose="02020603050405020304" pitchFamily="18" charset="0"/>
                <a:cs typeface="Times New Roman" panose="02020603050405020304" pitchFamily="18" charset="0"/>
              </a:rPr>
              <a:t>吨</a:t>
            </a:r>
            <a:r>
              <a:rPr lang="zh-CN" altLang="zh-CN" sz="2800" dirty="0" smtClean="0">
                <a:latin typeface="Times New Roman" panose="02020603050405020304" pitchFamily="18" charset="0"/>
                <a:cs typeface="Times New Roman" panose="02020603050405020304" pitchFamily="18" charset="0"/>
              </a:rPr>
              <a:t>左右</a:t>
            </a:r>
            <a:endParaRPr lang="en-US" altLang="zh-CN" sz="2800" dirty="0" smtClean="0">
              <a:latin typeface="Times New Roman" panose="02020603050405020304" pitchFamily="18" charset="0"/>
              <a:cs typeface="Times New Roman" panose="02020603050405020304" pitchFamily="18" charset="0"/>
            </a:endParaRPr>
          </a:p>
          <a:p>
            <a:pPr>
              <a:lnSpc>
                <a:spcPct val="150000"/>
              </a:lnSpc>
            </a:pPr>
            <a:r>
              <a:rPr lang="zh-CN" altLang="zh-CN" sz="2800" dirty="0">
                <a:solidFill>
                  <a:srgbClr val="FF0000"/>
                </a:solidFill>
                <a:latin typeface="Times New Roman" panose="02020603050405020304" pitchFamily="18" charset="0"/>
                <a:cs typeface="Times New Roman" panose="02020603050405020304" pitchFamily="18" charset="0"/>
              </a:rPr>
              <a:t>氰化钠</a:t>
            </a:r>
            <a:r>
              <a:rPr lang="zh-CN"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氰化钠剧毒。有少量因爆炸冲击发生泄漏。这些泄露的氰化钠可通过喷洒氧化剂双氧水的方式来处理，以减轻污染。</a:t>
            </a:r>
          </a:p>
          <a:p>
            <a:pPr>
              <a:lnSpc>
                <a:spcPct val="150000"/>
              </a:lnSpc>
            </a:pPr>
            <a:r>
              <a:rPr lang="en-US" altLang="zh-CN" sz="2800" dirty="0">
                <a:solidFill>
                  <a:srgbClr val="0000FF"/>
                </a:solidFill>
                <a:latin typeface="Times New Roman" panose="02020603050405020304" pitchFamily="18" charset="0"/>
                <a:cs typeface="Times New Roman" panose="02020603050405020304" pitchFamily="18" charset="0"/>
              </a:rPr>
              <a:t>(1) </a:t>
            </a:r>
            <a:r>
              <a:rPr lang="zh-CN" altLang="en-US" sz="2800" dirty="0" smtClean="0">
                <a:solidFill>
                  <a:srgbClr val="0000FF"/>
                </a:solidFill>
                <a:latin typeface="Times New Roman" panose="02020603050405020304" pitchFamily="18" charset="0"/>
                <a:cs typeface="Times New Roman" panose="02020603050405020304" pitchFamily="18" charset="0"/>
              </a:rPr>
              <a:t>在</a:t>
            </a:r>
            <a:r>
              <a:rPr lang="zh-CN" altLang="zh-CN" sz="2800" dirty="0" smtClean="0">
                <a:solidFill>
                  <a:srgbClr val="0000FF"/>
                </a:solidFill>
                <a:latin typeface="Times New Roman" panose="02020603050405020304" pitchFamily="18" charset="0"/>
                <a:cs typeface="Times New Roman" panose="02020603050405020304" pitchFamily="18" charset="0"/>
              </a:rPr>
              <a:t>偏</a:t>
            </a:r>
            <a:r>
              <a:rPr lang="zh-CN" altLang="zh-CN" sz="2800" dirty="0">
                <a:solidFill>
                  <a:srgbClr val="0000FF"/>
                </a:solidFill>
                <a:latin typeface="Times New Roman" panose="02020603050405020304" pitchFamily="18" charset="0"/>
                <a:cs typeface="Times New Roman" panose="02020603050405020304" pitchFamily="18" charset="0"/>
              </a:rPr>
              <a:t>碱性条件下，氰化钠溶液的</a:t>
            </a:r>
            <a:r>
              <a:rPr lang="en-US" altLang="zh-CN" sz="2800" dirty="0" smtClean="0">
                <a:solidFill>
                  <a:srgbClr val="FF0000"/>
                </a:solidFill>
                <a:latin typeface="Times New Roman" panose="02020603050405020304" pitchFamily="18" charset="0"/>
                <a:cs typeface="Times New Roman" panose="02020603050405020304" pitchFamily="18" charset="0"/>
              </a:rPr>
              <a:t>CN</a:t>
            </a:r>
            <a:r>
              <a:rPr lang="zh-CN" altLang="zh-CN" sz="2800" baseline="30000" dirty="0" smtClean="0">
                <a:solidFill>
                  <a:srgbClr val="FF0000"/>
                </a:solidFill>
                <a:latin typeface="Times New Roman" panose="02020603050405020304" pitchFamily="18" charset="0"/>
                <a:cs typeface="Times New Roman" panose="02020603050405020304" pitchFamily="18" charset="0"/>
              </a:rPr>
              <a:t>﹣</a:t>
            </a:r>
            <a:r>
              <a:rPr lang="zh-CN" altLang="zh-CN" sz="2800" dirty="0" smtClean="0">
                <a:solidFill>
                  <a:srgbClr val="FF0000"/>
                </a:solidFill>
                <a:latin typeface="Times New Roman" panose="02020603050405020304" pitchFamily="18" charset="0"/>
                <a:cs typeface="Times New Roman" panose="02020603050405020304" pitchFamily="18" charset="0"/>
              </a:rPr>
              <a:t>被</a:t>
            </a:r>
            <a:r>
              <a:rPr lang="zh-CN" altLang="zh-CN" sz="2800" dirty="0">
                <a:solidFill>
                  <a:srgbClr val="FF0000"/>
                </a:solidFill>
                <a:latin typeface="Times New Roman" panose="02020603050405020304" pitchFamily="18" charset="0"/>
                <a:cs typeface="Times New Roman" panose="02020603050405020304" pitchFamily="18" charset="0"/>
              </a:rPr>
              <a:t>双氧水氧化为</a:t>
            </a:r>
            <a:r>
              <a:rPr lang="en-US" altLang="zh-CN" sz="2800" dirty="0">
                <a:solidFill>
                  <a:srgbClr val="FF0000"/>
                </a:solidFill>
                <a:latin typeface="Times New Roman" panose="02020603050405020304" pitchFamily="18" charset="0"/>
                <a:cs typeface="Times New Roman" panose="02020603050405020304" pitchFamily="18" charset="0"/>
              </a:rPr>
              <a:t>HCO</a:t>
            </a:r>
            <a:r>
              <a:rPr lang="en-US" altLang="zh-CN" sz="2800" baseline="-25000" dirty="0">
                <a:solidFill>
                  <a:srgbClr val="FF0000"/>
                </a:solidFill>
                <a:latin typeface="Times New Roman" panose="02020603050405020304" pitchFamily="18" charset="0"/>
                <a:cs typeface="Times New Roman" panose="02020603050405020304" pitchFamily="18" charset="0"/>
              </a:rPr>
              <a:t>3</a:t>
            </a:r>
            <a:r>
              <a:rPr lang="zh-CN" altLang="zh-CN" sz="2800" baseline="30000" dirty="0">
                <a:solidFill>
                  <a:srgbClr val="FF0000"/>
                </a:solidFill>
                <a:latin typeface="Times New Roman" panose="02020603050405020304" pitchFamily="18" charset="0"/>
                <a:cs typeface="Times New Roman" panose="02020603050405020304" pitchFamily="18" charset="0"/>
              </a:rPr>
              <a:t>﹣</a:t>
            </a:r>
            <a:r>
              <a:rPr lang="zh-CN" altLang="zh-CN" sz="2800" dirty="0">
                <a:solidFill>
                  <a:srgbClr val="0000FF"/>
                </a:solidFill>
                <a:latin typeface="Times New Roman" panose="02020603050405020304" pitchFamily="18" charset="0"/>
                <a:cs typeface="Times New Roman" panose="02020603050405020304" pitchFamily="18" charset="0"/>
              </a:rPr>
              <a:t>，同时放出</a:t>
            </a:r>
            <a:r>
              <a:rPr lang="en-US" altLang="zh-CN" sz="2800" dirty="0">
                <a:solidFill>
                  <a:srgbClr val="0000FF"/>
                </a:solidFill>
                <a:latin typeface="Times New Roman" panose="02020603050405020304" pitchFamily="18" charset="0"/>
                <a:cs typeface="Times New Roman" panose="02020603050405020304" pitchFamily="18" charset="0"/>
              </a:rPr>
              <a:t>NH</a:t>
            </a:r>
            <a:r>
              <a:rPr lang="en-US" altLang="zh-CN" sz="2800" baseline="-25000" dirty="0">
                <a:solidFill>
                  <a:srgbClr val="0000FF"/>
                </a:solidFill>
                <a:latin typeface="Times New Roman" panose="02020603050405020304" pitchFamily="18" charset="0"/>
                <a:cs typeface="Times New Roman" panose="02020603050405020304" pitchFamily="18" charset="0"/>
              </a:rPr>
              <a:t>3</a:t>
            </a:r>
            <a:r>
              <a:rPr lang="zh-CN" altLang="zh-CN" sz="2800" dirty="0">
                <a:solidFill>
                  <a:srgbClr val="0000FF"/>
                </a:solidFill>
                <a:latin typeface="Times New Roman" panose="02020603050405020304" pitchFamily="18" charset="0"/>
                <a:cs typeface="Times New Roman" panose="02020603050405020304" pitchFamily="18" charset="0"/>
              </a:rPr>
              <a:t>，该反应的离子方程式</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a:solidFill>
                  <a:srgbClr val="0000FF"/>
                </a:solidFill>
                <a:latin typeface="Times New Roman" panose="02020603050405020304" pitchFamily="18" charset="0"/>
                <a:cs typeface="Times New Roman" panose="02020603050405020304" pitchFamily="18" charset="0"/>
              </a:rPr>
              <a:t> </a:t>
            </a:r>
            <a:r>
              <a:rPr lang="en-US" altLang="zh-CN" sz="2800" dirty="0" smtClean="0">
                <a:latin typeface="Times New Roman" panose="02020603050405020304" pitchFamily="18" charset="0"/>
                <a:cs typeface="Times New Roman" panose="02020603050405020304" pitchFamily="18" charset="0"/>
              </a:rPr>
              <a:t>_______________________________________</a:t>
            </a:r>
            <a:r>
              <a:rPr lang="zh-CN" altLang="zh-CN" sz="2800" dirty="0" smtClean="0">
                <a:latin typeface="Times New Roman" panose="02020603050405020304" pitchFamily="18" charset="0"/>
                <a:cs typeface="Times New Roman" panose="02020603050405020304" pitchFamily="18" charset="0"/>
              </a:rPr>
              <a:t>。</a:t>
            </a:r>
            <a:endParaRPr lang="zh-CN" altLang="zh-CN" sz="2800" dirty="0">
              <a:latin typeface="Times New Roman" panose="02020603050405020304" pitchFamily="18" charset="0"/>
              <a:cs typeface="Times New Roman" panose="02020603050405020304" pitchFamily="18" charset="0"/>
            </a:endParaRPr>
          </a:p>
        </p:txBody>
      </p:sp>
      <p:sp>
        <p:nvSpPr>
          <p:cNvPr id="3" name="矩形 2"/>
          <p:cNvSpPr/>
          <p:nvPr/>
        </p:nvSpPr>
        <p:spPr>
          <a:xfrm>
            <a:off x="46534" y="4221882"/>
            <a:ext cx="11953328" cy="2031325"/>
          </a:xfrm>
          <a:prstGeom prst="rect">
            <a:avLst/>
          </a:prstGeom>
        </p:spPr>
        <p:txBody>
          <a:bodyPr wrap="square">
            <a:spAutoFit/>
          </a:bodyPr>
          <a:lstStyle/>
          <a:p>
            <a:pPr>
              <a:lnSpc>
                <a:spcPct val="150000"/>
              </a:lnSpc>
            </a:pPr>
            <a:r>
              <a:rPr lang="en-US" altLang="zh-CN" sz="2800" dirty="0" smtClean="0">
                <a:latin typeface="Times New Roman" panose="02020603050405020304" pitchFamily="18" charset="0"/>
                <a:cs typeface="Times New Roman" panose="02020603050405020304" pitchFamily="18" charset="0"/>
              </a:rPr>
              <a:t>(</a:t>
            </a:r>
            <a:r>
              <a:rPr lang="zh-CN" altLang="en-US" sz="2800" dirty="0" smtClean="0">
                <a:latin typeface="Times New Roman" panose="02020603050405020304" pitchFamily="18" charset="0"/>
                <a:cs typeface="Times New Roman" panose="02020603050405020304" pitchFamily="18" charset="0"/>
              </a:rPr>
              <a:t>河南高考模拟</a:t>
            </a:r>
            <a:r>
              <a:rPr lang="en-US" altLang="zh-CN" sz="2800" dirty="0" smtClean="0">
                <a:latin typeface="Times New Roman" panose="02020603050405020304" pitchFamily="18" charset="0"/>
                <a:cs typeface="Times New Roman" panose="02020603050405020304" pitchFamily="18" charset="0"/>
              </a:rPr>
              <a:t>)</a:t>
            </a:r>
            <a:r>
              <a:rPr lang="zh-CN" altLang="zh-CN" sz="2800" dirty="0">
                <a:latin typeface="Times New Roman" panose="02020603050405020304" pitchFamily="18" charset="0"/>
                <a:cs typeface="Times New Roman" panose="02020603050405020304" pitchFamily="18" charset="0"/>
              </a:rPr>
              <a:t>为了研究所制得的漂白粉的化学性质，</a:t>
            </a:r>
            <a:r>
              <a:rPr lang="zh-CN" altLang="zh-CN" sz="2800" dirty="0">
                <a:solidFill>
                  <a:srgbClr val="0000FF"/>
                </a:solidFill>
                <a:latin typeface="Times New Roman" panose="02020603050405020304" pitchFamily="18" charset="0"/>
                <a:cs typeface="Times New Roman" panose="02020603050405020304" pitchFamily="18" charset="0"/>
              </a:rPr>
              <a:t>某同学把少量漂白粉投入淡绿色的</a:t>
            </a:r>
            <a:r>
              <a:rPr lang="en-US" altLang="zh-CN" sz="2800" dirty="0">
                <a:solidFill>
                  <a:srgbClr val="0000FF"/>
                </a:solidFill>
                <a:latin typeface="Times New Roman" panose="02020603050405020304" pitchFamily="18" charset="0"/>
                <a:cs typeface="Times New Roman" panose="02020603050405020304" pitchFamily="18" charset="0"/>
              </a:rPr>
              <a:t>FeCl</a:t>
            </a:r>
            <a:r>
              <a:rPr lang="en-US" altLang="zh-CN" sz="2800" baseline="-25000" dirty="0">
                <a:solidFill>
                  <a:srgbClr val="0000FF"/>
                </a:solidFill>
                <a:latin typeface="Times New Roman" panose="02020603050405020304" pitchFamily="18" charset="0"/>
                <a:cs typeface="Times New Roman" panose="02020603050405020304" pitchFamily="18" charset="0"/>
              </a:rPr>
              <a:t>2</a:t>
            </a:r>
            <a:r>
              <a:rPr lang="zh-CN" altLang="zh-CN" sz="2800" dirty="0">
                <a:solidFill>
                  <a:srgbClr val="0000FF"/>
                </a:solidFill>
                <a:latin typeface="Times New Roman" panose="02020603050405020304" pitchFamily="18" charset="0"/>
                <a:cs typeface="Times New Roman" panose="02020603050405020304" pitchFamily="18" charset="0"/>
              </a:rPr>
              <a:t>溶液中，溶液变成棕黄色，且有红褐色沉淀生成，反应的离子方程式为</a:t>
            </a:r>
            <a:r>
              <a:rPr lang="zh-CN" altLang="zh-CN" sz="2800" dirty="0" smtClean="0">
                <a:solidFill>
                  <a:srgbClr val="0000FF"/>
                </a:solidFill>
                <a:latin typeface="Times New Roman" panose="02020603050405020304" pitchFamily="18" charset="0"/>
                <a:cs typeface="Times New Roman" panose="02020603050405020304" pitchFamily="18" charset="0"/>
              </a:rPr>
              <a:t>：</a:t>
            </a:r>
            <a:r>
              <a:rPr lang="en-US" altLang="zh-CN" sz="2800" dirty="0" smtClean="0">
                <a:latin typeface="Times New Roman" panose="02020603050405020304" pitchFamily="18" charset="0"/>
                <a:cs typeface="Times New Roman" panose="02020603050405020304" pitchFamily="18" charset="0"/>
              </a:rPr>
              <a:t>_____________________________________</a:t>
            </a:r>
            <a:r>
              <a:rPr lang="en-US" altLang="zh-CN" sz="2800" dirty="0">
                <a:latin typeface="Times New Roman" panose="02020603050405020304" pitchFamily="18" charset="0"/>
                <a:cs typeface="Times New Roman" panose="02020603050405020304" pitchFamily="18" charset="0"/>
              </a:rPr>
              <a:t>__</a:t>
            </a:r>
            <a:r>
              <a:rPr lang="en-US" altLang="zh-CN" sz="2800" dirty="0" smtClean="0">
                <a:latin typeface="Times New Roman" panose="02020603050405020304" pitchFamily="18" charset="0"/>
                <a:cs typeface="Times New Roman" panose="02020603050405020304" pitchFamily="18" charset="0"/>
              </a:rPr>
              <a:t>___________</a:t>
            </a:r>
            <a:r>
              <a:rPr lang="zh-CN" altLang="zh-CN" sz="2800" dirty="0">
                <a:latin typeface="Times New Roman" panose="02020603050405020304" pitchFamily="18" charset="0"/>
                <a:cs typeface="Times New Roman" panose="02020603050405020304" pitchFamily="18" charset="0"/>
              </a:rPr>
              <a:t>。</a:t>
            </a:r>
          </a:p>
        </p:txBody>
      </p:sp>
      <p:sp>
        <p:nvSpPr>
          <p:cNvPr id="4" name="矩形 3"/>
          <p:cNvSpPr/>
          <p:nvPr/>
        </p:nvSpPr>
        <p:spPr>
          <a:xfrm>
            <a:off x="46534" y="-26590"/>
            <a:ext cx="8012130" cy="690574"/>
          </a:xfrm>
          <a:prstGeom prst="rect">
            <a:avLst/>
          </a:prstGeom>
        </p:spPr>
        <p:txBody>
          <a:bodyPr wrap="none">
            <a:spAutoFit/>
          </a:bodyPr>
          <a:lstStyle/>
          <a:p>
            <a:pPr algn="just">
              <a:lnSpc>
                <a:spcPts val="5500"/>
              </a:lnSpc>
              <a:spcAft>
                <a:spcPts val="0"/>
              </a:spcAft>
            </a:pPr>
            <a:r>
              <a:rPr lang="zh-CN" altLang="zh-CN" sz="3200" b="1" kern="100" dirty="0">
                <a:solidFill>
                  <a:srgbClr val="0000FF"/>
                </a:solidFill>
                <a:latin typeface="Times New Roman"/>
                <a:cs typeface="Times New Roman"/>
              </a:rPr>
              <a:t>题组四　信息型氧化还原反应方程式的书写</a:t>
            </a:r>
            <a:endParaRPr lang="zh-CN" altLang="zh-CN" sz="1100" kern="100" dirty="0">
              <a:latin typeface="宋体"/>
              <a:cs typeface="Courier New"/>
            </a:endParaRPr>
          </a:p>
        </p:txBody>
      </p:sp>
      <p:sp>
        <p:nvSpPr>
          <p:cNvPr id="5" name="矩形 4"/>
          <p:cNvSpPr/>
          <p:nvPr/>
        </p:nvSpPr>
        <p:spPr>
          <a:xfrm>
            <a:off x="7638196" y="108715"/>
            <a:ext cx="2646878" cy="584775"/>
          </a:xfrm>
          <a:prstGeom prst="rect">
            <a:avLst/>
          </a:prstGeom>
        </p:spPr>
        <p:txBody>
          <a:bodyPr wrap="none">
            <a:spAutoFit/>
          </a:bodyPr>
          <a:lstStyle/>
          <a:p>
            <a:r>
              <a:rPr lang="zh-CN" altLang="en-US" sz="3200" b="1" dirty="0" smtClean="0">
                <a:solidFill>
                  <a:srgbClr val="FF0000"/>
                </a:solidFill>
                <a:latin typeface="Times New Roman" panose="02020603050405020304" pitchFamily="18" charset="0"/>
                <a:cs typeface="Times New Roman" panose="02020603050405020304" pitchFamily="18" charset="0"/>
              </a:rPr>
              <a:t>（补充练习）</a:t>
            </a:r>
            <a:endParaRPr lang="zh-CN" altLang="en-US" sz="3200" b="1" dirty="0"/>
          </a:p>
        </p:txBody>
      </p:sp>
      <p:sp>
        <p:nvSpPr>
          <p:cNvPr id="6" name="矩形 5"/>
          <p:cNvSpPr/>
          <p:nvPr/>
        </p:nvSpPr>
        <p:spPr>
          <a:xfrm>
            <a:off x="5231110" y="3277067"/>
            <a:ext cx="6442789" cy="584775"/>
          </a:xfrm>
          <a:prstGeom prst="rect">
            <a:avLst/>
          </a:prstGeom>
        </p:spPr>
        <p:txBody>
          <a:bodyPr wrap="none">
            <a:spAutoFit/>
          </a:bodyPr>
          <a:lstStyle/>
          <a:p>
            <a:r>
              <a:rPr lang="en-US" altLang="zh-CN" sz="3200" b="1" dirty="0">
                <a:solidFill>
                  <a:srgbClr val="FF0000"/>
                </a:solidFill>
                <a:latin typeface="Times New Roman" panose="02020603050405020304" pitchFamily="18" charset="0"/>
                <a:cs typeface="Times New Roman" panose="02020603050405020304" pitchFamily="18" charset="0"/>
              </a:rPr>
              <a:t>CN</a:t>
            </a:r>
            <a:r>
              <a:rPr lang="zh-CN" altLang="zh-CN" sz="3200" b="1" baseline="30000" dirty="0">
                <a:solidFill>
                  <a:srgbClr val="FF0000"/>
                </a:solidFill>
                <a:latin typeface="Times New Roman" panose="02020603050405020304" pitchFamily="18" charset="0"/>
                <a:cs typeface="Times New Roman" panose="02020603050405020304" pitchFamily="18" charset="0"/>
              </a:rPr>
              <a:t>﹣</a:t>
            </a:r>
            <a:r>
              <a:rPr lang="en-US" altLang="zh-CN" sz="3200" b="1" dirty="0">
                <a:solidFill>
                  <a:srgbClr val="FF0000"/>
                </a:solidFill>
                <a:latin typeface="Times New Roman" panose="02020603050405020304" pitchFamily="18" charset="0"/>
                <a:cs typeface="Times New Roman" panose="02020603050405020304" pitchFamily="18" charset="0"/>
              </a:rPr>
              <a:t>+</a:t>
            </a:r>
            <a:r>
              <a:rPr lang="en-US" altLang="zh-CN" sz="3200" b="1" dirty="0" smtClean="0">
                <a:solidFill>
                  <a:srgbClr val="FF0000"/>
                </a:solidFill>
                <a:latin typeface="Times New Roman" panose="02020603050405020304" pitchFamily="18" charset="0"/>
                <a:cs typeface="Times New Roman" panose="02020603050405020304" pitchFamily="18" charset="0"/>
              </a:rPr>
              <a:t>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O</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3200" b="1" dirty="0" smtClean="0">
                <a:solidFill>
                  <a:srgbClr val="FF0000"/>
                </a:solidFill>
                <a:latin typeface="Times New Roman" panose="02020603050405020304" pitchFamily="18" charset="0"/>
                <a:cs typeface="Times New Roman" panose="02020603050405020304" pitchFamily="18" charset="0"/>
              </a:rPr>
              <a:t>O==NH</a:t>
            </a:r>
            <a:r>
              <a:rPr lang="en-US" altLang="zh-CN" sz="32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3200" b="1" dirty="0">
                <a:solidFill>
                  <a:srgbClr val="FF0000"/>
                </a:solidFill>
                <a:latin typeface="Times New Roman" panose="02020603050405020304" pitchFamily="18" charset="0"/>
                <a:cs typeface="Times New Roman" panose="02020603050405020304" pitchFamily="18" charset="0"/>
              </a:rPr>
              <a:t>↑+HCO</a:t>
            </a:r>
            <a:r>
              <a:rPr lang="en-US" altLang="zh-CN" sz="3200" b="1" baseline="-25000" dirty="0">
                <a:solidFill>
                  <a:srgbClr val="FF0000"/>
                </a:solidFill>
                <a:latin typeface="Times New Roman" panose="02020603050405020304" pitchFamily="18" charset="0"/>
                <a:cs typeface="Times New Roman" panose="02020603050405020304" pitchFamily="18" charset="0"/>
              </a:rPr>
              <a:t>3</a:t>
            </a:r>
            <a:r>
              <a:rPr lang="zh-CN" altLang="zh-CN" sz="3200" b="1" baseline="30000" dirty="0">
                <a:solidFill>
                  <a:srgbClr val="FF0000"/>
                </a:solidFill>
                <a:latin typeface="Times New Roman" panose="02020603050405020304" pitchFamily="18" charset="0"/>
                <a:cs typeface="Times New Roman" panose="02020603050405020304" pitchFamily="18" charset="0"/>
              </a:rPr>
              <a:t>﹣</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sp>
        <p:nvSpPr>
          <p:cNvPr id="7" name="矩形 6"/>
          <p:cNvSpPr/>
          <p:nvPr/>
        </p:nvSpPr>
        <p:spPr>
          <a:xfrm>
            <a:off x="3142878" y="5581526"/>
            <a:ext cx="8352928" cy="523220"/>
          </a:xfrm>
          <a:prstGeom prst="rect">
            <a:avLst/>
          </a:prstGeom>
        </p:spPr>
        <p:txBody>
          <a:bodyPr wrap="square">
            <a:spAutoFit/>
          </a:bodyPr>
          <a:lstStyle/>
          <a:p>
            <a:r>
              <a:rPr lang="en-US" altLang="zh-CN" sz="2800" b="1" dirty="0">
                <a:solidFill>
                  <a:srgbClr val="FF0000"/>
                </a:solidFill>
                <a:latin typeface="Times New Roman" panose="02020603050405020304" pitchFamily="18" charset="0"/>
                <a:cs typeface="Times New Roman" panose="02020603050405020304" pitchFamily="18" charset="0"/>
              </a:rPr>
              <a:t>6Fe</a:t>
            </a:r>
            <a:r>
              <a:rPr lang="en-US" altLang="zh-CN" sz="2800" b="1" baseline="30000" dirty="0">
                <a:solidFill>
                  <a:srgbClr val="FF0000"/>
                </a:solidFill>
                <a:latin typeface="Times New Roman" panose="02020603050405020304" pitchFamily="18" charset="0"/>
                <a:cs typeface="Times New Roman" panose="02020603050405020304" pitchFamily="18" charset="0"/>
              </a:rPr>
              <a:t>2</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3ClO</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3H</a:t>
            </a:r>
            <a:r>
              <a:rPr lang="en-US" altLang="zh-CN" sz="2800" b="1" baseline="-25000" dirty="0">
                <a:solidFill>
                  <a:srgbClr val="FF0000"/>
                </a:solidFill>
                <a:latin typeface="Times New Roman" panose="02020603050405020304" pitchFamily="18" charset="0"/>
                <a:cs typeface="Times New Roman" panose="02020603050405020304" pitchFamily="18" charset="0"/>
              </a:rPr>
              <a:t>2</a:t>
            </a:r>
            <a:r>
              <a:rPr lang="en-US" altLang="zh-CN" sz="2800" b="1" dirty="0">
                <a:solidFill>
                  <a:srgbClr val="FF0000"/>
                </a:solidFill>
                <a:latin typeface="Times New Roman" panose="02020603050405020304" pitchFamily="18" charset="0"/>
                <a:cs typeface="Times New Roman" panose="02020603050405020304" pitchFamily="18" charset="0"/>
              </a:rPr>
              <a:t>O===2Fe(OH)</a:t>
            </a:r>
            <a:r>
              <a:rPr lang="en-US" altLang="zh-CN" sz="2800" b="1" baseline="-25000" dirty="0">
                <a:solidFill>
                  <a:srgbClr val="FF0000"/>
                </a:solidFill>
                <a:latin typeface="Times New Roman" panose="02020603050405020304" pitchFamily="18" charset="0"/>
                <a:cs typeface="Times New Roman" panose="02020603050405020304" pitchFamily="18" charset="0"/>
              </a:rPr>
              <a:t>3</a:t>
            </a:r>
            <a:r>
              <a:rPr lang="en-US" altLang="zh-CN" sz="2800" b="1"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4Fe</a:t>
            </a:r>
            <a:r>
              <a:rPr lang="en-US" altLang="zh-CN" sz="2800" b="1" baseline="30000" dirty="0">
                <a:solidFill>
                  <a:srgbClr val="FF0000"/>
                </a:solidFill>
                <a:latin typeface="Times New Roman" panose="02020603050405020304" pitchFamily="18" charset="0"/>
                <a:cs typeface="Times New Roman" panose="02020603050405020304" pitchFamily="18" charset="0"/>
              </a:rPr>
              <a:t>3</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r>
              <a:rPr lang="zh-CN" altLang="en-US" sz="2800" b="1" dirty="0">
                <a:solidFill>
                  <a:srgbClr val="FF0000"/>
                </a:solidFill>
                <a:latin typeface="Times New Roman" panose="02020603050405020304" pitchFamily="18" charset="0"/>
                <a:cs typeface="Times New Roman" panose="02020603050405020304" pitchFamily="18" charset="0"/>
              </a:rPr>
              <a:t>＋</a:t>
            </a:r>
            <a:r>
              <a:rPr lang="en-US" altLang="zh-CN" sz="2800" b="1" dirty="0">
                <a:solidFill>
                  <a:srgbClr val="FF0000"/>
                </a:solidFill>
                <a:latin typeface="Times New Roman" panose="02020603050405020304" pitchFamily="18" charset="0"/>
                <a:cs typeface="Times New Roman" panose="02020603050405020304" pitchFamily="18" charset="0"/>
              </a:rPr>
              <a:t>3Cl</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p>
        </p:txBody>
      </p:sp>
      <p:sp>
        <p:nvSpPr>
          <p:cNvPr id="8" name="矩形 7"/>
          <p:cNvSpPr/>
          <p:nvPr/>
        </p:nvSpPr>
        <p:spPr>
          <a:xfrm>
            <a:off x="2998862" y="6098282"/>
            <a:ext cx="8784976" cy="523220"/>
          </a:xfrm>
          <a:prstGeom prst="rect">
            <a:avLst/>
          </a:prstGeom>
        </p:spPr>
        <p:txBody>
          <a:bodyPr wrap="square">
            <a:spAutoFit/>
          </a:bodyPr>
          <a:lstStyle/>
          <a:p>
            <a:r>
              <a:rPr lang="en-US" altLang="zh-CN" sz="2800" b="1" dirty="0" smtClean="0">
                <a:solidFill>
                  <a:srgbClr val="FF0000"/>
                </a:solidFill>
                <a:latin typeface="Times New Roman" panose="02020603050405020304" pitchFamily="18" charset="0"/>
                <a:cs typeface="Times New Roman" panose="02020603050405020304" pitchFamily="18" charset="0"/>
              </a:rPr>
              <a:t>2Fe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2</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err="1" smtClean="0">
                <a:solidFill>
                  <a:srgbClr val="FF0000"/>
                </a:solidFill>
                <a:latin typeface="Times New Roman" panose="02020603050405020304" pitchFamily="18" charset="0"/>
                <a:cs typeface="Times New Roman" panose="02020603050405020304" pitchFamily="18" charset="0"/>
              </a:rPr>
              <a:t>ClO</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OH</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2</a:t>
            </a:r>
            <a:r>
              <a:rPr lang="en-US" altLang="zh-CN" sz="2800" b="1" dirty="0" smtClean="0">
                <a:solidFill>
                  <a:srgbClr val="FF0000"/>
                </a:solidFill>
                <a:latin typeface="Times New Roman" panose="02020603050405020304" pitchFamily="18" charset="0"/>
                <a:cs typeface="Times New Roman" panose="02020603050405020304" pitchFamily="18" charset="0"/>
              </a:rPr>
              <a:t>O===Fe(OH)</a:t>
            </a:r>
            <a:r>
              <a:rPr lang="en-US" altLang="zh-CN" sz="2800" b="1" baseline="-25000" dirty="0" smtClean="0">
                <a:solidFill>
                  <a:srgbClr val="FF0000"/>
                </a:solidFill>
                <a:latin typeface="Times New Roman" panose="02020603050405020304" pitchFamily="18" charset="0"/>
                <a:cs typeface="Times New Roman" panose="02020603050405020304" pitchFamily="18" charset="0"/>
              </a:rPr>
              <a:t>3</a:t>
            </a:r>
            <a:r>
              <a:rPr lang="en-US" altLang="zh-CN" sz="2800" b="1" dirty="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smtClean="0">
                <a:solidFill>
                  <a:srgbClr val="FF0000"/>
                </a:solidFill>
                <a:latin typeface="Times New Roman" panose="02020603050405020304" pitchFamily="18" charset="0"/>
                <a:cs typeface="Times New Roman" panose="02020603050405020304" pitchFamily="18" charset="0"/>
              </a:rPr>
              <a:t>Fe</a:t>
            </a:r>
            <a:r>
              <a:rPr lang="en-US" altLang="zh-CN" sz="2800" b="1" baseline="30000" dirty="0" smtClean="0">
                <a:solidFill>
                  <a:srgbClr val="FF0000"/>
                </a:solidFill>
                <a:latin typeface="Times New Roman" panose="02020603050405020304" pitchFamily="18" charset="0"/>
                <a:cs typeface="Times New Roman" panose="02020603050405020304" pitchFamily="18" charset="0"/>
              </a:rPr>
              <a:t>3</a:t>
            </a:r>
            <a:r>
              <a:rPr lang="zh-CN" altLang="en-US" sz="2800" b="1" baseline="30000" dirty="0" smtClean="0">
                <a:solidFill>
                  <a:srgbClr val="FF0000"/>
                </a:solidFill>
                <a:latin typeface="Times New Roman" panose="02020603050405020304" pitchFamily="18" charset="0"/>
                <a:cs typeface="Times New Roman" panose="02020603050405020304" pitchFamily="18" charset="0"/>
              </a:rPr>
              <a:t>＋</a:t>
            </a:r>
            <a:r>
              <a:rPr lang="zh-CN" altLang="en-US" sz="2800" b="1" dirty="0" smtClean="0">
                <a:solidFill>
                  <a:srgbClr val="FF0000"/>
                </a:solidFill>
                <a:latin typeface="Times New Roman" panose="02020603050405020304" pitchFamily="18" charset="0"/>
                <a:cs typeface="Times New Roman" panose="02020603050405020304" pitchFamily="18" charset="0"/>
              </a:rPr>
              <a:t>＋</a:t>
            </a:r>
            <a:r>
              <a:rPr lang="en-US" altLang="zh-CN" sz="2800" b="1" dirty="0" err="1" smtClean="0">
                <a:solidFill>
                  <a:srgbClr val="FF0000"/>
                </a:solidFill>
                <a:latin typeface="Times New Roman" panose="02020603050405020304" pitchFamily="18" charset="0"/>
                <a:cs typeface="Times New Roman" panose="02020603050405020304" pitchFamily="18" charset="0"/>
              </a:rPr>
              <a:t>Cl</a:t>
            </a:r>
            <a:r>
              <a:rPr lang="zh-CN" altLang="en-US" sz="2800" b="1" baseline="30000" dirty="0">
                <a:solidFill>
                  <a:srgbClr val="FF0000"/>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84944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arn(inVertical)">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inVertical)">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barn(inVertical)">
                                      <p:cBhvr>
                                        <p:cTn id="3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p:bldP spid="7"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3"/>
          <p:cNvSpPr txBox="1"/>
          <p:nvPr/>
        </p:nvSpPr>
        <p:spPr bwMode="auto">
          <a:xfrm>
            <a:off x="1786301" y="-11575"/>
            <a:ext cx="1933969" cy="615529"/>
          </a:xfrm>
          <a:prstGeom prst="rect">
            <a:avLst/>
          </a:prstGeom>
          <a:noFill/>
        </p:spPr>
        <p:txBody>
          <a:bodyPr lIns="121898" tIns="60948" rIns="121898" bIns="60948">
            <a:spAutoFit/>
          </a:bodyPr>
          <a:lstStyle>
            <a:lvl1pPr>
              <a:defRPr>
                <a:solidFill>
                  <a:schemeClr val="tx1"/>
                </a:solidFill>
                <a:latin typeface="Arial" charset="0"/>
                <a:ea typeface="微软雅黑"/>
                <a:cs typeface="微软雅黑"/>
              </a:defRPr>
            </a:lvl1pPr>
            <a:lvl2pPr marL="742950" indent="-285750">
              <a:defRPr>
                <a:solidFill>
                  <a:schemeClr val="tx1"/>
                </a:solidFill>
                <a:latin typeface="Arial" charset="0"/>
                <a:ea typeface="微软雅黑"/>
                <a:cs typeface="微软雅黑"/>
              </a:defRPr>
            </a:lvl2pPr>
            <a:lvl3pPr marL="1143000" indent="-228600">
              <a:defRPr>
                <a:solidFill>
                  <a:schemeClr val="tx1"/>
                </a:solidFill>
                <a:latin typeface="Arial" charset="0"/>
                <a:ea typeface="微软雅黑"/>
                <a:cs typeface="微软雅黑"/>
              </a:defRPr>
            </a:lvl3pPr>
            <a:lvl4pPr marL="1600200" indent="-228600">
              <a:defRPr>
                <a:solidFill>
                  <a:schemeClr val="tx1"/>
                </a:solidFill>
                <a:latin typeface="Arial" charset="0"/>
                <a:ea typeface="微软雅黑"/>
                <a:cs typeface="微软雅黑"/>
              </a:defRPr>
            </a:lvl4pPr>
            <a:lvl5pPr marL="2057400" indent="-228600">
              <a:defRPr>
                <a:solidFill>
                  <a:schemeClr val="tx1"/>
                </a:solidFill>
                <a:latin typeface="Arial" charset="0"/>
                <a:ea typeface="微软雅黑"/>
                <a:cs typeface="微软雅黑"/>
              </a:defRPr>
            </a:lvl5pPr>
            <a:lvl6pPr marL="2514600" indent="-228600" fontAlgn="base">
              <a:spcBef>
                <a:spcPct val="0"/>
              </a:spcBef>
              <a:spcAft>
                <a:spcPct val="0"/>
              </a:spcAft>
              <a:defRPr>
                <a:solidFill>
                  <a:schemeClr val="tx1"/>
                </a:solidFill>
                <a:latin typeface="Arial" charset="0"/>
                <a:ea typeface="微软雅黑"/>
                <a:cs typeface="微软雅黑"/>
              </a:defRPr>
            </a:lvl6pPr>
            <a:lvl7pPr marL="2971800" indent="-228600" fontAlgn="base">
              <a:spcBef>
                <a:spcPct val="0"/>
              </a:spcBef>
              <a:spcAft>
                <a:spcPct val="0"/>
              </a:spcAft>
              <a:defRPr>
                <a:solidFill>
                  <a:schemeClr val="tx1"/>
                </a:solidFill>
                <a:latin typeface="Arial" charset="0"/>
                <a:ea typeface="微软雅黑"/>
                <a:cs typeface="微软雅黑"/>
              </a:defRPr>
            </a:lvl7pPr>
            <a:lvl8pPr marL="3429000" indent="-228600" fontAlgn="base">
              <a:spcBef>
                <a:spcPct val="0"/>
              </a:spcBef>
              <a:spcAft>
                <a:spcPct val="0"/>
              </a:spcAft>
              <a:defRPr>
                <a:solidFill>
                  <a:schemeClr val="tx1"/>
                </a:solidFill>
                <a:latin typeface="Arial" charset="0"/>
                <a:ea typeface="微软雅黑"/>
                <a:cs typeface="微软雅黑"/>
              </a:defRPr>
            </a:lvl8pPr>
            <a:lvl9pPr marL="3886200" indent="-228600" fontAlgn="base">
              <a:spcBef>
                <a:spcPct val="0"/>
              </a:spcBef>
              <a:spcAft>
                <a:spcPct val="0"/>
              </a:spcAft>
              <a:defRPr>
                <a:solidFill>
                  <a:schemeClr val="tx1"/>
                </a:solidFill>
                <a:latin typeface="Arial" charset="0"/>
                <a:ea typeface="微软雅黑"/>
                <a:cs typeface="微软雅黑"/>
              </a:defRPr>
            </a:lvl9pPr>
          </a:lstStyle>
          <a:p>
            <a:pPr lvl="0"/>
            <a:r>
              <a:rPr lang="zh-CN" altLang="en-US" sz="3200" b="1" dirty="0" smtClean="0">
                <a:solidFill>
                  <a:schemeClr val="bg1"/>
                </a:solidFill>
                <a:latin typeface="+mj-ea"/>
                <a:ea typeface="+mj-ea"/>
                <a:cs typeface="+mn-cs"/>
              </a:rPr>
              <a:t>解题技巧</a:t>
            </a:r>
            <a:endParaRPr lang="zh-CN" altLang="en-US" sz="3200" b="1" dirty="0">
              <a:solidFill>
                <a:schemeClr val="bg1"/>
              </a:solidFill>
              <a:latin typeface="+mj-ea"/>
              <a:ea typeface="+mj-ea"/>
              <a:cs typeface="+mn-cs"/>
            </a:endParaRPr>
          </a:p>
        </p:txBody>
      </p:sp>
      <p:sp>
        <p:nvSpPr>
          <p:cNvPr id="4" name="矩形 3"/>
          <p:cNvSpPr/>
          <p:nvPr/>
        </p:nvSpPr>
        <p:spPr>
          <a:xfrm>
            <a:off x="172116" y="595774"/>
            <a:ext cx="11805036" cy="5968301"/>
          </a:xfrm>
          <a:prstGeom prst="rect">
            <a:avLst/>
          </a:prstGeom>
        </p:spPr>
        <p:txBody>
          <a:bodyPr>
            <a:spAutoFit/>
          </a:bodyPr>
          <a:lstStyle/>
          <a:p>
            <a:pPr algn="ctr">
              <a:lnSpc>
                <a:spcPts val="5500"/>
              </a:lnSpc>
              <a:tabLst>
                <a:tab pos="1890395" algn="l"/>
              </a:tabLst>
            </a:pPr>
            <a:r>
              <a:rPr lang="zh-CN" altLang="zh-CN" sz="2800" b="1" kern="100" dirty="0">
                <a:solidFill>
                  <a:srgbClr val="0000FF"/>
                </a:solidFill>
                <a:latin typeface="华文细黑" pitchFamily="2" charset="-122"/>
                <a:ea typeface="华文细黑" pitchFamily="2" charset="-122"/>
                <a:cs typeface="Times New Roman"/>
              </a:rPr>
              <a:t>配平的基本技能</a:t>
            </a: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全变从左边配：氧化剂、还原剂中某元素化合价全变的，一般从左边反应物着手配平。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自变从右边配：自身氧化还原反应</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包括分解、歧化</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一般从右边着手配平。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缺项配平法：先将得失电子数配平，再观察两边电荷。若反应物这边缺正电荷，一般加</a:t>
            </a: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，生成物一边加水；若反应物这边缺负电荷，一般加</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，生成物一边加水，然后进行两边电荷数配平。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当方程式中有多个缺项时，应根据化合价的变化找准氧化剂、还原剂、氧化产物、还原产物</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5" name="矩形 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12708120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4762" y="6664324"/>
            <a:ext cx="12195175" cy="193675"/>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anchor="ctr"/>
          <a:lstStyle/>
          <a:p>
            <a:pPr algn="ctr" defTabSz="1219140" fontAlgn="auto">
              <a:lnSpc>
                <a:spcPct val="150000"/>
              </a:lnSpc>
              <a:spcBef>
                <a:spcPts val="0"/>
              </a:spcBef>
              <a:spcAft>
                <a:spcPts val="0"/>
              </a:spcAft>
              <a:defRPr/>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pic>
        <p:nvPicPr>
          <p:cNvPr id="21515"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5278"/>
          <a:stretch/>
        </p:blipFill>
        <p:spPr bwMode="auto">
          <a:xfrm>
            <a:off x="3922266" y="2672861"/>
            <a:ext cx="8099835" cy="126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6"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l="4769"/>
          <a:stretch/>
        </p:blipFill>
        <p:spPr bwMode="auto">
          <a:xfrm>
            <a:off x="3684003" y="4149874"/>
            <a:ext cx="8459875" cy="1215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文本框 1"/>
          <p:cNvSpPr txBox="1"/>
          <p:nvPr/>
        </p:nvSpPr>
        <p:spPr>
          <a:xfrm>
            <a:off x="209586" y="170866"/>
            <a:ext cx="8837948" cy="633187"/>
          </a:xfrm>
          <a:prstGeom prst="rect">
            <a:avLst/>
          </a:prstGeom>
          <a:noFill/>
        </p:spPr>
        <p:txBody>
          <a:bodyPr wrap="square" anchor="ctr">
            <a:spAutoFit/>
          </a:bodyPr>
          <a:lstStyle/>
          <a:p>
            <a:pPr defTabSz="1219140" fontAlgn="auto">
              <a:lnSpc>
                <a:spcPct val="120000"/>
              </a:lnSpc>
              <a:spcBef>
                <a:spcPts val="0"/>
              </a:spcBef>
              <a:spcAft>
                <a:spcPts val="0"/>
              </a:spcAft>
              <a:defRPr/>
            </a:pPr>
            <a:r>
              <a:rPr lang="zh-CN" altLang="en-US" sz="3200" b="1" dirty="0" smtClean="0">
                <a:solidFill>
                  <a:srgbClr val="0000FF"/>
                </a:solidFill>
                <a:latin typeface="+mj-ea"/>
                <a:ea typeface="+mj-ea"/>
              </a:rPr>
              <a:t>补充讲解：</a:t>
            </a:r>
            <a:r>
              <a:rPr lang="zh-CN" altLang="zh-CN" sz="3200" b="1" dirty="0" smtClean="0">
                <a:solidFill>
                  <a:srgbClr val="0000FF"/>
                </a:solidFill>
                <a:latin typeface="+mj-ea"/>
                <a:ea typeface="+mj-ea"/>
              </a:rPr>
              <a:t>基于</a:t>
            </a:r>
            <a:r>
              <a:rPr lang="en-US" altLang="zh-CN" sz="3200" b="1" dirty="0" smtClean="0">
                <a:solidFill>
                  <a:srgbClr val="0000FF"/>
                </a:solidFill>
                <a:latin typeface="+mj-ea"/>
                <a:ea typeface="+mj-ea"/>
              </a:rPr>
              <a:t>“</a:t>
            </a:r>
            <a:r>
              <a:rPr lang="zh-CN" altLang="en-US" sz="3200" b="1" dirty="0" smtClean="0">
                <a:solidFill>
                  <a:srgbClr val="0000FF"/>
                </a:solidFill>
                <a:latin typeface="+mj-ea"/>
                <a:ea typeface="+mj-ea"/>
              </a:rPr>
              <a:t>单</a:t>
            </a:r>
            <a:r>
              <a:rPr lang="zh-CN" altLang="zh-CN" sz="3200" b="1" dirty="0" smtClean="0">
                <a:solidFill>
                  <a:srgbClr val="0000FF"/>
                </a:solidFill>
                <a:latin typeface="+mj-ea"/>
                <a:ea typeface="+mj-ea"/>
              </a:rPr>
              <a:t>线</a:t>
            </a:r>
            <a:r>
              <a:rPr lang="zh-CN" altLang="zh-CN" sz="3200" b="1" dirty="0">
                <a:solidFill>
                  <a:srgbClr val="0000FF"/>
                </a:solidFill>
                <a:latin typeface="+mj-ea"/>
                <a:ea typeface="+mj-ea"/>
              </a:rPr>
              <a:t>桥</a:t>
            </a:r>
            <a:r>
              <a:rPr lang="en-US" altLang="zh-CN" sz="3200" b="1" dirty="0">
                <a:solidFill>
                  <a:srgbClr val="0000FF"/>
                </a:solidFill>
                <a:latin typeface="+mj-ea"/>
                <a:ea typeface="+mj-ea"/>
              </a:rPr>
              <a:t>”</a:t>
            </a:r>
            <a:r>
              <a:rPr lang="zh-CN" altLang="zh-CN" sz="3200" b="1" dirty="0" smtClean="0">
                <a:solidFill>
                  <a:srgbClr val="0000FF"/>
                </a:solidFill>
                <a:latin typeface="+mj-ea"/>
                <a:ea typeface="+mj-ea"/>
              </a:rPr>
              <a:t>理解氧化还原反应</a:t>
            </a:r>
            <a:endParaRPr lang="zh-CN" altLang="zh-CN" sz="3200" b="1" dirty="0">
              <a:solidFill>
                <a:srgbClr val="0000FF"/>
              </a:solidFill>
              <a:latin typeface="+mj-ea"/>
              <a:ea typeface="+mj-ea"/>
            </a:endParaRPr>
          </a:p>
        </p:txBody>
      </p:sp>
      <p:sp>
        <p:nvSpPr>
          <p:cNvPr id="43" name="矩形 42"/>
          <p:cNvSpPr/>
          <p:nvPr/>
        </p:nvSpPr>
        <p:spPr>
          <a:xfrm>
            <a:off x="398194" y="909514"/>
            <a:ext cx="5480988" cy="2031325"/>
          </a:xfrm>
          <a:prstGeom prst="rect">
            <a:avLst/>
          </a:prstGeom>
        </p:spPr>
        <p:txBody>
          <a:bodyPr wrap="none">
            <a:spAutoFit/>
          </a:bodyPr>
          <a:lstStyle/>
          <a:p>
            <a:pPr>
              <a:lnSpc>
                <a:spcPct val="150000"/>
              </a:lnSpc>
            </a:pPr>
            <a:r>
              <a:rPr lang="en-US" altLang="zh-CN" sz="2800" b="1" kern="100" dirty="0" smtClean="0">
                <a:solidFill>
                  <a:srgbClr val="FF0000"/>
                </a:solidFill>
                <a:latin typeface="Times New Roman"/>
                <a:ea typeface="华文细黑"/>
              </a:rPr>
              <a:t>1.</a:t>
            </a:r>
            <a:r>
              <a:rPr lang="zh-CN" altLang="en-US" sz="2800" b="1" kern="100" dirty="0" smtClean="0">
                <a:solidFill>
                  <a:srgbClr val="FF0000"/>
                </a:solidFill>
                <a:latin typeface="Times New Roman"/>
                <a:ea typeface="华文细黑"/>
              </a:rPr>
              <a:t>还原剂给电子，氧化剂得电子；</a:t>
            </a:r>
            <a:endParaRPr lang="en-US" altLang="zh-CN" sz="2800" b="1" kern="100" dirty="0" smtClean="0">
              <a:solidFill>
                <a:srgbClr val="FF0000"/>
              </a:solidFill>
              <a:latin typeface="Times New Roman"/>
              <a:ea typeface="华文细黑"/>
            </a:endParaRPr>
          </a:p>
          <a:p>
            <a:pPr>
              <a:lnSpc>
                <a:spcPct val="150000"/>
              </a:lnSpc>
            </a:pPr>
            <a:r>
              <a:rPr lang="en-US" altLang="zh-CN" sz="2800" b="1" kern="100" dirty="0" smtClean="0">
                <a:solidFill>
                  <a:srgbClr val="FF0000"/>
                </a:solidFill>
                <a:latin typeface="Times New Roman"/>
                <a:ea typeface="华文细黑"/>
              </a:rPr>
              <a:t>2.</a:t>
            </a:r>
            <a:r>
              <a:rPr lang="zh-CN" altLang="en-US" sz="2800" b="1" kern="100" dirty="0" smtClean="0">
                <a:solidFill>
                  <a:srgbClr val="FF0000"/>
                </a:solidFill>
                <a:latin typeface="Times New Roman"/>
                <a:ea typeface="华文细黑"/>
              </a:rPr>
              <a:t>电子由还原剂指向氧化剂；</a:t>
            </a:r>
            <a:endParaRPr lang="en-US" altLang="zh-CN" sz="2800" b="1" kern="100" dirty="0" smtClean="0">
              <a:solidFill>
                <a:srgbClr val="FF0000"/>
              </a:solidFill>
              <a:latin typeface="Times New Roman"/>
              <a:ea typeface="华文细黑"/>
            </a:endParaRPr>
          </a:p>
          <a:p>
            <a:pPr>
              <a:lnSpc>
                <a:spcPct val="150000"/>
              </a:lnSpc>
            </a:pPr>
            <a:r>
              <a:rPr lang="en-US" altLang="zh-CN" sz="2800" b="1" kern="100" dirty="0" smtClean="0">
                <a:solidFill>
                  <a:srgbClr val="FF0000"/>
                </a:solidFill>
                <a:latin typeface="Times New Roman"/>
                <a:ea typeface="华文细黑"/>
              </a:rPr>
              <a:t>3.</a:t>
            </a:r>
            <a:r>
              <a:rPr lang="zh-CN" altLang="en-US" sz="2800" b="1" kern="100" dirty="0" smtClean="0">
                <a:solidFill>
                  <a:srgbClr val="FF0000"/>
                </a:solidFill>
                <a:latin typeface="Times New Roman"/>
                <a:ea typeface="华文细黑"/>
              </a:rPr>
              <a:t>歧化反应，电子自身转移；</a:t>
            </a:r>
            <a:endParaRPr lang="en-US" altLang="zh-CN" sz="2800" b="1" kern="100" dirty="0" smtClean="0">
              <a:solidFill>
                <a:srgbClr val="0000FF"/>
              </a:solidFill>
              <a:latin typeface="Times New Roman"/>
              <a:ea typeface="华文细黑"/>
            </a:endParaRPr>
          </a:p>
        </p:txBody>
      </p:sp>
      <p:sp>
        <p:nvSpPr>
          <p:cNvPr id="44" name="矩形 43"/>
          <p:cNvSpPr/>
          <p:nvPr/>
        </p:nvSpPr>
        <p:spPr>
          <a:xfrm>
            <a:off x="6167214" y="1989634"/>
            <a:ext cx="5256584" cy="646331"/>
          </a:xfrm>
          <a:prstGeom prst="rect">
            <a:avLst/>
          </a:prstGeom>
        </p:spPr>
        <p:txBody>
          <a:bodyPr wrap="square">
            <a:spAutoFit/>
          </a:bodyPr>
          <a:lstStyle/>
          <a:p>
            <a:pPr>
              <a:defRPr/>
            </a:pPr>
            <a:r>
              <a:rPr lang="en-US" altLang="zh-CN" sz="3600" kern="100" dirty="0" smtClean="0">
                <a:latin typeface="Times New Roman"/>
                <a:ea typeface="华文细黑"/>
                <a:cs typeface="Times New Roman"/>
              </a:rPr>
              <a:t>2H</a:t>
            </a:r>
            <a:r>
              <a:rPr lang="en-US" altLang="zh-CN" sz="3600" kern="100" baseline="-25000" dirty="0" smtClean="0">
                <a:latin typeface="Times New Roman"/>
                <a:ea typeface="华文细黑"/>
                <a:cs typeface="Times New Roman"/>
              </a:rPr>
              <a:t>2</a:t>
            </a:r>
            <a:r>
              <a:rPr lang="en-US" altLang="zh-CN" sz="3600" kern="100" dirty="0" smtClean="0">
                <a:latin typeface="Times New Roman"/>
                <a:ea typeface="华文细黑"/>
                <a:cs typeface="Times New Roman"/>
              </a:rPr>
              <a:t>S + SO</a:t>
            </a:r>
            <a:r>
              <a:rPr lang="en-US" altLang="zh-CN" sz="3600" kern="100" baseline="-25000" dirty="0" smtClean="0">
                <a:latin typeface="Times New Roman"/>
                <a:ea typeface="华文细黑"/>
                <a:cs typeface="Times New Roman"/>
              </a:rPr>
              <a:t>2</a:t>
            </a:r>
            <a:r>
              <a:rPr lang="en-US" altLang="zh-CN" sz="3600" kern="100" baseline="30000" dirty="0" smtClean="0">
                <a:latin typeface="Times New Roman"/>
                <a:ea typeface="华文细黑"/>
                <a:cs typeface="Courier New"/>
              </a:rPr>
              <a:t> </a:t>
            </a:r>
            <a:r>
              <a:rPr lang="en-US" altLang="zh-CN" sz="3600" kern="100" spc="-80" dirty="0" smtClean="0">
                <a:latin typeface="Times New Roman"/>
                <a:ea typeface="华文细黑"/>
                <a:cs typeface="Courier New"/>
              </a:rPr>
              <a:t>=</a:t>
            </a:r>
            <a:r>
              <a:rPr lang="en-US" altLang="zh-CN" sz="3600" kern="100" dirty="0" smtClean="0">
                <a:latin typeface="Times New Roman"/>
                <a:ea typeface="华文细黑"/>
                <a:cs typeface="Courier New"/>
              </a:rPr>
              <a:t>= 3S + 2H</a:t>
            </a:r>
            <a:r>
              <a:rPr lang="en-US" altLang="zh-CN" sz="3600" kern="100" baseline="-25000" dirty="0" smtClean="0">
                <a:latin typeface="Times New Roman"/>
                <a:ea typeface="华文细黑"/>
                <a:cs typeface="Courier New"/>
              </a:rPr>
              <a:t>2</a:t>
            </a:r>
            <a:r>
              <a:rPr lang="en-US" altLang="zh-CN" sz="3600" kern="100" dirty="0" smtClean="0">
                <a:latin typeface="Times New Roman"/>
                <a:ea typeface="华文细黑"/>
                <a:cs typeface="Courier New"/>
              </a:rPr>
              <a:t>O</a:t>
            </a:r>
            <a:endParaRPr lang="zh-CN" altLang="en-US" sz="3600" dirty="0"/>
          </a:p>
        </p:txBody>
      </p:sp>
      <p:grpSp>
        <p:nvGrpSpPr>
          <p:cNvPr id="32" name="组合 31"/>
          <p:cNvGrpSpPr/>
          <p:nvPr/>
        </p:nvGrpSpPr>
        <p:grpSpPr>
          <a:xfrm>
            <a:off x="7077620" y="1666662"/>
            <a:ext cx="792000" cy="432048"/>
            <a:chOff x="7077620" y="1666662"/>
            <a:chExt cx="792000" cy="432048"/>
          </a:xfrm>
        </p:grpSpPr>
        <p:cxnSp>
          <p:nvCxnSpPr>
            <p:cNvPr id="11" name="直接连接符 10"/>
            <p:cNvCxnSpPr/>
            <p:nvPr/>
          </p:nvCxnSpPr>
          <p:spPr>
            <a:xfrm flipV="1">
              <a:off x="7077620" y="1666662"/>
              <a:ext cx="0" cy="43204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7077620" y="1666662"/>
              <a:ext cx="792000"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grpSp>
      <p:cxnSp>
        <p:nvCxnSpPr>
          <p:cNvPr id="25" name="直接箭头连接符 24"/>
          <p:cNvCxnSpPr/>
          <p:nvPr/>
        </p:nvCxnSpPr>
        <p:spPr>
          <a:xfrm>
            <a:off x="7863140" y="1666662"/>
            <a:ext cx="0" cy="432048"/>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7148458" y="1125538"/>
            <a:ext cx="708848" cy="584775"/>
          </a:xfrm>
          <a:prstGeom prst="rect">
            <a:avLst/>
          </a:prstGeom>
          <a:noFill/>
        </p:spPr>
        <p:txBody>
          <a:bodyPr wrap="none" rtlCol="0">
            <a:spAutoFit/>
          </a:bodyPr>
          <a:lstStyle/>
          <a:p>
            <a:r>
              <a:rPr lang="en-US" altLang="zh-CN" sz="3200" dirty="0" smtClean="0">
                <a:solidFill>
                  <a:srgbClr val="FF0000"/>
                </a:solidFill>
                <a:latin typeface="Times New Roman" panose="02020603050405020304" pitchFamily="18" charset="0"/>
                <a:cs typeface="Times New Roman" panose="02020603050405020304" pitchFamily="18" charset="0"/>
              </a:rPr>
              <a:t>4e-</a:t>
            </a:r>
            <a:endParaRPr lang="zh-CN" altLang="en-US" sz="32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5645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3">
                                            <p:txEl>
                                              <p:pRg st="0" end="0"/>
                                            </p:txEl>
                                          </p:spTgt>
                                        </p:tgtEl>
                                        <p:attrNameLst>
                                          <p:attrName>style.visibility</p:attrName>
                                        </p:attrNameLst>
                                      </p:cBhvr>
                                      <p:to>
                                        <p:strVal val="visible"/>
                                      </p:to>
                                    </p:set>
                                    <p:animEffect transition="in" filter="fade">
                                      <p:cBhvr>
                                        <p:cTn id="7" dur="1000"/>
                                        <p:tgtEl>
                                          <p:spTgt spid="43">
                                            <p:txEl>
                                              <p:pRg st="0" end="0"/>
                                            </p:txEl>
                                          </p:spTgt>
                                        </p:tgtEl>
                                      </p:cBhvr>
                                    </p:animEffect>
                                    <p:anim calcmode="lin" valueType="num">
                                      <p:cBhvr>
                                        <p:cTn id="8" dur="10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3">
                                            <p:txEl>
                                              <p:pRg st="1" end="1"/>
                                            </p:txEl>
                                          </p:spTgt>
                                        </p:tgtEl>
                                        <p:attrNameLst>
                                          <p:attrName>style.visibility</p:attrName>
                                        </p:attrNameLst>
                                      </p:cBhvr>
                                      <p:to>
                                        <p:strVal val="visible"/>
                                      </p:to>
                                    </p:set>
                                    <p:animEffect transition="in" filter="fade">
                                      <p:cBhvr>
                                        <p:cTn id="14" dur="1000"/>
                                        <p:tgtEl>
                                          <p:spTgt spid="43">
                                            <p:txEl>
                                              <p:pRg st="1" end="1"/>
                                            </p:txEl>
                                          </p:spTgt>
                                        </p:tgtEl>
                                      </p:cBhvr>
                                    </p:animEffect>
                                    <p:anim calcmode="lin" valueType="num">
                                      <p:cBhvr>
                                        <p:cTn id="15" dur="1000" fill="hold"/>
                                        <p:tgtEl>
                                          <p:spTgt spid="4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3">
                                            <p:txEl>
                                              <p:pRg st="2" end="2"/>
                                            </p:txEl>
                                          </p:spTgt>
                                        </p:tgtEl>
                                        <p:attrNameLst>
                                          <p:attrName>style.visibility</p:attrName>
                                        </p:attrNameLst>
                                      </p:cBhvr>
                                      <p:to>
                                        <p:strVal val="visible"/>
                                      </p:to>
                                    </p:set>
                                    <p:animEffect transition="in" filter="fade">
                                      <p:cBhvr>
                                        <p:cTn id="21" dur="1000"/>
                                        <p:tgtEl>
                                          <p:spTgt spid="43">
                                            <p:txEl>
                                              <p:pRg st="2" end="2"/>
                                            </p:txEl>
                                          </p:spTgt>
                                        </p:tgtEl>
                                      </p:cBhvr>
                                    </p:animEffect>
                                    <p:anim calcmode="lin" valueType="num">
                                      <p:cBhvr>
                                        <p:cTn id="22" dur="1000" fill="hold"/>
                                        <p:tgtEl>
                                          <p:spTgt spid="4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barn(inVertical)">
                                      <p:cBhvr>
                                        <p:cTn id="28" dur="500"/>
                                        <p:tgtEl>
                                          <p:spTgt spid="44"/>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up)">
                                      <p:cBhvr>
                                        <p:cTn id="33" dur="500"/>
                                        <p:tgtEl>
                                          <p:spTgt spid="25"/>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wipe(down)">
                                      <p:cBhvr>
                                        <p:cTn id="38" dur="500"/>
                                        <p:tgtEl>
                                          <p:spTgt spid="32"/>
                                        </p:tgtEl>
                                      </p:cBhvr>
                                    </p:animEffect>
                                  </p:childTnLst>
                                </p:cTn>
                              </p:par>
                            </p:childTnLst>
                          </p:cTn>
                        </p:par>
                      </p:childTnLst>
                    </p:cTn>
                  </p:par>
                  <p:par>
                    <p:cTn id="39" fill="hold">
                      <p:stCondLst>
                        <p:cond delay="indefinite"/>
                      </p:stCondLst>
                      <p:childTnLst>
                        <p:par>
                          <p:cTn id="40" fill="hold">
                            <p:stCondLst>
                              <p:cond delay="0"/>
                            </p:stCondLst>
                            <p:childTnLst>
                              <p:par>
                                <p:cTn id="41" presetID="16" presetClass="entr" presetSubtype="21" fill="hold" grpId="0" nodeType="click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barn(inVertical)">
                                      <p:cBhvr>
                                        <p:cTn id="43" dur="500"/>
                                        <p:tgtEl>
                                          <p:spTgt spid="28"/>
                                        </p:tgtEl>
                                      </p:cBhvr>
                                    </p:animEffect>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21515"/>
                                        </p:tgtEl>
                                        <p:attrNameLst>
                                          <p:attrName>style.visibility</p:attrName>
                                        </p:attrNameLst>
                                      </p:cBhvr>
                                      <p:to>
                                        <p:strVal val="visible"/>
                                      </p:to>
                                    </p:set>
                                    <p:animEffect transition="in" filter="fade">
                                      <p:cBhvr>
                                        <p:cTn id="48" dur="1000"/>
                                        <p:tgtEl>
                                          <p:spTgt spid="21515"/>
                                        </p:tgtEl>
                                      </p:cBhvr>
                                    </p:animEffect>
                                    <p:anim calcmode="lin" valueType="num">
                                      <p:cBhvr>
                                        <p:cTn id="49" dur="1000" fill="hold"/>
                                        <p:tgtEl>
                                          <p:spTgt spid="21515"/>
                                        </p:tgtEl>
                                        <p:attrNameLst>
                                          <p:attrName>ppt_x</p:attrName>
                                        </p:attrNameLst>
                                      </p:cBhvr>
                                      <p:tavLst>
                                        <p:tav tm="0">
                                          <p:val>
                                            <p:strVal val="#ppt_x"/>
                                          </p:val>
                                        </p:tav>
                                        <p:tav tm="100000">
                                          <p:val>
                                            <p:strVal val="#ppt_x"/>
                                          </p:val>
                                        </p:tav>
                                      </p:tavLst>
                                    </p:anim>
                                    <p:anim calcmode="lin" valueType="num">
                                      <p:cBhvr>
                                        <p:cTn id="50" dur="1000" fill="hold"/>
                                        <p:tgtEl>
                                          <p:spTgt spid="21515"/>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21516"/>
                                        </p:tgtEl>
                                        <p:attrNameLst>
                                          <p:attrName>style.visibility</p:attrName>
                                        </p:attrNameLst>
                                      </p:cBhvr>
                                      <p:to>
                                        <p:strVal val="visible"/>
                                      </p:to>
                                    </p:set>
                                    <p:animEffect transition="in" filter="fade">
                                      <p:cBhvr>
                                        <p:cTn id="55" dur="1000"/>
                                        <p:tgtEl>
                                          <p:spTgt spid="21516"/>
                                        </p:tgtEl>
                                      </p:cBhvr>
                                    </p:animEffect>
                                    <p:anim calcmode="lin" valueType="num">
                                      <p:cBhvr>
                                        <p:cTn id="56" dur="1000" fill="hold"/>
                                        <p:tgtEl>
                                          <p:spTgt spid="21516"/>
                                        </p:tgtEl>
                                        <p:attrNameLst>
                                          <p:attrName>ppt_x</p:attrName>
                                        </p:attrNameLst>
                                      </p:cBhvr>
                                      <p:tavLst>
                                        <p:tav tm="0">
                                          <p:val>
                                            <p:strVal val="#ppt_x"/>
                                          </p:val>
                                        </p:tav>
                                        <p:tav tm="100000">
                                          <p:val>
                                            <p:strVal val="#ppt_x"/>
                                          </p:val>
                                        </p:tav>
                                      </p:tavLst>
                                    </p:anim>
                                    <p:anim calcmode="lin" valueType="num">
                                      <p:cBhvr>
                                        <p:cTn id="57" dur="1000" fill="hold"/>
                                        <p:tgtEl>
                                          <p:spTgt spid="215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2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
          <p:cNvSpPr txBox="1"/>
          <p:nvPr/>
        </p:nvSpPr>
        <p:spPr>
          <a:xfrm>
            <a:off x="665675" y="2322568"/>
            <a:ext cx="10859063"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考点二　电子守恒思想在氧</a:t>
            </a:r>
            <a:r>
              <a:rPr lang="zh-CN" altLang="zh-CN" sz="6000" b="1" dirty="0" smtClean="0">
                <a:solidFill>
                  <a:schemeClr val="bg1"/>
                </a:solidFill>
                <a:latin typeface="+mj-ea"/>
                <a:ea typeface="+mj-ea"/>
              </a:rPr>
              <a:t>化</a:t>
            </a:r>
            <a:endParaRPr lang="en-US" altLang="zh-CN" sz="6000" b="1" dirty="0" smtClean="0">
              <a:solidFill>
                <a:schemeClr val="bg1"/>
              </a:solidFill>
              <a:latin typeface="+mj-ea"/>
              <a:ea typeface="+mj-ea"/>
            </a:endParaRPr>
          </a:p>
          <a:p>
            <a:pPr>
              <a:lnSpc>
                <a:spcPct val="120000"/>
              </a:lnSpc>
              <a:defRPr/>
            </a:pP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还原</a:t>
            </a:r>
            <a:r>
              <a:rPr lang="zh-CN" altLang="zh-CN" sz="6000" b="1" dirty="0">
                <a:solidFill>
                  <a:schemeClr val="bg1"/>
                </a:solidFill>
                <a:latin typeface="+mj-ea"/>
                <a:ea typeface="+mj-ea"/>
              </a:rPr>
              <a:t>反应计算中的应用</a:t>
            </a:r>
          </a:p>
        </p:txBody>
      </p:sp>
    </p:spTree>
    <p:extLst>
      <p:ext uri="{BB962C8B-B14F-4D97-AF65-F5344CB8AC3E}">
        <p14:creationId xmlns:p14="http://schemas.microsoft.com/office/powerpoint/2010/main" val="31580257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94658" y="718542"/>
            <a:ext cx="11633195" cy="1533729"/>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smtClean="0">
                <a:solidFill>
                  <a:srgbClr val="FF0000"/>
                </a:solidFill>
                <a:latin typeface="Times New Roman"/>
                <a:ea typeface="华文细黑"/>
                <a:cs typeface="Times New Roman"/>
              </a:rPr>
              <a:t>氧化还原</a:t>
            </a:r>
            <a:r>
              <a:rPr lang="zh-CN" altLang="zh-CN" sz="2800" b="1" kern="100" dirty="0">
                <a:solidFill>
                  <a:srgbClr val="FF0000"/>
                </a:solidFill>
                <a:latin typeface="Times New Roman"/>
                <a:ea typeface="华文细黑"/>
                <a:cs typeface="Times New Roman"/>
              </a:rPr>
              <a:t>反应的</a:t>
            </a:r>
            <a:r>
              <a:rPr lang="zh-CN" altLang="zh-CN" sz="2800" b="1" kern="100" dirty="0" smtClean="0">
                <a:solidFill>
                  <a:srgbClr val="FF0000"/>
                </a:solidFill>
                <a:latin typeface="Times New Roman"/>
                <a:ea typeface="华文细黑"/>
                <a:cs typeface="Times New Roman"/>
              </a:rPr>
              <a:t>实质</a:t>
            </a:r>
            <a:r>
              <a:rPr lang="zh-CN" altLang="en-US" sz="2800" b="1" kern="100" dirty="0" smtClean="0">
                <a:solidFill>
                  <a:srgbClr val="FF0000"/>
                </a:solidFill>
                <a:latin typeface="Times New Roman"/>
                <a:ea typeface="华文细黑"/>
                <a:cs typeface="Courier New"/>
              </a:rPr>
              <a:t>：</a:t>
            </a:r>
            <a:endParaRPr lang="en-US" altLang="zh-CN" sz="2800" b="1" kern="100" dirty="0" smtClean="0">
              <a:solidFill>
                <a:srgbClr val="FF0000"/>
              </a:solidFill>
              <a:latin typeface="Times New Roman"/>
              <a:ea typeface="华文细黑"/>
              <a:cs typeface="Courier New"/>
            </a:endParaRPr>
          </a:p>
          <a:p>
            <a:pPr algn="just">
              <a:lnSpc>
                <a:spcPts val="5500"/>
              </a:lnSpc>
              <a:spcAft>
                <a:spcPts val="0"/>
              </a:spcAft>
            </a:pPr>
            <a:r>
              <a:rPr lang="zh-CN" altLang="zh-CN" sz="2800" b="1" kern="100" dirty="0" smtClean="0">
                <a:solidFill>
                  <a:srgbClr val="FF0000"/>
                </a:solidFill>
                <a:latin typeface="Times New Roman"/>
                <a:ea typeface="华文细黑"/>
                <a:cs typeface="Times New Roman"/>
              </a:rPr>
              <a:t>氧化剂</a:t>
            </a:r>
            <a:r>
              <a:rPr lang="zh-CN" altLang="zh-CN" sz="2800" b="1" kern="100" dirty="0">
                <a:solidFill>
                  <a:srgbClr val="FF0000"/>
                </a:solidFill>
                <a:latin typeface="Times New Roman"/>
                <a:ea typeface="华文细黑"/>
                <a:cs typeface="Times New Roman"/>
              </a:rPr>
              <a:t>得到的电子</a:t>
            </a:r>
            <a:r>
              <a:rPr lang="zh-CN" altLang="zh-CN" sz="2800" b="1" kern="100" dirty="0" smtClean="0">
                <a:solidFill>
                  <a:srgbClr val="FF0000"/>
                </a:solidFill>
                <a:latin typeface="Times New Roman"/>
                <a:ea typeface="华文细黑"/>
                <a:cs typeface="Times New Roman"/>
              </a:rPr>
              <a:t>总数</a:t>
            </a:r>
            <a:r>
              <a:rPr lang="en-US" altLang="zh-CN" sz="2800" b="1" kern="100" dirty="0" smtClean="0">
                <a:solidFill>
                  <a:srgbClr val="FF0000"/>
                </a:solidFill>
                <a:latin typeface="Times New Roman"/>
                <a:ea typeface="华文细黑"/>
                <a:cs typeface="Times New Roman"/>
              </a:rPr>
              <a:t>=</a:t>
            </a:r>
            <a:r>
              <a:rPr lang="zh-CN" altLang="zh-CN" sz="2800" b="1" kern="100" dirty="0" smtClean="0">
                <a:solidFill>
                  <a:srgbClr val="FF0000"/>
                </a:solidFill>
                <a:latin typeface="Times New Roman"/>
                <a:ea typeface="华文细黑"/>
                <a:cs typeface="Times New Roman"/>
              </a:rPr>
              <a:t>还原剂</a:t>
            </a:r>
            <a:r>
              <a:rPr lang="zh-CN" altLang="zh-CN" sz="2800" b="1" kern="100" dirty="0">
                <a:solidFill>
                  <a:srgbClr val="FF0000"/>
                </a:solidFill>
                <a:latin typeface="Times New Roman"/>
                <a:ea typeface="华文细黑"/>
                <a:cs typeface="Times New Roman"/>
              </a:rPr>
              <a:t>失去的电子</a:t>
            </a:r>
            <a:r>
              <a:rPr lang="zh-CN" altLang="zh-CN" sz="2800" b="1" kern="100" dirty="0" smtClean="0">
                <a:solidFill>
                  <a:srgbClr val="FF0000"/>
                </a:solidFill>
                <a:latin typeface="Times New Roman"/>
                <a:ea typeface="华文细黑"/>
                <a:cs typeface="Times New Roman"/>
              </a:rPr>
              <a:t>总数，</a:t>
            </a:r>
            <a:r>
              <a:rPr lang="zh-CN" altLang="en-US" sz="2800" b="1" kern="100" dirty="0" smtClean="0">
                <a:solidFill>
                  <a:srgbClr val="FF0000"/>
                </a:solidFill>
                <a:latin typeface="Times New Roman"/>
                <a:ea typeface="华文细黑"/>
                <a:cs typeface="Times New Roman"/>
              </a:rPr>
              <a:t>（</a:t>
            </a:r>
            <a:r>
              <a:rPr lang="zh-CN" altLang="zh-CN" sz="2800" b="1" kern="100" dirty="0" smtClean="0">
                <a:solidFill>
                  <a:srgbClr val="FF0000"/>
                </a:solidFill>
                <a:latin typeface="Times New Roman"/>
                <a:ea typeface="华文细黑"/>
                <a:cs typeface="Times New Roman"/>
              </a:rPr>
              <a:t>电子守恒</a:t>
            </a:r>
            <a:r>
              <a:rPr lang="zh-CN" altLang="en-US" sz="2800" b="1" kern="100" dirty="0" smtClean="0">
                <a:solidFill>
                  <a:srgbClr val="FF0000"/>
                </a:solidFill>
                <a:latin typeface="Times New Roman"/>
                <a:ea typeface="华文细黑"/>
                <a:cs typeface="Times New Roman"/>
              </a:rPr>
              <a:t>）</a:t>
            </a:r>
            <a:r>
              <a:rPr lang="zh-CN" altLang="zh-CN" sz="2800" b="1" kern="100" dirty="0" smtClean="0">
                <a:solidFill>
                  <a:srgbClr val="FF0000"/>
                </a:solidFill>
                <a:latin typeface="Times New Roman"/>
                <a:ea typeface="华文细黑"/>
                <a:cs typeface="Times New Roman"/>
              </a:rPr>
              <a:t>。</a:t>
            </a:r>
            <a:endParaRPr lang="zh-CN" altLang="zh-CN" sz="800" kern="100" dirty="0">
              <a:latin typeface="宋体"/>
              <a:cs typeface="Courier New"/>
            </a:endParaRPr>
          </a:p>
        </p:txBody>
      </p:sp>
      <p:sp>
        <p:nvSpPr>
          <p:cNvPr id="2" name="矩形 1"/>
          <p:cNvSpPr/>
          <p:nvPr/>
        </p:nvSpPr>
        <p:spPr>
          <a:xfrm>
            <a:off x="838622" y="2637705"/>
            <a:ext cx="10081120" cy="1384995"/>
          </a:xfrm>
          <a:prstGeom prst="rect">
            <a:avLst/>
          </a:prstGeom>
        </p:spPr>
        <p:txBody>
          <a:bodyPr wrap="square">
            <a:spAutoFit/>
          </a:bodyPr>
          <a:lstStyle/>
          <a:p>
            <a:pPr lvl="0" algn="just">
              <a:lnSpc>
                <a:spcPct val="150000"/>
              </a:lnSpc>
            </a:pPr>
            <a:r>
              <a:rPr lang="en-US" altLang="zh-CN" sz="2800" b="1" i="1" kern="100" dirty="0">
                <a:solidFill>
                  <a:srgbClr val="0000FF"/>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氧化剂</a:t>
            </a:r>
            <a:r>
              <a:rPr lang="en-US" altLang="zh-CN" sz="2800" b="1" kern="100" dirty="0">
                <a:solidFill>
                  <a:srgbClr val="0000FF"/>
                </a:solidFill>
                <a:latin typeface="Times New Roman"/>
                <a:ea typeface="华文细黑"/>
                <a:cs typeface="Courier New"/>
              </a:rPr>
              <a:t>)</a:t>
            </a:r>
            <a:r>
              <a:rPr lang="en-US" altLang="zh-CN" sz="2800" b="1" kern="100" dirty="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变价原子个数</a:t>
            </a:r>
            <a:r>
              <a:rPr lang="en-US" altLang="zh-CN" sz="2800" b="1" kern="100" dirty="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化合价变化值</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高价－低价</a:t>
            </a:r>
            <a:r>
              <a:rPr lang="en-US" altLang="zh-CN" sz="2800" b="1" kern="100" dirty="0" smtClean="0">
                <a:solidFill>
                  <a:srgbClr val="0000FF"/>
                </a:solidFill>
                <a:latin typeface="Times New Roman"/>
                <a:ea typeface="华文细黑"/>
                <a:cs typeface="Courier New"/>
              </a:rPr>
              <a:t>)</a:t>
            </a:r>
          </a:p>
          <a:p>
            <a:pPr lvl="0" algn="just">
              <a:lnSpc>
                <a:spcPct val="150000"/>
              </a:lnSpc>
            </a:pPr>
            <a:r>
              <a:rPr lang="zh-CN" altLang="zh-CN" sz="2800" b="1" kern="100" dirty="0" smtClean="0">
                <a:solidFill>
                  <a:srgbClr val="0000FF"/>
                </a:solidFill>
                <a:latin typeface="Times New Roman"/>
                <a:ea typeface="华文细黑"/>
                <a:cs typeface="Times New Roman"/>
              </a:rPr>
              <a:t>＝</a:t>
            </a:r>
            <a:r>
              <a:rPr lang="en-US" altLang="zh-CN" sz="2800" b="1" i="1" kern="100" dirty="0">
                <a:solidFill>
                  <a:srgbClr val="0000FF"/>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还原剂</a:t>
            </a:r>
            <a:r>
              <a:rPr lang="en-US" altLang="zh-CN" sz="2800" b="1" kern="100" dirty="0">
                <a:solidFill>
                  <a:srgbClr val="0000FF"/>
                </a:solidFill>
                <a:latin typeface="Times New Roman"/>
                <a:ea typeface="华文细黑"/>
                <a:cs typeface="Courier New"/>
              </a:rPr>
              <a:t>)</a:t>
            </a:r>
            <a:r>
              <a:rPr lang="en-US" altLang="zh-CN" sz="2800" b="1" kern="100" dirty="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变价原子个数</a:t>
            </a:r>
            <a:r>
              <a:rPr lang="en-US" altLang="zh-CN" sz="2800" b="1" kern="100" dirty="0">
                <a:solidFill>
                  <a:srgbClr val="0000FF"/>
                </a:solidFill>
                <a:latin typeface="宋体"/>
                <a:ea typeface="华文细黑"/>
                <a:cs typeface="Times New Roman"/>
              </a:rPr>
              <a:t>×</a:t>
            </a:r>
            <a:r>
              <a:rPr lang="zh-CN" altLang="zh-CN" sz="2800" b="1" kern="100" dirty="0">
                <a:solidFill>
                  <a:srgbClr val="0000FF"/>
                </a:solidFill>
                <a:latin typeface="Times New Roman"/>
                <a:ea typeface="华文细黑"/>
                <a:cs typeface="Times New Roman"/>
              </a:rPr>
              <a:t>化合价变化值</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高价－低价</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a:t>
            </a:r>
            <a:endParaRPr lang="zh-CN" altLang="zh-CN" sz="2800" b="1" kern="100" dirty="0">
              <a:solidFill>
                <a:srgbClr val="0000FF"/>
              </a:solidFill>
              <a:latin typeface="宋体"/>
              <a:cs typeface="Courier New"/>
            </a:endParaRPr>
          </a:p>
        </p:txBody>
      </p:sp>
    </p:spTree>
    <p:extLst>
      <p:ext uri="{BB962C8B-B14F-4D97-AF65-F5344CB8AC3E}">
        <p14:creationId xmlns:p14="http://schemas.microsoft.com/office/powerpoint/2010/main" val="34990429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88335" y="693490"/>
            <a:ext cx="11120877" cy="3618939"/>
          </a:xfrm>
          <a:prstGeom prst="rect">
            <a:avLst/>
          </a:prstGeom>
        </p:spPr>
        <p:txBody>
          <a:bodyPr>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两元素之间得失电子守恒问题</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现有</a:t>
            </a:r>
            <a:r>
              <a:rPr lang="en-US" altLang="zh-CN" sz="2800" kern="100" dirty="0">
                <a:latin typeface="Times New Roman"/>
                <a:ea typeface="华文细黑"/>
                <a:cs typeface="Courier New"/>
              </a:rPr>
              <a:t>24 mL</a:t>
            </a:r>
            <a:r>
              <a:rPr lang="zh-CN" altLang="zh-CN" sz="2800" kern="100" dirty="0">
                <a:latin typeface="Times New Roman"/>
                <a:ea typeface="华文细黑"/>
                <a:cs typeface="Times New Roman"/>
              </a:rPr>
              <a:t>浓度为</a:t>
            </a:r>
            <a:r>
              <a:rPr lang="en-US" altLang="zh-CN" sz="2800" kern="100" dirty="0">
                <a:latin typeface="Times New Roman"/>
                <a:ea typeface="华文细黑"/>
                <a:cs typeface="Courier New"/>
              </a:rPr>
              <a:t>0.05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溶液恰好与</a:t>
            </a:r>
            <a:r>
              <a:rPr lang="en-US" altLang="zh-CN" sz="2800" kern="100" dirty="0">
                <a:latin typeface="Times New Roman"/>
                <a:ea typeface="华文细黑"/>
                <a:cs typeface="Courier New"/>
              </a:rPr>
              <a:t>20 mL</a:t>
            </a:r>
            <a:r>
              <a:rPr lang="zh-CN" altLang="zh-CN" sz="2800" kern="100" dirty="0">
                <a:latin typeface="Times New Roman"/>
                <a:ea typeface="华文细黑"/>
                <a:cs typeface="Times New Roman"/>
              </a:rPr>
              <a:t>浓度</a:t>
            </a:r>
            <a:r>
              <a:rPr lang="zh-CN" altLang="zh-CN" sz="2800" kern="100" dirty="0" smtClean="0">
                <a:latin typeface="Times New Roman"/>
                <a:ea typeface="华文细黑"/>
                <a:cs typeface="Times New Roman"/>
              </a:rPr>
              <a:t>为</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0.02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溶液完全反应。已知</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可被</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Cr</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7</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，则元素</a:t>
            </a:r>
            <a:r>
              <a:rPr lang="en-US" altLang="zh-CN" sz="2800" kern="100" dirty="0">
                <a:latin typeface="Times New Roman"/>
                <a:ea typeface="华文细黑"/>
                <a:cs typeface="Courier New"/>
              </a:rPr>
              <a:t>Cr</a:t>
            </a:r>
            <a:r>
              <a:rPr lang="zh-CN" altLang="zh-CN" sz="2800" kern="100" dirty="0">
                <a:latin typeface="Times New Roman"/>
                <a:ea typeface="华文细黑"/>
                <a:cs typeface="Times New Roman"/>
              </a:rPr>
              <a:t>在还原产物中的化合价为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  </a:t>
            </a:r>
            <a:r>
              <a:rPr lang="en-US" altLang="zh-CN" sz="2800" kern="100" dirty="0" smtClean="0">
                <a:latin typeface="Times New Roman"/>
                <a:ea typeface="华文细黑"/>
                <a:cs typeface="Courier New"/>
              </a:rPr>
              <a:t>         C</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D</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5</a:t>
            </a:r>
            <a:endParaRPr lang="zh-CN" altLang="zh-CN" sz="2800" kern="100" dirty="0">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2"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5" name="矩形 14"/>
          <p:cNvSpPr/>
          <p:nvPr/>
        </p:nvSpPr>
        <p:spPr>
          <a:xfrm>
            <a:off x="152188" y="4312429"/>
            <a:ext cx="11991690" cy="2062079"/>
          </a:xfrm>
          <a:prstGeom prst="rect">
            <a:avLst/>
          </a:prstGeom>
        </p:spPr>
        <p:txBody>
          <a:bodyPr wrap="square" lIns="121898" tIns="60948" rIns="121898" bIns="60948">
            <a:spAutoFit/>
          </a:bodyPr>
          <a:lstStyle/>
          <a:p>
            <a:pPr lvl="0" algn="just">
              <a:lnSpc>
                <a:spcPct val="150000"/>
              </a:lnSpc>
            </a:pPr>
            <a:r>
              <a:rPr lang="en-US" altLang="zh-CN" sz="2800" b="1" kern="100" dirty="0" smtClean="0">
                <a:solidFill>
                  <a:srgbClr val="FF0000"/>
                </a:solidFill>
                <a:latin typeface="Times New Roman"/>
                <a:ea typeface="华文细黑"/>
                <a:cs typeface="Courier New"/>
              </a:rPr>
              <a:t>S</a:t>
            </a:r>
            <a:r>
              <a:rPr lang="zh-CN" altLang="zh-CN" sz="2800" b="1" kern="100" dirty="0">
                <a:solidFill>
                  <a:srgbClr val="FF0000"/>
                </a:solidFill>
                <a:latin typeface="Times New Roman"/>
                <a:ea typeface="华文细黑"/>
                <a:cs typeface="Times New Roman"/>
              </a:rPr>
              <a:t>元素的化合价从＋</a:t>
            </a:r>
            <a:r>
              <a:rPr lang="en-US" altLang="zh-CN" sz="2800" b="1" kern="100" dirty="0" smtClean="0">
                <a:solidFill>
                  <a:srgbClr val="FF0000"/>
                </a:solidFill>
                <a:latin typeface="Times New Roman"/>
                <a:ea typeface="华文细黑"/>
                <a:cs typeface="Courier New"/>
              </a:rPr>
              <a:t>4</a:t>
            </a:r>
            <a:r>
              <a:rPr lang="en-US" altLang="zh-CN" sz="2800" b="1" kern="100" dirty="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6</a:t>
            </a:r>
            <a:r>
              <a:rPr lang="zh-CN" altLang="zh-CN" sz="2800" b="1" kern="100" dirty="0" smtClean="0">
                <a:solidFill>
                  <a:srgbClr val="FF0000"/>
                </a:solidFill>
                <a:latin typeface="Times New Roman"/>
                <a:ea typeface="华文细黑"/>
                <a:cs typeface="Times New Roman"/>
              </a:rPr>
              <a:t>；</a:t>
            </a:r>
            <a:r>
              <a:rPr lang="en-US" altLang="zh-CN" sz="2800" b="1" kern="100" dirty="0" smtClean="0">
                <a:solidFill>
                  <a:srgbClr val="0000FF"/>
                </a:solidFill>
                <a:latin typeface="Times New Roman"/>
                <a:ea typeface="华文细黑"/>
                <a:cs typeface="Courier New"/>
              </a:rPr>
              <a:t>Cr</a:t>
            </a:r>
            <a:r>
              <a:rPr lang="zh-CN" altLang="zh-CN" sz="2800" b="1" kern="100" dirty="0">
                <a:solidFill>
                  <a:srgbClr val="0000FF"/>
                </a:solidFill>
                <a:latin typeface="Times New Roman"/>
                <a:ea typeface="华文细黑"/>
                <a:cs typeface="Times New Roman"/>
              </a:rPr>
              <a:t>元素的</a:t>
            </a:r>
            <a:r>
              <a:rPr lang="zh-CN" altLang="zh-CN" sz="2800" b="1" kern="100" dirty="0" smtClean="0">
                <a:solidFill>
                  <a:srgbClr val="0000FF"/>
                </a:solidFill>
                <a:latin typeface="Times New Roman"/>
                <a:ea typeface="华文细黑"/>
                <a:cs typeface="Times New Roman"/>
              </a:rPr>
              <a:t>化合价从</a:t>
            </a:r>
            <a:r>
              <a:rPr lang="zh-CN" altLang="zh-CN" sz="2800" b="1" kern="100" dirty="0">
                <a:solidFill>
                  <a:srgbClr val="FF0000"/>
                </a:solidFill>
                <a:latin typeface="Times New Roman"/>
                <a:ea typeface="华文细黑"/>
                <a:cs typeface="Times New Roman"/>
              </a:rPr>
              <a:t>＋</a:t>
            </a:r>
            <a:r>
              <a:rPr lang="en-US" altLang="zh-CN" sz="2800" b="1" kern="100" dirty="0" smtClean="0">
                <a:solidFill>
                  <a:srgbClr val="FF0000"/>
                </a:solidFill>
                <a:latin typeface="Times New Roman"/>
                <a:ea typeface="华文细黑"/>
                <a:cs typeface="Courier New"/>
              </a:rPr>
              <a:t>6</a:t>
            </a:r>
            <a:r>
              <a:rPr lang="en-US" altLang="zh-CN" sz="2800" b="1" kern="100" dirty="0" smtClean="0">
                <a:solidFill>
                  <a:srgbClr val="FF0000"/>
                </a:solidFill>
                <a:latin typeface="宋体"/>
                <a:ea typeface="华文细黑"/>
                <a:cs typeface="Times New Roman"/>
              </a:rPr>
              <a:t>→</a:t>
            </a:r>
            <a:r>
              <a:rPr lang="zh-CN" altLang="zh-CN" sz="2800" b="1" kern="100" dirty="0" smtClean="0">
                <a:solidFill>
                  <a:srgbClr val="FF0000"/>
                </a:solidFill>
                <a:latin typeface="Times New Roman"/>
                <a:ea typeface="华文细黑"/>
                <a:cs typeface="Times New Roman"/>
              </a:rPr>
              <a:t>＋</a:t>
            </a:r>
            <a:r>
              <a:rPr lang="en-US" altLang="zh-CN" sz="2800" b="1" i="1" kern="100" dirty="0" smtClean="0">
                <a:solidFill>
                  <a:srgbClr val="FF0000"/>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设化合价为＋</a:t>
            </a:r>
            <a:r>
              <a:rPr lang="en-US" altLang="zh-CN" sz="2800" b="1" i="1" kern="100" dirty="0">
                <a:solidFill>
                  <a:srgbClr val="0000FF"/>
                </a:solidFill>
                <a:latin typeface="Times New Roman"/>
                <a:ea typeface="华文细黑"/>
                <a:cs typeface="Courier New"/>
              </a:rPr>
              <a:t>n</a:t>
            </a:r>
            <a:r>
              <a:rPr lang="en-US" altLang="zh-CN" sz="2800" b="1" kern="100" dirty="0">
                <a:solidFill>
                  <a:srgbClr val="0000FF"/>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。根据氧化还原反应中得失电子守恒规律，</a:t>
            </a:r>
            <a:r>
              <a:rPr lang="zh-CN" altLang="zh-CN" sz="2800" b="1" kern="100" dirty="0" smtClean="0">
                <a:solidFill>
                  <a:srgbClr val="0000FF"/>
                </a:solidFill>
                <a:latin typeface="Times New Roman"/>
                <a:ea typeface="华文细黑"/>
                <a:cs typeface="Times New Roman"/>
              </a:rPr>
              <a:t>有</a:t>
            </a:r>
            <a:r>
              <a:rPr lang="en-US" altLang="zh-CN" sz="2800" b="1" kern="100" dirty="0" smtClean="0">
                <a:solidFill>
                  <a:srgbClr val="FF0000"/>
                </a:solidFill>
                <a:latin typeface="Times New Roman"/>
                <a:ea typeface="华文细黑"/>
                <a:cs typeface="Courier New"/>
              </a:rPr>
              <a:t>0.05mol·L</a:t>
            </a:r>
            <a:r>
              <a:rPr lang="zh-CN" altLang="zh-CN" sz="2800" b="1" kern="100" baseline="30000" dirty="0">
                <a:solidFill>
                  <a:srgbClr val="FF0000"/>
                </a:solidFill>
                <a:latin typeface="Times New Roman"/>
                <a:ea typeface="华文细黑"/>
                <a:cs typeface="Times New Roman"/>
              </a:rPr>
              <a:t>－</a:t>
            </a:r>
            <a:r>
              <a:rPr lang="en-US" altLang="zh-CN" sz="2800" b="1" kern="100" baseline="30000" dirty="0" smtClean="0">
                <a:solidFill>
                  <a:srgbClr val="FF0000"/>
                </a:solidFill>
                <a:latin typeface="Times New Roman"/>
                <a:ea typeface="华文细黑"/>
                <a:cs typeface="Courier New"/>
              </a:rPr>
              <a:t>1</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0.024L</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a:t>
            </a:r>
            <a:r>
              <a:rPr lang="en-US" altLang="zh-CN" sz="2800" b="1" kern="100" dirty="0" smtClean="0">
                <a:solidFill>
                  <a:srgbClr val="FF0000"/>
                </a:solidFill>
                <a:latin typeface="Times New Roman"/>
                <a:ea typeface="华文细黑"/>
                <a:cs typeface="Courier New"/>
              </a:rPr>
              <a:t>6-4</a:t>
            </a:r>
            <a:r>
              <a:rPr lang="en-US" altLang="zh-CN" sz="2800" b="1" kern="100" dirty="0">
                <a:solidFill>
                  <a:srgbClr val="FF0000"/>
                </a:solidFill>
                <a:latin typeface="Times New Roman"/>
                <a:ea typeface="华文细黑"/>
                <a:cs typeface="Courier New"/>
              </a:rPr>
              <a:t>)</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0.02 </a:t>
            </a:r>
            <a:r>
              <a:rPr lang="en-US" altLang="zh-CN" sz="2800" b="1" kern="100" dirty="0" err="1">
                <a:solidFill>
                  <a:srgbClr val="FF0000"/>
                </a:solidFill>
                <a:latin typeface="Times New Roman"/>
                <a:ea typeface="华文细黑"/>
                <a:cs typeface="Courier New"/>
              </a:rPr>
              <a:t>mol·L</a:t>
            </a:r>
            <a:r>
              <a:rPr lang="zh-CN" altLang="zh-CN" sz="2800" b="1" kern="100" baseline="30000" dirty="0">
                <a:solidFill>
                  <a:srgbClr val="FF0000"/>
                </a:solidFill>
                <a:latin typeface="Times New Roman"/>
                <a:ea typeface="华文细黑"/>
                <a:cs typeface="Times New Roman"/>
              </a:rPr>
              <a:t>－</a:t>
            </a:r>
            <a:r>
              <a:rPr lang="en-US" altLang="zh-CN" sz="2800" b="1" kern="100" baseline="30000" dirty="0" smtClean="0">
                <a:solidFill>
                  <a:srgbClr val="FF0000"/>
                </a:solidFill>
                <a:latin typeface="Times New Roman"/>
                <a:ea typeface="华文细黑"/>
                <a:cs typeface="Courier New"/>
              </a:rPr>
              <a:t>1</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0.020 L</a:t>
            </a:r>
            <a:r>
              <a:rPr lang="en-US" altLang="zh-CN" sz="2800" b="1" kern="100" dirty="0" smtClean="0">
                <a:solidFill>
                  <a:srgbClr val="FF0000"/>
                </a:solidFill>
                <a:latin typeface="宋体"/>
                <a:ea typeface="华文细黑"/>
                <a:cs typeface="Times New Roman"/>
              </a:rPr>
              <a:t>×</a:t>
            </a:r>
            <a:r>
              <a:rPr lang="en-US" altLang="zh-CN" sz="2800" b="1" kern="100" dirty="0" smtClean="0">
                <a:solidFill>
                  <a:srgbClr val="FF0000"/>
                </a:solidFill>
                <a:latin typeface="Times New Roman"/>
                <a:ea typeface="华文细黑"/>
                <a:cs typeface="Courier New"/>
              </a:rPr>
              <a:t>2</a:t>
            </a:r>
            <a:r>
              <a:rPr lang="en-US" altLang="zh-CN" sz="2800" b="1" kern="100" dirty="0">
                <a:solidFill>
                  <a:srgbClr val="FF0000"/>
                </a:solidFill>
                <a:latin typeface="宋体"/>
                <a:ea typeface="华文细黑"/>
                <a:cs typeface="Times New Roman"/>
              </a:rPr>
              <a:t>×</a:t>
            </a:r>
            <a:r>
              <a:rPr lang="en-US" altLang="zh-CN" sz="2800" b="1" kern="100" dirty="0">
                <a:solidFill>
                  <a:srgbClr val="FF0000"/>
                </a:solidFill>
                <a:latin typeface="Times New Roman"/>
                <a:ea typeface="华文细黑"/>
                <a:cs typeface="Courier New"/>
              </a:rPr>
              <a:t>(6</a:t>
            </a:r>
            <a:r>
              <a:rPr lang="zh-CN" altLang="zh-CN" sz="2800" b="1" kern="100" dirty="0">
                <a:solidFill>
                  <a:srgbClr val="FF0000"/>
                </a:solidFill>
                <a:latin typeface="Times New Roman"/>
                <a:ea typeface="华文细黑"/>
                <a:cs typeface="Times New Roman"/>
              </a:rPr>
              <a:t>－</a:t>
            </a:r>
            <a:r>
              <a:rPr lang="en-US" altLang="zh-CN" sz="2800" b="1" i="1" kern="100" dirty="0">
                <a:solidFill>
                  <a:srgbClr val="FF0000"/>
                </a:solidFill>
                <a:latin typeface="Times New Roman"/>
                <a:ea typeface="华文细黑"/>
                <a:cs typeface="Courier New"/>
              </a:rPr>
              <a:t>n</a:t>
            </a:r>
            <a:r>
              <a:rPr lang="en-US" altLang="zh-CN" sz="2800" b="1" kern="100" dirty="0">
                <a:solidFill>
                  <a:srgbClr val="FF0000"/>
                </a:solidFill>
                <a:latin typeface="Times New Roman"/>
                <a:ea typeface="华文细黑"/>
                <a:cs typeface="Courier New"/>
              </a:rPr>
              <a:t>)</a:t>
            </a:r>
            <a:r>
              <a:rPr lang="zh-CN" altLang="zh-CN" sz="2800" b="1" kern="100" dirty="0">
                <a:solidFill>
                  <a:srgbClr val="0000FF"/>
                </a:solidFill>
                <a:latin typeface="Times New Roman"/>
                <a:ea typeface="华文细黑"/>
                <a:cs typeface="Times New Roman"/>
              </a:rPr>
              <a:t>，解得</a:t>
            </a:r>
            <a:r>
              <a:rPr lang="en-US" altLang="zh-CN" sz="2800" b="1" i="1" kern="100" dirty="0">
                <a:solidFill>
                  <a:srgbClr val="FF0000"/>
                </a:solidFill>
                <a:latin typeface="Times New Roman"/>
                <a:ea typeface="华文细黑"/>
                <a:cs typeface="Courier New"/>
              </a:rPr>
              <a:t>n</a:t>
            </a:r>
            <a:r>
              <a:rPr lang="zh-CN" altLang="zh-CN" sz="2800" b="1" kern="100" dirty="0">
                <a:solidFill>
                  <a:srgbClr val="FF0000"/>
                </a:solidFill>
                <a:latin typeface="Times New Roman"/>
                <a:ea typeface="华文细黑"/>
                <a:cs typeface="Times New Roman"/>
              </a:rPr>
              <a:t>＝</a:t>
            </a:r>
            <a:r>
              <a:rPr lang="en-US" altLang="zh-CN" sz="2800" b="1" kern="100" dirty="0">
                <a:solidFill>
                  <a:srgbClr val="FF0000"/>
                </a:solidFill>
                <a:latin typeface="Times New Roman"/>
                <a:ea typeface="华文细黑"/>
                <a:cs typeface="Courier New"/>
              </a:rPr>
              <a:t>3</a:t>
            </a:r>
            <a:r>
              <a:rPr lang="zh-CN" altLang="zh-CN" sz="2800" b="1" kern="100" dirty="0" smtClean="0">
                <a:solidFill>
                  <a:srgbClr val="0000FF"/>
                </a:solidFill>
                <a:latin typeface="Times New Roman"/>
                <a:ea typeface="华文细黑"/>
                <a:cs typeface="Times New Roman"/>
              </a:rPr>
              <a:t>。</a:t>
            </a:r>
            <a:endParaRPr lang="zh-CN" altLang="zh-CN" sz="2800" b="1" kern="100" dirty="0">
              <a:solidFill>
                <a:srgbClr val="0000FF"/>
              </a:solidFill>
              <a:latin typeface="Times New Roman"/>
              <a:cs typeface="Times New Roman"/>
            </a:endParaRPr>
          </a:p>
        </p:txBody>
      </p:sp>
      <p:sp>
        <p:nvSpPr>
          <p:cNvPr id="2" name="矩形 1"/>
          <p:cNvSpPr/>
          <p:nvPr/>
        </p:nvSpPr>
        <p:spPr>
          <a:xfrm>
            <a:off x="7633574" y="2755637"/>
            <a:ext cx="477856" cy="823752"/>
          </a:xfrm>
          <a:prstGeom prst="rect">
            <a:avLst/>
          </a:prstGeom>
        </p:spPr>
        <p:txBody>
          <a:bodyPr wrap="square">
            <a:spAutoFit/>
          </a:bodyPr>
          <a:lstStyle/>
          <a:p>
            <a:pPr lvl="0" algn="just">
              <a:lnSpc>
                <a:spcPct val="150000"/>
              </a:lnSpc>
            </a:pPr>
            <a:r>
              <a:rPr lang="en-US" altLang="zh-CN" sz="3600" b="1" kern="100" dirty="0" smtClean="0">
                <a:solidFill>
                  <a:srgbClr val="FF0000"/>
                </a:solidFill>
                <a:latin typeface="Times New Roman"/>
                <a:cs typeface="Times New Roman"/>
              </a:rPr>
              <a:t>B</a:t>
            </a:r>
            <a:endParaRPr lang="zh-CN" altLang="zh-CN" sz="3600" b="1" kern="100" dirty="0">
              <a:solidFill>
                <a:srgbClr val="FF0000"/>
              </a:solidFill>
              <a:latin typeface="Times New Roman"/>
              <a:cs typeface="Times New Roman"/>
            </a:endParaRPr>
          </a:p>
        </p:txBody>
      </p:sp>
    </p:spTree>
    <p:extLst>
      <p:ext uri="{BB962C8B-B14F-4D97-AF65-F5344CB8AC3E}">
        <p14:creationId xmlns:p14="http://schemas.microsoft.com/office/powerpoint/2010/main" val="937822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1000"/>
                                        <p:tgtEl>
                                          <p:spTgt spid="15">
                                            <p:txEl>
                                              <p:pRg st="0" end="0"/>
                                            </p:txEl>
                                          </p:spTgt>
                                        </p:tgtEl>
                                      </p:cBhvr>
                                    </p:animEffect>
                                    <p:anim calcmode="lin" valueType="num">
                                      <p:cBhvr>
                                        <p:cTn id="8"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37987" y="-100036"/>
            <a:ext cx="11751570" cy="3470134"/>
          </a:xfrm>
          <a:prstGeom prst="rect">
            <a:avLst/>
          </a:prstGeom>
        </p:spPr>
        <p:txBody>
          <a:bodyPr wrap="square" lIns="121876" tIns="60937" rIns="121876" bIns="60937">
            <a:spAutoFit/>
          </a:bodyPr>
          <a:lstStyle/>
          <a:p>
            <a:pPr algn="just" defTabSz="1219062">
              <a:lnSpc>
                <a:spcPct val="150000"/>
              </a:lnSpc>
              <a:defRPr/>
            </a:pPr>
            <a:r>
              <a:rPr lang="en-US" altLang="zh-CN" sz="2900" b="1" kern="100" dirty="0">
                <a:solidFill>
                  <a:srgbClr val="FF0000"/>
                </a:solidFill>
                <a:latin typeface="Times New Roman"/>
                <a:ea typeface="华文细黑"/>
                <a:cs typeface="Courier New"/>
              </a:rPr>
              <a:t>2.</a:t>
            </a:r>
            <a:r>
              <a:rPr lang="zh-CN" altLang="zh-CN" sz="2900" b="1" kern="100" dirty="0">
                <a:solidFill>
                  <a:srgbClr val="FF0000"/>
                </a:solidFill>
                <a:latin typeface="Times New Roman"/>
                <a:ea typeface="华文细黑"/>
                <a:cs typeface="Times New Roman"/>
              </a:rPr>
              <a:t>价态归中规律思维模型</a:t>
            </a:r>
            <a:endParaRPr lang="zh-CN" altLang="zh-CN" sz="2900" b="1" kern="100" dirty="0">
              <a:solidFill>
                <a:srgbClr val="FF0000"/>
              </a:solidFill>
              <a:latin typeface="宋体"/>
              <a:cs typeface="Courier New"/>
            </a:endParaRPr>
          </a:p>
          <a:p>
            <a:pPr algn="just" defTabSz="1219062">
              <a:lnSpc>
                <a:spcPct val="150000"/>
              </a:lnSpc>
              <a:defRPr/>
            </a:pPr>
            <a:r>
              <a:rPr lang="zh-CN" altLang="zh-CN" sz="2900" b="1" kern="100" dirty="0">
                <a:latin typeface="Times New Roman"/>
                <a:ea typeface="华文细黑"/>
                <a:cs typeface="Times New Roman"/>
              </a:rPr>
              <a:t>含不同价态的同种元素的物质间发生氧化还原反应时，该元素价态的变化一定遵循</a:t>
            </a:r>
            <a:r>
              <a:rPr lang="en-US" altLang="zh-CN" sz="2900" b="1" kern="100" dirty="0">
                <a:solidFill>
                  <a:srgbClr val="FF0000"/>
                </a:solidFill>
                <a:latin typeface="宋体"/>
                <a:ea typeface="华文细黑"/>
                <a:cs typeface="Times New Roman"/>
              </a:rPr>
              <a:t>“</a:t>
            </a:r>
            <a:r>
              <a:rPr lang="zh-CN" altLang="zh-CN" sz="2900" b="1" kern="100" dirty="0">
                <a:solidFill>
                  <a:srgbClr val="FF0000"/>
                </a:solidFill>
                <a:latin typeface="Times New Roman"/>
                <a:ea typeface="华文细黑"/>
                <a:cs typeface="Times New Roman"/>
              </a:rPr>
              <a:t>高价＋低价</a:t>
            </a:r>
            <a:r>
              <a:rPr lang="en-US" altLang="zh-CN" sz="2900" b="1" kern="100" spc="-125" dirty="0">
                <a:solidFill>
                  <a:srgbClr val="FF0000"/>
                </a:solidFill>
                <a:latin typeface="宋体"/>
                <a:ea typeface="华文细黑"/>
                <a:cs typeface="Times New Roman"/>
              </a:rPr>
              <a:t>      </a:t>
            </a:r>
            <a:r>
              <a:rPr lang="zh-CN" altLang="zh-CN" sz="2900" b="1" kern="100" dirty="0">
                <a:solidFill>
                  <a:srgbClr val="FF0000"/>
                </a:solidFill>
                <a:latin typeface="Times New Roman"/>
                <a:ea typeface="华文细黑"/>
                <a:cs typeface="Times New Roman"/>
              </a:rPr>
              <a:t>中间价</a:t>
            </a:r>
            <a:r>
              <a:rPr lang="en-US" altLang="zh-CN" sz="2900" b="1" kern="100" dirty="0">
                <a:solidFill>
                  <a:srgbClr val="FF0000"/>
                </a:solidFill>
                <a:latin typeface="宋体"/>
                <a:ea typeface="华文细黑"/>
                <a:cs typeface="Times New Roman"/>
              </a:rPr>
              <a:t>”</a:t>
            </a:r>
            <a:r>
              <a:rPr lang="zh-CN" altLang="zh-CN" sz="2900" b="1" kern="100" dirty="0">
                <a:solidFill>
                  <a:srgbClr val="FF0000"/>
                </a:solidFill>
                <a:latin typeface="Times New Roman"/>
                <a:ea typeface="华文细黑"/>
                <a:cs typeface="Times New Roman"/>
              </a:rPr>
              <a:t>，而不会出现交叉现象</a:t>
            </a:r>
            <a:r>
              <a:rPr lang="zh-CN" altLang="zh-CN" sz="2900" b="1" kern="100" dirty="0">
                <a:latin typeface="Times New Roman"/>
                <a:ea typeface="华文细黑"/>
                <a:cs typeface="Times New Roman"/>
              </a:rPr>
              <a:t>。简记为</a:t>
            </a:r>
            <a:r>
              <a:rPr lang="en-US" altLang="zh-CN" sz="2900" b="1" kern="100" dirty="0">
                <a:solidFill>
                  <a:srgbClr val="FF0000"/>
                </a:solidFill>
                <a:latin typeface="宋体"/>
                <a:ea typeface="华文细黑"/>
                <a:cs typeface="Times New Roman"/>
              </a:rPr>
              <a:t>“</a:t>
            </a:r>
            <a:r>
              <a:rPr lang="zh-CN" altLang="zh-CN" sz="2900" b="1" kern="100" dirty="0">
                <a:solidFill>
                  <a:srgbClr val="FF0000"/>
                </a:solidFill>
                <a:latin typeface="Times New Roman"/>
                <a:ea typeface="华文细黑"/>
                <a:cs typeface="Times New Roman"/>
              </a:rPr>
              <a:t>两相靠，不相交</a:t>
            </a:r>
            <a:r>
              <a:rPr lang="en-US" altLang="zh-CN" sz="2900" b="1" kern="100" dirty="0">
                <a:solidFill>
                  <a:srgbClr val="FF0000"/>
                </a:solidFill>
                <a:latin typeface="宋体"/>
                <a:ea typeface="华文细黑"/>
                <a:cs typeface="Times New Roman"/>
              </a:rPr>
              <a:t>”</a:t>
            </a:r>
            <a:r>
              <a:rPr lang="zh-CN" altLang="zh-CN" sz="2900" b="1" kern="100" dirty="0">
                <a:latin typeface="Times New Roman"/>
                <a:ea typeface="华文细黑"/>
                <a:cs typeface="Times New Roman"/>
              </a:rPr>
              <a:t>。</a:t>
            </a:r>
            <a:endParaRPr lang="zh-CN" altLang="zh-CN" sz="2900" b="1" kern="100" dirty="0">
              <a:latin typeface="宋体"/>
              <a:cs typeface="Courier New"/>
            </a:endParaRPr>
          </a:p>
          <a:p>
            <a:pPr algn="just" defTabSz="1219062">
              <a:lnSpc>
                <a:spcPct val="150000"/>
              </a:lnSpc>
              <a:defRPr/>
            </a:pPr>
            <a:r>
              <a:rPr lang="zh-CN" altLang="zh-CN" sz="2900" b="1" kern="100" dirty="0">
                <a:latin typeface="Times New Roman"/>
                <a:ea typeface="华文细黑"/>
                <a:cs typeface="Times New Roman"/>
              </a:rPr>
              <a:t>例如，不同价态硫之间</a:t>
            </a:r>
            <a:r>
              <a:rPr lang="zh-CN" altLang="zh-CN" sz="2900" b="1" kern="100" dirty="0" smtClean="0">
                <a:latin typeface="Times New Roman"/>
                <a:ea typeface="华文细黑"/>
                <a:cs typeface="Times New Roman"/>
              </a:rPr>
              <a:t>可以</a:t>
            </a:r>
            <a:r>
              <a:rPr lang="en-US" altLang="zh-CN" sz="2900" b="1" kern="100" dirty="0">
                <a:latin typeface="Times New Roman"/>
                <a:ea typeface="华文细黑"/>
                <a:cs typeface="Times New Roman"/>
              </a:rPr>
              <a:t> </a:t>
            </a:r>
            <a:r>
              <a:rPr lang="en-US" altLang="zh-CN" sz="2900" b="1" kern="100" dirty="0" smtClean="0">
                <a:latin typeface="Times New Roman"/>
                <a:ea typeface="华文细黑"/>
                <a:cs typeface="Times New Roman"/>
              </a:rPr>
              <a:t>          </a:t>
            </a:r>
            <a:r>
              <a:rPr lang="zh-CN" altLang="zh-CN" sz="2900" b="1" kern="100" dirty="0" smtClean="0">
                <a:latin typeface="Times New Roman"/>
                <a:ea typeface="华文细黑"/>
                <a:cs typeface="Times New Roman"/>
              </a:rPr>
              <a:t>氧化还原</a:t>
            </a:r>
            <a:r>
              <a:rPr lang="zh-CN" altLang="zh-CN" sz="2900" b="1" kern="100" dirty="0">
                <a:latin typeface="Times New Roman"/>
                <a:ea typeface="华文细黑"/>
                <a:cs typeface="Times New Roman"/>
              </a:rPr>
              <a:t>反应</a:t>
            </a:r>
            <a:r>
              <a:rPr lang="zh-CN" altLang="zh-CN" sz="2900" b="1" kern="100" dirty="0" smtClean="0">
                <a:latin typeface="Times New Roman"/>
                <a:ea typeface="华文细黑"/>
                <a:cs typeface="Times New Roman"/>
              </a:rPr>
              <a:t>是</a:t>
            </a:r>
            <a:r>
              <a:rPr lang="zh-CN" altLang="en-US" sz="2900" kern="100" dirty="0">
                <a:solidFill>
                  <a:srgbClr val="FF0000"/>
                </a:solidFill>
                <a:latin typeface="Times New Roman"/>
                <a:ea typeface="华文细黑"/>
                <a:cs typeface="Times New Roman"/>
              </a:rPr>
              <a:t>相邻价态不反应</a:t>
            </a:r>
            <a:endParaRPr lang="zh-CN" altLang="zh-CN" sz="2900" b="1" kern="100" dirty="0">
              <a:latin typeface="宋体"/>
              <a:cs typeface="Courier New"/>
            </a:endParaRPr>
          </a:p>
        </p:txBody>
      </p:sp>
      <p:pic>
        <p:nvPicPr>
          <p:cNvPr id="34819" name="Picture 2" descr="\\李笑影\e\人教版化学\57.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83113"/>
            <a:ext cx="5627485" cy="2284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239153" y="6094236"/>
            <a:ext cx="10793595" cy="761729"/>
          </a:xfrm>
          <a:prstGeom prst="rect">
            <a:avLst/>
          </a:prstGeom>
        </p:spPr>
        <p:txBody>
          <a:bodyPr lIns="91423" tIns="45711" rIns="91423" bIns="45711">
            <a:spAutoFit/>
          </a:bodyPr>
          <a:lstStyle/>
          <a:p>
            <a:pPr algn="just" defTabSz="1219062">
              <a:lnSpc>
                <a:spcPct val="150000"/>
              </a:lnSpc>
              <a:defRPr/>
            </a:pPr>
            <a:r>
              <a:rPr lang="zh-CN" altLang="zh-CN" sz="2900" kern="100" dirty="0">
                <a:solidFill>
                  <a:srgbClr val="0000FF"/>
                </a:solidFill>
                <a:latin typeface="黑体"/>
                <a:ea typeface="黑体" pitchFamily="49" charset="-122"/>
                <a:cs typeface="Times New Roman"/>
              </a:rPr>
              <a:t>注：</a:t>
            </a:r>
            <a:r>
              <a:rPr lang="en-US" altLang="zh-CN" sz="2900" kern="100" dirty="0">
                <a:solidFill>
                  <a:srgbClr val="FF0000"/>
                </a:solidFill>
                <a:latin typeface="宋体"/>
                <a:ea typeface="华文细黑"/>
                <a:cs typeface="Times New Roman"/>
              </a:rPr>
              <a:t>⑤</a:t>
            </a:r>
            <a:r>
              <a:rPr lang="zh-CN" altLang="zh-CN" sz="2900" kern="100" dirty="0">
                <a:solidFill>
                  <a:srgbClr val="FF0000"/>
                </a:solidFill>
                <a:latin typeface="Times New Roman"/>
                <a:ea typeface="华文细黑"/>
                <a:cs typeface="Times New Roman"/>
              </a:rPr>
              <a:t>中不会出现</a:t>
            </a:r>
            <a:r>
              <a:rPr lang="en-US" altLang="zh-CN" sz="2900" kern="100" dirty="0">
                <a:solidFill>
                  <a:srgbClr val="FF0000"/>
                </a:solidFill>
                <a:latin typeface="Times New Roman"/>
                <a:ea typeface="华文细黑"/>
                <a:cs typeface="Courier New"/>
              </a:rPr>
              <a:t>H</a:t>
            </a:r>
            <a:r>
              <a:rPr lang="en-US" altLang="zh-CN" sz="2900" kern="100" baseline="-25000" dirty="0">
                <a:solidFill>
                  <a:srgbClr val="FF0000"/>
                </a:solidFill>
                <a:latin typeface="Times New Roman"/>
                <a:ea typeface="华文细黑"/>
                <a:cs typeface="Courier New"/>
              </a:rPr>
              <a:t>2</a:t>
            </a:r>
            <a:r>
              <a:rPr lang="en-US" altLang="zh-CN" sz="2900" kern="100" dirty="0">
                <a:solidFill>
                  <a:srgbClr val="FF0000"/>
                </a:solidFill>
                <a:latin typeface="Times New Roman"/>
                <a:ea typeface="华文细黑"/>
                <a:cs typeface="Courier New"/>
              </a:rPr>
              <a:t>S</a:t>
            </a:r>
            <a:r>
              <a:rPr lang="zh-CN" altLang="zh-CN" sz="2900" kern="100" dirty="0">
                <a:solidFill>
                  <a:srgbClr val="FF0000"/>
                </a:solidFill>
                <a:latin typeface="Times New Roman"/>
                <a:ea typeface="华文细黑"/>
                <a:cs typeface="Times New Roman"/>
              </a:rPr>
              <a:t>转化为</a:t>
            </a:r>
            <a:r>
              <a:rPr lang="en-US" altLang="zh-CN" sz="2900" kern="100" dirty="0">
                <a:solidFill>
                  <a:srgbClr val="FF0000"/>
                </a:solidFill>
                <a:latin typeface="Times New Roman"/>
                <a:ea typeface="华文细黑"/>
                <a:cs typeface="Courier New"/>
              </a:rPr>
              <a:t>SO</a:t>
            </a:r>
            <a:r>
              <a:rPr lang="en-US" altLang="zh-CN" sz="2900" kern="100" baseline="-25000" dirty="0">
                <a:solidFill>
                  <a:srgbClr val="FF0000"/>
                </a:solidFill>
                <a:latin typeface="Times New Roman"/>
                <a:ea typeface="华文细黑"/>
                <a:cs typeface="Courier New"/>
              </a:rPr>
              <a:t>2</a:t>
            </a:r>
            <a:r>
              <a:rPr lang="zh-CN" altLang="zh-CN" sz="2900" kern="100" dirty="0">
                <a:solidFill>
                  <a:srgbClr val="FF0000"/>
                </a:solidFill>
                <a:latin typeface="Times New Roman"/>
                <a:ea typeface="华文细黑"/>
                <a:cs typeface="Times New Roman"/>
              </a:rPr>
              <a:t>而</a:t>
            </a:r>
            <a:r>
              <a:rPr lang="en-US" altLang="zh-CN" sz="2900" kern="100" dirty="0">
                <a:solidFill>
                  <a:srgbClr val="FF0000"/>
                </a:solidFill>
                <a:latin typeface="Times New Roman"/>
                <a:ea typeface="华文细黑"/>
                <a:cs typeface="Courier New"/>
              </a:rPr>
              <a:t>H</a:t>
            </a:r>
            <a:r>
              <a:rPr lang="en-US" altLang="zh-CN" sz="2900" kern="100" baseline="-25000" dirty="0">
                <a:solidFill>
                  <a:srgbClr val="FF0000"/>
                </a:solidFill>
                <a:latin typeface="Times New Roman"/>
                <a:ea typeface="华文细黑"/>
                <a:cs typeface="Courier New"/>
              </a:rPr>
              <a:t>2</a:t>
            </a:r>
            <a:r>
              <a:rPr lang="en-US" altLang="zh-CN" sz="2900" kern="100" dirty="0">
                <a:solidFill>
                  <a:srgbClr val="FF0000"/>
                </a:solidFill>
                <a:latin typeface="Times New Roman"/>
                <a:ea typeface="华文细黑"/>
                <a:cs typeface="Courier New"/>
              </a:rPr>
              <a:t>SO</a:t>
            </a:r>
            <a:r>
              <a:rPr lang="en-US" altLang="zh-CN" sz="2900" kern="100" baseline="-25000" dirty="0">
                <a:solidFill>
                  <a:srgbClr val="FF0000"/>
                </a:solidFill>
                <a:latin typeface="Times New Roman"/>
                <a:ea typeface="华文细黑"/>
                <a:cs typeface="Courier New"/>
              </a:rPr>
              <a:t>4</a:t>
            </a:r>
            <a:r>
              <a:rPr lang="zh-CN" altLang="zh-CN" sz="2900" kern="100" dirty="0">
                <a:solidFill>
                  <a:srgbClr val="FF0000"/>
                </a:solidFill>
                <a:latin typeface="Times New Roman"/>
                <a:ea typeface="华文细黑"/>
                <a:cs typeface="Times New Roman"/>
              </a:rPr>
              <a:t>转化为</a:t>
            </a:r>
            <a:r>
              <a:rPr lang="en-US" altLang="zh-CN" sz="2900" kern="100" dirty="0">
                <a:solidFill>
                  <a:srgbClr val="FF0000"/>
                </a:solidFill>
                <a:latin typeface="Times New Roman"/>
                <a:ea typeface="华文细黑"/>
                <a:cs typeface="Courier New"/>
              </a:rPr>
              <a:t>S</a:t>
            </a:r>
            <a:r>
              <a:rPr lang="zh-CN" altLang="zh-CN" sz="2900" kern="100" dirty="0">
                <a:solidFill>
                  <a:srgbClr val="FF0000"/>
                </a:solidFill>
                <a:latin typeface="Times New Roman"/>
                <a:ea typeface="华文细黑"/>
                <a:cs typeface="Times New Roman"/>
              </a:rPr>
              <a:t>的情况。</a:t>
            </a:r>
            <a:endParaRPr lang="zh-CN" altLang="zh-CN" sz="2900" kern="100" dirty="0">
              <a:solidFill>
                <a:srgbClr val="FF0000"/>
              </a:solidFill>
              <a:latin typeface="宋体"/>
              <a:cs typeface="Courier New"/>
            </a:endParaRPr>
          </a:p>
        </p:txBody>
      </p:sp>
      <p:cxnSp>
        <p:nvCxnSpPr>
          <p:cNvPr id="5" name="直接箭头连接符 4"/>
          <p:cNvCxnSpPr/>
          <p:nvPr/>
        </p:nvCxnSpPr>
        <p:spPr>
          <a:xfrm>
            <a:off x="4583038" y="1622547"/>
            <a:ext cx="768251" cy="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5967318" y="3055949"/>
            <a:ext cx="6022239" cy="2015855"/>
          </a:xfrm>
          <a:prstGeom prst="rect">
            <a:avLst/>
          </a:prstGeom>
        </p:spPr>
        <p:txBody>
          <a:bodyPr wrap="square" lIns="91423" tIns="45711" rIns="91423" bIns="45711">
            <a:spAutoFit/>
          </a:bodyPr>
          <a:lstStyle/>
          <a:p>
            <a:pPr algn="just" defTabSz="1219062">
              <a:lnSpc>
                <a:spcPct val="150000"/>
              </a:lnSpc>
              <a:defRPr/>
            </a:pPr>
            <a:r>
              <a:rPr lang="zh-CN" altLang="en-US" sz="2900" b="1" kern="100" dirty="0" smtClean="0">
                <a:solidFill>
                  <a:srgbClr val="000000"/>
                </a:solidFill>
                <a:latin typeface="Times New Roman"/>
                <a:ea typeface="华文细黑"/>
                <a:cs typeface="Times New Roman"/>
              </a:rPr>
              <a:t>例如</a:t>
            </a:r>
            <a:r>
              <a:rPr lang="en-US" altLang="zh-CN" sz="2900" b="1" kern="100" dirty="0">
                <a:solidFill>
                  <a:srgbClr val="000000"/>
                </a:solidFill>
                <a:latin typeface="Times New Roman"/>
                <a:ea typeface="华文细黑"/>
                <a:cs typeface="Times New Roman"/>
              </a:rPr>
              <a:t>SO</a:t>
            </a:r>
            <a:r>
              <a:rPr lang="en-US" altLang="zh-CN" sz="2900" b="1" kern="100" baseline="-25000" dirty="0">
                <a:solidFill>
                  <a:srgbClr val="000000"/>
                </a:solidFill>
                <a:latin typeface="Times New Roman"/>
                <a:ea typeface="华文细黑"/>
                <a:cs typeface="Courier New"/>
              </a:rPr>
              <a:t>2</a:t>
            </a:r>
            <a:r>
              <a:rPr lang="zh-CN" altLang="en-US" sz="2900" b="1" kern="100" dirty="0">
                <a:solidFill>
                  <a:srgbClr val="000000"/>
                </a:solidFill>
                <a:latin typeface="Times New Roman"/>
                <a:ea typeface="华文细黑"/>
                <a:cs typeface="Times New Roman"/>
              </a:rPr>
              <a:t>与浓</a:t>
            </a:r>
            <a:r>
              <a:rPr lang="en-US" altLang="zh-CN" sz="2900" b="1" kern="100" dirty="0">
                <a:solidFill>
                  <a:srgbClr val="000000"/>
                </a:solidFill>
                <a:latin typeface="Times New Roman"/>
                <a:ea typeface="华文细黑"/>
                <a:cs typeface="Courier New"/>
              </a:rPr>
              <a:t>H</a:t>
            </a:r>
            <a:r>
              <a:rPr lang="en-US" altLang="zh-CN" sz="2900" b="1" kern="100" baseline="-25000" dirty="0">
                <a:solidFill>
                  <a:srgbClr val="000000"/>
                </a:solidFill>
                <a:latin typeface="Times New Roman"/>
                <a:ea typeface="华文细黑"/>
                <a:cs typeface="Courier New"/>
              </a:rPr>
              <a:t>2</a:t>
            </a:r>
            <a:r>
              <a:rPr lang="en-US" altLang="zh-CN" sz="2900" b="1" kern="100" dirty="0">
                <a:solidFill>
                  <a:srgbClr val="000000"/>
                </a:solidFill>
                <a:latin typeface="Times New Roman"/>
                <a:ea typeface="华文细黑"/>
                <a:cs typeface="Courier New"/>
              </a:rPr>
              <a:t>SO</a:t>
            </a:r>
            <a:r>
              <a:rPr lang="en-US" altLang="zh-CN" sz="2900" b="1" kern="100" baseline="-25000" dirty="0">
                <a:solidFill>
                  <a:srgbClr val="000000"/>
                </a:solidFill>
                <a:latin typeface="Times New Roman"/>
                <a:ea typeface="华文细黑"/>
                <a:cs typeface="Courier New"/>
              </a:rPr>
              <a:t>4(</a:t>
            </a:r>
            <a:r>
              <a:rPr lang="zh-CN" altLang="en-US" sz="2900" b="1" kern="100" baseline="-25000" dirty="0">
                <a:solidFill>
                  <a:srgbClr val="000000"/>
                </a:solidFill>
                <a:latin typeface="Times New Roman"/>
                <a:ea typeface="华文细黑"/>
                <a:cs typeface="Courier New"/>
              </a:rPr>
              <a:t>浓）</a:t>
            </a:r>
            <a:r>
              <a:rPr lang="zh-CN" altLang="en-US" sz="2900" b="1" kern="100" dirty="0">
                <a:solidFill>
                  <a:srgbClr val="000000"/>
                </a:solidFill>
                <a:latin typeface="Times New Roman"/>
                <a:ea typeface="华文细黑"/>
                <a:cs typeface="Times New Roman"/>
              </a:rPr>
              <a:t>不反应，</a:t>
            </a:r>
            <a:endParaRPr lang="en-US" altLang="zh-CN" sz="2900" b="1" kern="100" dirty="0">
              <a:solidFill>
                <a:srgbClr val="000000"/>
              </a:solidFill>
              <a:latin typeface="Times New Roman"/>
              <a:ea typeface="华文细黑"/>
              <a:cs typeface="Times New Roman"/>
            </a:endParaRPr>
          </a:p>
          <a:p>
            <a:pPr algn="just" defTabSz="1219062">
              <a:lnSpc>
                <a:spcPct val="150000"/>
              </a:lnSpc>
              <a:defRPr/>
            </a:pPr>
            <a:r>
              <a:rPr lang="zh-CN" altLang="en-US" sz="2900" b="1" kern="100" dirty="0">
                <a:solidFill>
                  <a:srgbClr val="000000"/>
                </a:solidFill>
                <a:latin typeface="Times New Roman"/>
                <a:ea typeface="华文细黑"/>
                <a:cs typeface="Times New Roman"/>
              </a:rPr>
              <a:t>可以用浓硫酸干燥</a:t>
            </a:r>
            <a:r>
              <a:rPr lang="en-US" altLang="zh-CN" sz="2900" b="1" kern="100" dirty="0">
                <a:solidFill>
                  <a:srgbClr val="000000"/>
                </a:solidFill>
                <a:latin typeface="Times New Roman"/>
                <a:ea typeface="华文细黑"/>
                <a:cs typeface="Times New Roman"/>
              </a:rPr>
              <a:t>SO</a:t>
            </a:r>
            <a:r>
              <a:rPr lang="en-US" altLang="zh-CN" sz="2900" b="1" kern="100" baseline="-25000" dirty="0">
                <a:solidFill>
                  <a:srgbClr val="000000"/>
                </a:solidFill>
                <a:latin typeface="Times New Roman"/>
                <a:ea typeface="华文细黑"/>
                <a:cs typeface="Courier New"/>
              </a:rPr>
              <a:t>2</a:t>
            </a:r>
            <a:r>
              <a:rPr lang="zh-CN" altLang="en-US" sz="2900" b="1" kern="100" dirty="0">
                <a:solidFill>
                  <a:srgbClr val="000000"/>
                </a:solidFill>
                <a:latin typeface="Times New Roman"/>
                <a:ea typeface="华文细黑"/>
                <a:cs typeface="Times New Roman"/>
              </a:rPr>
              <a:t>，</a:t>
            </a:r>
            <a:endParaRPr lang="en-US" altLang="zh-CN" sz="2900" b="1" kern="100" dirty="0">
              <a:solidFill>
                <a:srgbClr val="000000"/>
              </a:solidFill>
              <a:latin typeface="Times New Roman"/>
              <a:ea typeface="华文细黑"/>
              <a:cs typeface="Times New Roman"/>
            </a:endParaRPr>
          </a:p>
          <a:p>
            <a:pPr algn="just" defTabSz="1219062">
              <a:lnSpc>
                <a:spcPct val="150000"/>
              </a:lnSpc>
              <a:defRPr/>
            </a:pPr>
            <a:r>
              <a:rPr lang="zh-CN" altLang="en-US" sz="2900" b="1" kern="100" dirty="0">
                <a:solidFill>
                  <a:srgbClr val="000000"/>
                </a:solidFill>
                <a:latin typeface="Times New Roman"/>
                <a:ea typeface="华文细黑"/>
                <a:cs typeface="Times New Roman"/>
              </a:rPr>
              <a:t>但不能干燥</a:t>
            </a:r>
            <a:r>
              <a:rPr lang="en-US" altLang="zh-CN" sz="2900" b="1" kern="100" dirty="0">
                <a:solidFill>
                  <a:srgbClr val="000000"/>
                </a:solidFill>
                <a:latin typeface="Times New Roman"/>
                <a:ea typeface="华文细黑"/>
                <a:cs typeface="Times New Roman"/>
              </a:rPr>
              <a:t>H</a:t>
            </a:r>
            <a:r>
              <a:rPr lang="en-US" altLang="zh-CN" sz="2900" b="1" kern="100" baseline="-25000" dirty="0">
                <a:solidFill>
                  <a:srgbClr val="000000"/>
                </a:solidFill>
                <a:latin typeface="Times New Roman"/>
                <a:ea typeface="华文细黑"/>
                <a:cs typeface="Courier New"/>
              </a:rPr>
              <a:t>2</a:t>
            </a:r>
            <a:r>
              <a:rPr lang="en-US" altLang="zh-CN" sz="2900" b="1" kern="100" dirty="0">
                <a:solidFill>
                  <a:srgbClr val="000000"/>
                </a:solidFill>
                <a:latin typeface="Times New Roman"/>
                <a:ea typeface="华文细黑"/>
                <a:cs typeface="Times New Roman"/>
              </a:rPr>
              <a:t>S</a:t>
            </a:r>
            <a:r>
              <a:rPr lang="zh-CN" altLang="zh-CN" sz="2900" b="1" kern="100" dirty="0">
                <a:solidFill>
                  <a:srgbClr val="000000"/>
                </a:solidFill>
                <a:latin typeface="Times New Roman"/>
                <a:ea typeface="华文细黑"/>
                <a:cs typeface="Times New Roman"/>
              </a:rPr>
              <a:t>。</a:t>
            </a:r>
            <a:endParaRPr lang="zh-CN" altLang="zh-CN" sz="2900" b="1" kern="100" dirty="0">
              <a:solidFill>
                <a:srgbClr val="000000"/>
              </a:solidFill>
              <a:latin typeface="宋体"/>
              <a:cs typeface="Courier New"/>
            </a:endParaRPr>
          </a:p>
        </p:txBody>
      </p:sp>
      <p:sp>
        <p:nvSpPr>
          <p:cNvPr id="2" name="矩形 1"/>
          <p:cNvSpPr>
            <a:spLocks noChangeArrowheads="1"/>
          </p:cNvSpPr>
          <p:nvPr/>
        </p:nvSpPr>
        <p:spPr bwMode="auto">
          <a:xfrm>
            <a:off x="939677" y="4922390"/>
            <a:ext cx="9695189" cy="779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850" tIns="54425" rIns="108850" bIns="54425">
            <a:spAutoFit/>
          </a:bodyPr>
          <a:lstStyle>
            <a:lvl1pPr eaLnBrk="0" hangingPunct="0">
              <a:spcBef>
                <a:spcPct val="20000"/>
              </a:spcBef>
              <a:buSzPct val="80000"/>
              <a:buBlip>
                <a:blip r:embed="rId3"/>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lgn="just" eaLnBrk="1" hangingPunct="1">
              <a:lnSpc>
                <a:spcPct val="150000"/>
              </a:lnSpc>
              <a:spcBef>
                <a:spcPct val="0"/>
              </a:spcBef>
              <a:buSzTx/>
              <a:buFontTx/>
              <a:buNone/>
            </a:pPr>
            <a:r>
              <a:rPr lang="en-US" altLang="zh-CN" sz="2900">
                <a:solidFill>
                  <a:srgbClr val="331DA1"/>
                </a:solidFill>
                <a:latin typeface="Times New Roman" pitchFamily="18" charset="0"/>
                <a:ea typeface="华文细黑" pitchFamily="2" charset="-122"/>
              </a:rPr>
              <a:t>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SO</a:t>
            </a:r>
            <a:r>
              <a:rPr lang="en-US" altLang="zh-CN" sz="2900" baseline="-25000">
                <a:solidFill>
                  <a:srgbClr val="331DA1"/>
                </a:solidFill>
                <a:latin typeface="Times New Roman" pitchFamily="18" charset="0"/>
                <a:ea typeface="华文细黑" pitchFamily="2" charset="-122"/>
              </a:rPr>
              <a:t>4</a:t>
            </a:r>
            <a:r>
              <a:rPr lang="en-US" altLang="zh-CN" sz="2900">
                <a:solidFill>
                  <a:srgbClr val="331DA1"/>
                </a:solidFill>
                <a:latin typeface="Times New Roman" pitchFamily="18" charset="0"/>
                <a:ea typeface="华文细黑" pitchFamily="2" charset="-122"/>
              </a:rPr>
              <a:t>(</a:t>
            </a:r>
            <a:r>
              <a:rPr lang="zh-CN" altLang="zh-CN" sz="2900">
                <a:solidFill>
                  <a:srgbClr val="331DA1"/>
                </a:solidFill>
                <a:latin typeface="Times New Roman" pitchFamily="18" charset="0"/>
                <a:ea typeface="华文细黑" pitchFamily="2" charset="-122"/>
              </a:rPr>
              <a:t>浓</a:t>
            </a:r>
            <a:r>
              <a:rPr lang="en-US" altLang="zh-CN" sz="2900">
                <a:solidFill>
                  <a:srgbClr val="331DA1"/>
                </a:solidFill>
                <a:latin typeface="Times New Roman" pitchFamily="18" charset="0"/>
                <a:ea typeface="华文细黑" pitchFamily="2" charset="-122"/>
              </a:rPr>
              <a:t>)</a:t>
            </a:r>
            <a:r>
              <a:rPr lang="zh-CN" altLang="zh-CN" sz="2900">
                <a:solidFill>
                  <a:srgbClr val="331DA1"/>
                </a:solidFill>
                <a:latin typeface="Times New Roman" pitchFamily="18" charset="0"/>
                <a:ea typeface="华文细黑" pitchFamily="2" charset="-122"/>
              </a:rPr>
              <a:t>＋</a:t>
            </a:r>
            <a:r>
              <a:rPr lang="en-US" altLang="zh-CN" sz="2900">
                <a:solidFill>
                  <a:srgbClr val="331DA1"/>
                </a:solidFill>
                <a:latin typeface="Times New Roman" pitchFamily="18" charset="0"/>
                <a:ea typeface="华文细黑" pitchFamily="2" charset="-122"/>
              </a:rPr>
              <a:t>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S===SO</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宋体" pitchFamily="2" charset="-122"/>
                <a:ea typeface="华文细黑" pitchFamily="2" charset="-122"/>
              </a:rPr>
              <a:t>↑</a:t>
            </a:r>
            <a:r>
              <a:rPr lang="zh-CN" altLang="zh-CN" sz="2900">
                <a:solidFill>
                  <a:srgbClr val="331DA1"/>
                </a:solidFill>
                <a:latin typeface="Times New Roman" pitchFamily="18" charset="0"/>
                <a:ea typeface="华文细黑" pitchFamily="2" charset="-122"/>
              </a:rPr>
              <a:t>＋</a:t>
            </a:r>
            <a:r>
              <a:rPr lang="en-US" altLang="zh-CN" sz="2900">
                <a:solidFill>
                  <a:srgbClr val="331DA1"/>
                </a:solidFill>
                <a:latin typeface="Times New Roman" pitchFamily="18" charset="0"/>
                <a:ea typeface="华文细黑" pitchFamily="2" charset="-122"/>
              </a:rPr>
              <a:t>S</a:t>
            </a:r>
            <a:r>
              <a:rPr lang="en-US" altLang="zh-CN" sz="2900">
                <a:solidFill>
                  <a:srgbClr val="331DA1"/>
                </a:solidFill>
                <a:latin typeface="宋体" pitchFamily="2" charset="-122"/>
                <a:ea typeface="华文细黑" pitchFamily="2" charset="-122"/>
              </a:rPr>
              <a:t>↓</a:t>
            </a:r>
            <a:r>
              <a:rPr lang="zh-CN" altLang="zh-CN" sz="2900">
                <a:solidFill>
                  <a:srgbClr val="331DA1"/>
                </a:solidFill>
                <a:latin typeface="Times New Roman" pitchFamily="18" charset="0"/>
                <a:ea typeface="华文细黑" pitchFamily="2" charset="-122"/>
              </a:rPr>
              <a:t>＋</a:t>
            </a:r>
            <a:r>
              <a:rPr lang="en-US" altLang="zh-CN" sz="2900">
                <a:solidFill>
                  <a:srgbClr val="331DA1"/>
                </a:solidFill>
                <a:latin typeface="Times New Roman" pitchFamily="18" charset="0"/>
                <a:ea typeface="华文细黑" pitchFamily="2" charset="-122"/>
              </a:rPr>
              <a:t>2H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O</a:t>
            </a:r>
            <a:endParaRPr lang="zh-CN" altLang="zh-CN" sz="2900">
              <a:solidFill>
                <a:srgbClr val="331DA1"/>
              </a:solidFill>
              <a:latin typeface="宋体" pitchFamily="2" charset="-122"/>
              <a:ea typeface="黑体" pitchFamily="49" charset="-122"/>
            </a:endParaRPr>
          </a:p>
        </p:txBody>
      </p:sp>
      <p:sp>
        <p:nvSpPr>
          <p:cNvPr id="6" name="矩形 5"/>
          <p:cNvSpPr>
            <a:spLocks noChangeArrowheads="1"/>
          </p:cNvSpPr>
          <p:nvPr/>
        </p:nvSpPr>
        <p:spPr bwMode="auto">
          <a:xfrm>
            <a:off x="946028" y="5447974"/>
            <a:ext cx="9312121" cy="779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8850" tIns="54425" rIns="108850" bIns="54425">
            <a:spAutoFit/>
          </a:bodyPr>
          <a:lstStyle>
            <a:lvl1pPr eaLnBrk="0" hangingPunct="0">
              <a:spcBef>
                <a:spcPct val="20000"/>
              </a:spcBef>
              <a:buSzPct val="80000"/>
              <a:buBlip>
                <a:blip r:embed="rId3"/>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lgn="just" eaLnBrk="1" hangingPunct="1">
              <a:lnSpc>
                <a:spcPct val="150000"/>
              </a:lnSpc>
              <a:spcBef>
                <a:spcPct val="0"/>
              </a:spcBef>
              <a:buSzTx/>
              <a:buFontTx/>
              <a:buNone/>
            </a:pPr>
            <a:r>
              <a:rPr lang="en-US" altLang="zh-CN" sz="2900">
                <a:solidFill>
                  <a:srgbClr val="331DA1"/>
                </a:solidFill>
                <a:latin typeface="Times New Roman" pitchFamily="18" charset="0"/>
                <a:ea typeface="华文细黑" pitchFamily="2" charset="-122"/>
              </a:rPr>
              <a:t>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SO</a:t>
            </a:r>
            <a:r>
              <a:rPr lang="en-US" altLang="zh-CN" sz="2900" baseline="-25000">
                <a:solidFill>
                  <a:srgbClr val="331DA1"/>
                </a:solidFill>
                <a:latin typeface="Times New Roman" pitchFamily="18" charset="0"/>
                <a:ea typeface="华文细黑" pitchFamily="2" charset="-122"/>
              </a:rPr>
              <a:t>4</a:t>
            </a:r>
            <a:r>
              <a:rPr lang="en-US" altLang="zh-CN" sz="2900">
                <a:solidFill>
                  <a:srgbClr val="331DA1"/>
                </a:solidFill>
                <a:latin typeface="Times New Roman" pitchFamily="18" charset="0"/>
                <a:ea typeface="华文细黑" pitchFamily="2" charset="-122"/>
              </a:rPr>
              <a:t>(</a:t>
            </a:r>
            <a:r>
              <a:rPr lang="zh-CN" altLang="zh-CN" sz="2900">
                <a:solidFill>
                  <a:srgbClr val="331DA1"/>
                </a:solidFill>
                <a:latin typeface="Times New Roman" pitchFamily="18" charset="0"/>
                <a:ea typeface="华文细黑" pitchFamily="2" charset="-122"/>
              </a:rPr>
              <a:t>浓</a:t>
            </a:r>
            <a:r>
              <a:rPr lang="en-US" altLang="zh-CN" sz="2900">
                <a:solidFill>
                  <a:srgbClr val="331DA1"/>
                </a:solidFill>
                <a:latin typeface="Times New Roman" pitchFamily="18" charset="0"/>
                <a:ea typeface="华文细黑" pitchFamily="2" charset="-122"/>
              </a:rPr>
              <a:t>)</a:t>
            </a:r>
            <a:r>
              <a:rPr lang="zh-CN" altLang="zh-CN" sz="2900">
                <a:solidFill>
                  <a:srgbClr val="331DA1"/>
                </a:solidFill>
                <a:latin typeface="Times New Roman" pitchFamily="18" charset="0"/>
                <a:ea typeface="华文细黑" pitchFamily="2" charset="-122"/>
              </a:rPr>
              <a:t>＋</a:t>
            </a:r>
            <a:r>
              <a:rPr lang="en-US" altLang="zh-CN" sz="2900">
                <a:solidFill>
                  <a:srgbClr val="331DA1"/>
                </a:solidFill>
                <a:latin typeface="Times New Roman" pitchFamily="18" charset="0"/>
                <a:ea typeface="华文细黑" pitchFamily="2" charset="-122"/>
              </a:rPr>
              <a:t>3H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S===4S</a:t>
            </a:r>
            <a:r>
              <a:rPr lang="en-US" altLang="zh-CN" sz="2900">
                <a:solidFill>
                  <a:srgbClr val="331DA1"/>
                </a:solidFill>
                <a:latin typeface="宋体" pitchFamily="2" charset="-122"/>
                <a:ea typeface="华文细黑" pitchFamily="2" charset="-122"/>
              </a:rPr>
              <a:t>↓</a:t>
            </a:r>
            <a:r>
              <a:rPr lang="zh-CN" altLang="zh-CN" sz="2900">
                <a:solidFill>
                  <a:srgbClr val="331DA1"/>
                </a:solidFill>
                <a:latin typeface="Times New Roman" pitchFamily="18" charset="0"/>
                <a:ea typeface="华文细黑" pitchFamily="2" charset="-122"/>
              </a:rPr>
              <a:t>＋</a:t>
            </a:r>
            <a:r>
              <a:rPr lang="en-US" altLang="zh-CN" sz="2900">
                <a:solidFill>
                  <a:srgbClr val="331DA1"/>
                </a:solidFill>
                <a:latin typeface="Times New Roman" pitchFamily="18" charset="0"/>
                <a:ea typeface="华文细黑" pitchFamily="2" charset="-122"/>
              </a:rPr>
              <a:t>4H</a:t>
            </a:r>
            <a:r>
              <a:rPr lang="en-US" altLang="zh-CN" sz="2900" baseline="-25000">
                <a:solidFill>
                  <a:srgbClr val="331DA1"/>
                </a:solidFill>
                <a:latin typeface="Times New Roman" pitchFamily="18" charset="0"/>
                <a:ea typeface="华文细黑" pitchFamily="2" charset="-122"/>
              </a:rPr>
              <a:t>2</a:t>
            </a:r>
            <a:r>
              <a:rPr lang="en-US" altLang="zh-CN" sz="2900">
                <a:solidFill>
                  <a:srgbClr val="331DA1"/>
                </a:solidFill>
                <a:latin typeface="Times New Roman" pitchFamily="18" charset="0"/>
                <a:ea typeface="华文细黑" pitchFamily="2" charset="-122"/>
              </a:rPr>
              <a:t>O</a:t>
            </a:r>
            <a:endParaRPr lang="zh-CN" altLang="zh-CN" sz="2900">
              <a:solidFill>
                <a:srgbClr val="331DA1"/>
              </a:solidFill>
              <a:latin typeface="宋体" pitchFamily="2" charset="-122"/>
              <a:ea typeface="华文细黑" pitchFamily="2" charset="-122"/>
            </a:endParaRPr>
          </a:p>
        </p:txBody>
      </p:sp>
    </p:spTree>
    <p:extLst>
      <p:ext uri="{BB962C8B-B14F-4D97-AF65-F5344CB8AC3E}">
        <p14:creationId xmlns:p14="http://schemas.microsoft.com/office/powerpoint/2010/main" val="30895102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66637" y="656207"/>
            <a:ext cx="11733225"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2.Na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在碱性溶液中可被</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氧化为</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，而</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被还原为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，若反应中</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i="1" kern="100" baseline="-250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的值为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A.2  </a:t>
            </a:r>
            <a:r>
              <a:rPr lang="en-US" altLang="zh-CN" sz="2800" kern="100" dirty="0" smtClean="0">
                <a:latin typeface="Times New Roman"/>
                <a:ea typeface="华文细黑"/>
                <a:cs typeface="Courier New"/>
              </a:rPr>
              <a:t>                  B.3                   C.4                    D.5</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本题考查在氧化还原反应中利用得失电子守恒进行相关的计算</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702355374"/>
              </p:ext>
            </p:extLst>
          </p:nvPr>
        </p:nvGraphicFramePr>
        <p:xfrm>
          <a:off x="431800" y="3467100"/>
          <a:ext cx="8229600" cy="1168400"/>
        </p:xfrm>
        <a:graphic>
          <a:graphicData uri="http://schemas.openxmlformats.org/presentationml/2006/ole">
            <mc:AlternateContent xmlns:mc="http://schemas.openxmlformats.org/markup-compatibility/2006">
              <mc:Choice xmlns:v="urn:schemas-microsoft-com:vml" Requires="v">
                <p:oleObj spid="_x0000_s4512" name="文档" r:id="rId3" imgW="6956998" imgH="993689" progId="Word.Document.12">
                  <p:embed/>
                </p:oleObj>
              </mc:Choice>
              <mc:Fallback>
                <p:oleObj name="文档" r:id="rId3" imgW="6956998" imgH="993689" progId="Word.Document.12">
                  <p:embed/>
                  <p:pic>
                    <p:nvPicPr>
                      <p:cNvPr id="0" name=""/>
                      <p:cNvPicPr/>
                      <p:nvPr/>
                    </p:nvPicPr>
                    <p:blipFill>
                      <a:blip r:embed="rId4"/>
                      <a:stretch>
                        <a:fillRect/>
                      </a:stretch>
                    </p:blipFill>
                    <p:spPr>
                      <a:xfrm>
                        <a:off x="431800" y="3467100"/>
                        <a:ext cx="8229600" cy="11684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02038330"/>
              </p:ext>
            </p:extLst>
          </p:nvPr>
        </p:nvGraphicFramePr>
        <p:xfrm>
          <a:off x="411050" y="4544639"/>
          <a:ext cx="13881070" cy="1549451"/>
        </p:xfrm>
        <a:graphic>
          <a:graphicData uri="http://schemas.openxmlformats.org/presentationml/2006/ole">
            <mc:AlternateContent xmlns:mc="http://schemas.openxmlformats.org/markup-compatibility/2006">
              <mc:Choice xmlns:v="urn:schemas-microsoft-com:vml" Requires="v">
                <p:oleObj spid="_x0000_s4513" name="文档" r:id="rId5" imgW="9641014" imgH="1082990" progId="Word.Document.12">
                  <p:embed/>
                </p:oleObj>
              </mc:Choice>
              <mc:Fallback>
                <p:oleObj name="文档" r:id="rId5" imgW="9641014" imgH="1082990" progId="Word.Document.12">
                  <p:embed/>
                  <p:pic>
                    <p:nvPicPr>
                      <p:cNvPr id="0" name=""/>
                      <p:cNvPicPr/>
                      <p:nvPr/>
                    </p:nvPicPr>
                    <p:blipFill>
                      <a:blip r:embed="rId6"/>
                      <a:stretch>
                        <a:fillRect/>
                      </a:stretch>
                    </p:blipFill>
                    <p:spPr>
                      <a:xfrm>
                        <a:off x="411050" y="4544639"/>
                        <a:ext cx="13881070" cy="1549451"/>
                      </a:xfrm>
                      <a:prstGeom prst="rect">
                        <a:avLst/>
                      </a:prstGeom>
                    </p:spPr>
                  </p:pic>
                </p:oleObj>
              </mc:Fallback>
            </mc:AlternateContent>
          </a:graphicData>
        </a:graphic>
      </p:graphicFrame>
      <p:sp>
        <p:nvSpPr>
          <p:cNvPr id="3" name="矩形 2"/>
          <p:cNvSpPr/>
          <p:nvPr/>
        </p:nvSpPr>
        <p:spPr>
          <a:xfrm>
            <a:off x="9895389" y="1379662"/>
            <a:ext cx="591829" cy="769441"/>
          </a:xfrm>
          <a:prstGeom prst="rect">
            <a:avLst/>
          </a:prstGeom>
        </p:spPr>
        <p:txBody>
          <a:bodyPr wrap="none">
            <a:spAutoFit/>
          </a:bodyPr>
          <a:lstStyle/>
          <a:p>
            <a:r>
              <a:rPr lang="en-US" altLang="zh-CN" sz="4400" b="1" kern="100" dirty="0">
                <a:solidFill>
                  <a:srgbClr val="FF0000"/>
                </a:solidFill>
                <a:latin typeface="Times New Roman"/>
                <a:cs typeface="Times New Roman"/>
              </a:rPr>
              <a:t>D</a:t>
            </a:r>
            <a:endParaRPr lang="zh-CN" altLang="zh-CN" sz="4400" b="1" kern="100" dirty="0">
              <a:solidFill>
                <a:srgbClr val="FF0000"/>
              </a:solidFill>
              <a:latin typeface="Times New Roman"/>
              <a:cs typeface="Times New Roman"/>
            </a:endParaRPr>
          </a:p>
        </p:txBody>
      </p:sp>
      <p:cxnSp>
        <p:nvCxnSpPr>
          <p:cNvPr id="8" name="直接箭头连接符 7"/>
          <p:cNvCxnSpPr/>
          <p:nvPr/>
        </p:nvCxnSpPr>
        <p:spPr>
          <a:xfrm>
            <a:off x="2006771" y="400585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 name="Rectangle 21">
            <a:hlinkClick r:id="rId7"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8"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9"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10"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4" name="Rectangle 21">
            <a:hlinkClick r:id="rId11"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Rectangle 21">
            <a:hlinkClick r:id="rId12"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Rectangle 21">
            <a:hlinkClick r:id="rId13"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056870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blinds(horizontal)">
                                      <p:cBhvr>
                                        <p:cTn id="7" dur="500"/>
                                        <p:tgtEl>
                                          <p:spTgt spid="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56477" y="609907"/>
            <a:ext cx="11733225" cy="5919545"/>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题组二　多元素之间得失电子守恒</a:t>
            </a:r>
            <a:r>
              <a:rPr lang="zh-CN" altLang="zh-CN" sz="2800" b="1" kern="100" dirty="0" smtClean="0">
                <a:solidFill>
                  <a:srgbClr val="0000FF"/>
                </a:solidFill>
                <a:latin typeface="Times New Roman"/>
                <a:cs typeface="Times New Roman"/>
              </a:rPr>
              <a:t>问题</a:t>
            </a:r>
            <a:endParaRPr lang="en-US" altLang="zh-CN" sz="2800" b="1" kern="100" dirty="0" smtClean="0">
              <a:solidFill>
                <a:srgbClr val="0000FF"/>
              </a:solidFill>
              <a:latin typeface="Times New Roman"/>
              <a:cs typeface="Times New Roman"/>
            </a:endParaRPr>
          </a:p>
          <a:p>
            <a:pPr algn="just">
              <a:lnSpc>
                <a:spcPts val="5500"/>
              </a:lnSpc>
              <a:spcAft>
                <a:spcPts val="0"/>
              </a:spcAft>
            </a:pPr>
            <a:endParaRPr lang="zh-CN" altLang="zh-CN" sz="2800" kern="100" dirty="0">
              <a:latin typeface="宋体"/>
              <a:cs typeface="Courier New"/>
            </a:endParaRPr>
          </a:p>
          <a:p>
            <a:pPr algn="just">
              <a:lnSpc>
                <a:spcPts val="5500"/>
              </a:lnSpc>
              <a:spcAft>
                <a:spcPts val="120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在反应</a:t>
            </a:r>
            <a:r>
              <a:rPr lang="en-US" altLang="zh-CN" sz="2800" kern="100" dirty="0">
                <a:latin typeface="Times New Roman"/>
                <a:ea typeface="华文细黑"/>
                <a:cs typeface="Courier New"/>
              </a:rPr>
              <a:t>3BrF</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=9HF</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HBrO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中，若有</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参加反应，被水还原的溴元素为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a:t>
            </a:r>
            <a:endParaRPr lang="zh-CN" altLang="zh-CN" sz="2800" kern="100" dirty="0">
              <a:latin typeface="宋体"/>
              <a:cs typeface="Courier New"/>
            </a:endParaRPr>
          </a:p>
          <a:p>
            <a:pPr marL="514350" indent="-514350" algn="just">
              <a:lnSpc>
                <a:spcPts val="5500"/>
              </a:lnSpc>
              <a:spcAft>
                <a:spcPts val="0"/>
              </a:spcAft>
              <a:buAutoNum type="alphaUcPeriod" startAt="3"/>
            </a:pP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mol</a:t>
            </a:r>
            <a:r>
              <a:rPr lang="en-US" altLang="zh-CN" sz="2800" kern="100" dirty="0" smtClean="0">
                <a:latin typeface="Times New Roman"/>
                <a:ea typeface="华文细黑"/>
                <a:cs typeface="Courier New"/>
              </a:rPr>
              <a:t>  			D.2 </a:t>
            </a:r>
            <a:r>
              <a:rPr lang="en-US" altLang="zh-CN" sz="2800" kern="100" dirty="0" err="1" smtClean="0">
                <a:latin typeface="Times New Roman"/>
                <a:ea typeface="华文细黑"/>
                <a:cs typeface="Courier New"/>
              </a:rPr>
              <a:t>mol</a:t>
            </a:r>
            <a:endParaRPr lang="en-US" altLang="zh-CN" sz="2800" kern="100" dirty="0" smtClean="0">
              <a:latin typeface="Times New Roman"/>
              <a:ea typeface="华文细黑"/>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设被水还原的溴元素</a:t>
            </a:r>
            <a:r>
              <a:rPr lang="en-US" altLang="zh-CN" sz="2800" kern="100" dirty="0">
                <a:latin typeface="Times New Roman"/>
                <a:ea typeface="华文细黑"/>
                <a:cs typeface="Courier New"/>
              </a:rPr>
              <a:t>(BrF</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参加反应，失去电子</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，根据电子守恒得：</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586652627"/>
              </p:ext>
            </p:extLst>
          </p:nvPr>
        </p:nvGraphicFramePr>
        <p:xfrm>
          <a:off x="5807174" y="3501802"/>
          <a:ext cx="479425" cy="1076325"/>
        </p:xfrm>
        <a:graphic>
          <a:graphicData uri="http://schemas.openxmlformats.org/presentationml/2006/ole">
            <mc:AlternateContent xmlns:mc="http://schemas.openxmlformats.org/markup-compatibility/2006">
              <mc:Choice xmlns:v="urn:schemas-microsoft-com:vml" Requires="v">
                <p:oleObj spid="_x0000_s5751" name="文档" r:id="rId3" imgW="478836" imgH="1076439" progId="Word.Document.12">
                  <p:embed/>
                </p:oleObj>
              </mc:Choice>
              <mc:Fallback>
                <p:oleObj name="文档" r:id="rId3" imgW="478836" imgH="1076439" progId="Word.Document.12">
                  <p:embed/>
                  <p:pic>
                    <p:nvPicPr>
                      <p:cNvPr id="0" name=""/>
                      <p:cNvPicPr/>
                      <p:nvPr/>
                    </p:nvPicPr>
                    <p:blipFill>
                      <a:blip r:embed="rId4"/>
                      <a:stretch>
                        <a:fillRect/>
                      </a:stretch>
                    </p:blipFill>
                    <p:spPr>
                      <a:xfrm>
                        <a:off x="5807174" y="3501802"/>
                        <a:ext cx="479425" cy="1076325"/>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968229239"/>
              </p:ext>
            </p:extLst>
          </p:nvPr>
        </p:nvGraphicFramePr>
        <p:xfrm>
          <a:off x="757337" y="4263777"/>
          <a:ext cx="479425" cy="1076325"/>
        </p:xfrm>
        <a:graphic>
          <a:graphicData uri="http://schemas.openxmlformats.org/presentationml/2006/ole">
            <mc:AlternateContent xmlns:mc="http://schemas.openxmlformats.org/markup-compatibility/2006">
              <mc:Choice xmlns:v="urn:schemas-microsoft-com:vml" Requires="v">
                <p:oleObj spid="_x0000_s5752" name="文档" r:id="rId5" imgW="478836" imgH="1076439" progId="Word.Document.12">
                  <p:embed/>
                </p:oleObj>
              </mc:Choice>
              <mc:Fallback>
                <p:oleObj name="文档" r:id="rId5" imgW="478836" imgH="1076439" progId="Word.Document.12">
                  <p:embed/>
                  <p:pic>
                    <p:nvPicPr>
                      <p:cNvPr id="0" name=""/>
                      <p:cNvPicPr/>
                      <p:nvPr/>
                    </p:nvPicPr>
                    <p:blipFill>
                      <a:blip r:embed="rId6"/>
                      <a:stretch>
                        <a:fillRect/>
                      </a:stretch>
                    </p:blipFill>
                    <p:spPr>
                      <a:xfrm>
                        <a:off x="757337" y="4263777"/>
                        <a:ext cx="479425" cy="1076325"/>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3167048293"/>
              </p:ext>
            </p:extLst>
          </p:nvPr>
        </p:nvGraphicFramePr>
        <p:xfrm>
          <a:off x="8183438" y="5665837"/>
          <a:ext cx="479425" cy="1076325"/>
        </p:xfrm>
        <a:graphic>
          <a:graphicData uri="http://schemas.openxmlformats.org/presentationml/2006/ole">
            <mc:AlternateContent xmlns:mc="http://schemas.openxmlformats.org/markup-compatibility/2006">
              <mc:Choice xmlns:v="urn:schemas-microsoft-com:vml" Requires="v">
                <p:oleObj spid="_x0000_s5753" name="文档" r:id="rId7" imgW="478836" imgH="1076439" progId="Word.Document.12">
                  <p:embed/>
                </p:oleObj>
              </mc:Choice>
              <mc:Fallback>
                <p:oleObj name="文档" r:id="rId7" imgW="478836" imgH="1076439" progId="Word.Document.12">
                  <p:embed/>
                  <p:pic>
                    <p:nvPicPr>
                      <p:cNvPr id="0" name=""/>
                      <p:cNvPicPr/>
                      <p:nvPr/>
                    </p:nvPicPr>
                    <p:blipFill>
                      <a:blip r:embed="rId6"/>
                      <a:stretch>
                        <a:fillRect/>
                      </a:stretch>
                    </p:blipFill>
                    <p:spPr>
                      <a:xfrm>
                        <a:off x="8183438" y="5665837"/>
                        <a:ext cx="479425" cy="1076325"/>
                      </a:xfrm>
                      <a:prstGeom prst="rect">
                        <a:avLst/>
                      </a:prstGeom>
                    </p:spPr>
                  </p:pic>
                </p:oleObj>
              </mc:Fallback>
            </mc:AlternateContent>
          </a:graphicData>
        </a:graphic>
      </p:graphicFrame>
      <p:sp>
        <p:nvSpPr>
          <p:cNvPr id="3" name="矩形 2"/>
          <p:cNvSpPr/>
          <p:nvPr/>
        </p:nvSpPr>
        <p:spPr>
          <a:xfrm>
            <a:off x="5231110" y="2781722"/>
            <a:ext cx="554960" cy="741550"/>
          </a:xfrm>
          <a:prstGeom prst="rect">
            <a:avLst/>
          </a:prstGeom>
        </p:spPr>
        <p:txBody>
          <a:bodyPr wrap="none">
            <a:spAutoFit/>
          </a:bodyPr>
          <a:lstStyle/>
          <a:p>
            <a:pPr>
              <a:lnSpc>
                <a:spcPts val="5500"/>
              </a:lnSpc>
              <a:spcAft>
                <a:spcPts val="0"/>
              </a:spcAft>
            </a:pPr>
            <a:r>
              <a:rPr lang="en-US" altLang="zh-CN" sz="4000" b="1" kern="100" dirty="0" smtClean="0">
                <a:solidFill>
                  <a:srgbClr val="FF0000"/>
                </a:solidFill>
                <a:latin typeface="Times New Roman"/>
                <a:cs typeface="Times New Roman"/>
              </a:rPr>
              <a:t>C</a:t>
            </a:r>
            <a:endParaRPr lang="zh-CN" altLang="zh-CN" sz="4000" b="1" kern="100" dirty="0">
              <a:solidFill>
                <a:srgbClr val="FF0000"/>
              </a:solidFill>
              <a:latin typeface="Times New Roman"/>
              <a:cs typeface="Times New Roman"/>
            </a:endParaRPr>
          </a:p>
        </p:txBody>
      </p:sp>
      <p:sp>
        <p:nvSpPr>
          <p:cNvPr id="7" name="Rectangle 21">
            <a:hlinkClick r:id="rId8"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9"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10"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11"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12"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3"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14"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5" name="矩形 14"/>
          <p:cNvSpPr/>
          <p:nvPr/>
        </p:nvSpPr>
        <p:spPr>
          <a:xfrm>
            <a:off x="2206774" y="1761282"/>
            <a:ext cx="484428"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-1</a:t>
            </a:r>
            <a:endParaRPr lang="zh-CN" altLang="zh-CN" sz="2800" b="1" kern="100" dirty="0">
              <a:solidFill>
                <a:srgbClr val="FF0000"/>
              </a:solidFill>
              <a:latin typeface="Times New Roman"/>
              <a:ea typeface="华文细黑"/>
              <a:cs typeface="Courier New"/>
            </a:endParaRPr>
          </a:p>
        </p:txBody>
      </p:sp>
      <p:sp>
        <p:nvSpPr>
          <p:cNvPr id="17" name="矩形 16"/>
          <p:cNvSpPr/>
          <p:nvPr/>
        </p:nvSpPr>
        <p:spPr>
          <a:xfrm>
            <a:off x="5303118" y="1773610"/>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19" name="矩形 18"/>
          <p:cNvSpPr/>
          <p:nvPr/>
        </p:nvSpPr>
        <p:spPr>
          <a:xfrm>
            <a:off x="7518504" y="1786310"/>
            <a:ext cx="364202"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0</a:t>
            </a:r>
            <a:endParaRPr lang="zh-CN" altLang="zh-CN" sz="2800" b="1" kern="100" dirty="0">
              <a:solidFill>
                <a:srgbClr val="FF0000"/>
              </a:solidFill>
              <a:latin typeface="Times New Roman"/>
              <a:ea typeface="华文细黑"/>
              <a:cs typeface="Courier New"/>
            </a:endParaRPr>
          </a:p>
        </p:txBody>
      </p:sp>
      <p:sp>
        <p:nvSpPr>
          <p:cNvPr id="20" name="矩形 19"/>
          <p:cNvSpPr/>
          <p:nvPr/>
        </p:nvSpPr>
        <p:spPr>
          <a:xfrm>
            <a:off x="6317907" y="1760475"/>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+5</a:t>
            </a:r>
            <a:endParaRPr lang="zh-CN" altLang="zh-CN" sz="2800" b="1" kern="100" dirty="0">
              <a:solidFill>
                <a:srgbClr val="FF0000"/>
              </a:solidFill>
              <a:latin typeface="Times New Roman"/>
              <a:ea typeface="华文细黑"/>
              <a:cs typeface="Courier New"/>
            </a:endParaRPr>
          </a:p>
        </p:txBody>
      </p:sp>
      <p:sp>
        <p:nvSpPr>
          <p:cNvPr id="21" name="矩形 20"/>
          <p:cNvSpPr/>
          <p:nvPr/>
        </p:nvSpPr>
        <p:spPr>
          <a:xfrm>
            <a:off x="3378530" y="1760475"/>
            <a:ext cx="484428"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-2</a:t>
            </a:r>
            <a:endParaRPr lang="zh-CN" altLang="zh-CN" sz="2800" b="1" kern="100" dirty="0">
              <a:solidFill>
                <a:srgbClr val="FF0000"/>
              </a:solidFill>
              <a:latin typeface="Times New Roman"/>
              <a:ea typeface="华文细黑"/>
              <a:cs typeface="Courier New"/>
            </a:endParaRPr>
          </a:p>
        </p:txBody>
      </p:sp>
      <p:sp>
        <p:nvSpPr>
          <p:cNvPr id="22" name="矩形 21"/>
          <p:cNvSpPr/>
          <p:nvPr/>
        </p:nvSpPr>
        <p:spPr>
          <a:xfrm>
            <a:off x="1781403" y="1773610"/>
            <a:ext cx="569387" cy="661207"/>
          </a:xfrm>
          <a:prstGeom prst="rect">
            <a:avLst/>
          </a:prstGeom>
        </p:spPr>
        <p:txBody>
          <a:bodyPr wrap="none">
            <a:spAutoFit/>
          </a:bodyPr>
          <a:lstStyle/>
          <a:p>
            <a:pPr algn="just" defTabSz="1219140" fontAlgn="auto">
              <a:lnSpc>
                <a:spcPct val="150000"/>
              </a:lnSpc>
              <a:spcBef>
                <a:spcPts val="0"/>
              </a:spcBef>
              <a:spcAft>
                <a:spcPts val="0"/>
              </a:spcAft>
              <a:defRPr/>
            </a:pPr>
            <a:r>
              <a:rPr lang="en-US" altLang="zh-CN" sz="2800" b="1" kern="100" dirty="0" smtClean="0">
                <a:solidFill>
                  <a:srgbClr val="FF0000"/>
                </a:solidFill>
                <a:latin typeface="Times New Roman"/>
                <a:ea typeface="华文细黑"/>
                <a:cs typeface="Courier New"/>
              </a:rPr>
              <a:t>+3</a:t>
            </a:r>
            <a:endParaRPr lang="zh-CN" altLang="zh-CN" sz="2800" b="1" kern="100" dirty="0">
              <a:solidFill>
                <a:srgbClr val="FF0000"/>
              </a:solidFill>
              <a:latin typeface="Times New Roman"/>
              <a:ea typeface="华文细黑"/>
              <a:cs typeface="Courier New"/>
            </a:endParaRPr>
          </a:p>
        </p:txBody>
      </p:sp>
      <p:grpSp>
        <p:nvGrpSpPr>
          <p:cNvPr id="33" name="组合 32"/>
          <p:cNvGrpSpPr/>
          <p:nvPr/>
        </p:nvGrpSpPr>
        <p:grpSpPr>
          <a:xfrm>
            <a:off x="2084816" y="1659044"/>
            <a:ext cx="3400403" cy="317903"/>
            <a:chOff x="1558702" y="5655806"/>
            <a:chExt cx="3190187" cy="165880"/>
          </a:xfrm>
        </p:grpSpPr>
        <p:cxnSp>
          <p:nvCxnSpPr>
            <p:cNvPr id="34" name="直接连接符 33"/>
            <p:cNvCxnSpPr/>
            <p:nvPr/>
          </p:nvCxnSpPr>
          <p:spPr>
            <a:xfrm flipV="1">
              <a:off x="1558702" y="5655806"/>
              <a:ext cx="0" cy="15581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V="1">
              <a:off x="1558702" y="5655806"/>
              <a:ext cx="3190187" cy="571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a:off x="4748889" y="5666071"/>
              <a:ext cx="0" cy="15561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37" name="TextBox 36"/>
          <p:cNvSpPr txBox="1"/>
          <p:nvPr/>
        </p:nvSpPr>
        <p:spPr>
          <a:xfrm>
            <a:off x="3271930" y="1197546"/>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6e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39" name="组合 38"/>
          <p:cNvGrpSpPr/>
          <p:nvPr/>
        </p:nvGrpSpPr>
        <p:grpSpPr>
          <a:xfrm>
            <a:off x="3644214" y="2597804"/>
            <a:ext cx="4056391" cy="327934"/>
            <a:chOff x="1957745" y="6370055"/>
            <a:chExt cx="4238492" cy="188805"/>
          </a:xfrm>
        </p:grpSpPr>
        <p:cxnSp>
          <p:nvCxnSpPr>
            <p:cNvPr id="40" name="直接连接符 39"/>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43" name="TextBox 42"/>
          <p:cNvSpPr txBox="1"/>
          <p:nvPr/>
        </p:nvSpPr>
        <p:spPr>
          <a:xfrm>
            <a:off x="6743278" y="2896121"/>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4e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sp>
        <p:nvSpPr>
          <p:cNvPr id="48" name="TextBox 47"/>
          <p:cNvSpPr txBox="1"/>
          <p:nvPr/>
        </p:nvSpPr>
        <p:spPr>
          <a:xfrm>
            <a:off x="2574303" y="2493690"/>
            <a:ext cx="697627" cy="461665"/>
          </a:xfrm>
          <a:prstGeom prst="rect">
            <a:avLst/>
          </a:prstGeom>
          <a:noFill/>
        </p:spPr>
        <p:txBody>
          <a:bodyPr wrap="none" rtlCol="0">
            <a:spAutoFit/>
          </a:bodyPr>
          <a:lstStyle/>
          <a:p>
            <a:r>
              <a:rPr lang="zh-CN" altLang="en-US" b="1" dirty="0" smtClean="0">
                <a:solidFill>
                  <a:srgbClr val="0000FF"/>
                </a:solidFill>
                <a:latin typeface="Times New Roman" panose="02020603050405020304" pitchFamily="18" charset="0"/>
                <a:cs typeface="Times New Roman" panose="02020603050405020304" pitchFamily="18" charset="0"/>
              </a:rPr>
              <a:t>↑</a:t>
            </a:r>
            <a:r>
              <a:rPr lang="en-US" altLang="zh-CN" b="1" dirty="0" smtClean="0">
                <a:solidFill>
                  <a:srgbClr val="0000FF"/>
                </a:solidFill>
                <a:latin typeface="Times New Roman" panose="02020603050405020304" pitchFamily="18" charset="0"/>
                <a:cs typeface="Times New Roman" panose="02020603050405020304" pitchFamily="18" charset="0"/>
              </a:rPr>
              <a:t>2e</a:t>
            </a:r>
            <a:r>
              <a:rPr lang="en-US" altLang="zh-CN" b="1" baseline="30000" dirty="0" smtClean="0">
                <a:solidFill>
                  <a:srgbClr val="0000FF"/>
                </a:solidFill>
                <a:latin typeface="Times New Roman" panose="02020603050405020304" pitchFamily="18" charset="0"/>
                <a:cs typeface="Times New Roman" panose="02020603050405020304" pitchFamily="18" charset="0"/>
              </a:rPr>
              <a:t>-</a:t>
            </a:r>
            <a:endParaRPr lang="zh-CN" altLang="en-US" b="1" baseline="30000" dirty="0">
              <a:solidFill>
                <a:srgbClr val="0000FF"/>
              </a:solidFill>
              <a:latin typeface="Times New Roman" panose="02020603050405020304" pitchFamily="18" charset="0"/>
              <a:cs typeface="Times New Roman" panose="02020603050405020304" pitchFamily="18" charset="0"/>
            </a:endParaRPr>
          </a:p>
        </p:txBody>
      </p:sp>
      <p:grpSp>
        <p:nvGrpSpPr>
          <p:cNvPr id="49" name="组合 48"/>
          <p:cNvGrpSpPr/>
          <p:nvPr/>
        </p:nvGrpSpPr>
        <p:grpSpPr>
          <a:xfrm>
            <a:off x="2015501" y="2614291"/>
            <a:ext cx="4587099" cy="327934"/>
            <a:chOff x="1957745" y="6370055"/>
            <a:chExt cx="4238492" cy="188805"/>
          </a:xfrm>
        </p:grpSpPr>
        <p:cxnSp>
          <p:nvCxnSpPr>
            <p:cNvPr id="50" name="直接连接符 49"/>
            <p:cNvCxnSpPr/>
            <p:nvPr/>
          </p:nvCxnSpPr>
          <p:spPr>
            <a:xfrm>
              <a:off x="1957745" y="6413088"/>
              <a:ext cx="0" cy="135043"/>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1957745" y="6553841"/>
              <a:ext cx="4238492" cy="501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p:nvPr/>
          </p:nvCxnSpPr>
          <p:spPr>
            <a:xfrm flipV="1">
              <a:off x="6196237" y="6370055"/>
              <a:ext cx="0" cy="18880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53" name="TextBox 52"/>
          <p:cNvSpPr txBox="1"/>
          <p:nvPr/>
        </p:nvSpPr>
        <p:spPr>
          <a:xfrm>
            <a:off x="7777820" y="905158"/>
            <a:ext cx="4158446" cy="523220"/>
          </a:xfrm>
          <a:prstGeom prst="rect">
            <a:avLst/>
          </a:prstGeom>
          <a:noFill/>
        </p:spPr>
        <p:txBody>
          <a:bodyPr wrap="none" rtlCol="0">
            <a:spAutoFit/>
          </a:bodyPr>
          <a:lstStyle/>
          <a:p>
            <a:r>
              <a:rPr lang="zh-CN" altLang="en-US" sz="2800" b="1" dirty="0" smtClean="0">
                <a:solidFill>
                  <a:srgbClr val="0000FF"/>
                </a:solidFill>
                <a:latin typeface="Times New Roman" panose="02020603050405020304" pitchFamily="18" charset="0"/>
                <a:cs typeface="Times New Roman" panose="02020603050405020304" pitchFamily="18" charset="0"/>
              </a:rPr>
              <a:t>被还原的</a:t>
            </a:r>
            <a:r>
              <a:rPr lang="en-US" altLang="zh-CN" sz="2800" b="1" dirty="0" smtClean="0">
                <a:solidFill>
                  <a:srgbClr val="0000FF"/>
                </a:solidFill>
                <a:latin typeface="Times New Roman" panose="02020603050405020304" pitchFamily="18" charset="0"/>
                <a:cs typeface="Times New Roman" panose="02020603050405020304" pitchFamily="18" charset="0"/>
              </a:rPr>
              <a:t>Br : </a:t>
            </a:r>
            <a:r>
              <a:rPr lang="zh-CN" altLang="en-US" sz="2800" b="1" dirty="0" smtClean="0">
                <a:solidFill>
                  <a:srgbClr val="0000FF"/>
                </a:solidFill>
                <a:latin typeface="Times New Roman" panose="02020603050405020304" pitchFamily="18" charset="0"/>
                <a:cs typeface="Times New Roman" panose="02020603050405020304" pitchFamily="18" charset="0"/>
              </a:rPr>
              <a:t>被氧化的</a:t>
            </a:r>
            <a:r>
              <a:rPr lang="en-US" altLang="zh-CN" sz="2800" b="1" dirty="0" smtClean="0">
                <a:solidFill>
                  <a:srgbClr val="0000FF"/>
                </a:solidFill>
                <a:latin typeface="Times New Roman" panose="02020603050405020304" pitchFamily="18" charset="0"/>
                <a:cs typeface="Times New Roman" panose="02020603050405020304" pitchFamily="18" charset="0"/>
              </a:rPr>
              <a:t>Br</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54" name="矩形 53"/>
          <p:cNvSpPr/>
          <p:nvPr/>
        </p:nvSpPr>
        <p:spPr>
          <a:xfrm>
            <a:off x="9436429" y="1303462"/>
            <a:ext cx="869149" cy="741550"/>
          </a:xfrm>
          <a:prstGeom prst="rect">
            <a:avLst/>
          </a:prstGeom>
        </p:spPr>
        <p:txBody>
          <a:bodyPr wrap="none">
            <a:spAutoFit/>
          </a:bodyPr>
          <a:lstStyle/>
          <a:p>
            <a:pPr>
              <a:lnSpc>
                <a:spcPts val="5500"/>
              </a:lnSpc>
              <a:spcAft>
                <a:spcPts val="0"/>
              </a:spcAft>
            </a:pPr>
            <a:r>
              <a:rPr lang="en-US" altLang="zh-CN" sz="4000" b="1" kern="100" dirty="0" smtClean="0">
                <a:solidFill>
                  <a:srgbClr val="FF0000"/>
                </a:solidFill>
                <a:latin typeface="Times New Roman"/>
                <a:cs typeface="Times New Roman"/>
              </a:rPr>
              <a:t>2:1</a:t>
            </a:r>
            <a:endParaRPr lang="zh-CN" altLang="zh-CN" sz="4000" b="1" kern="100" dirty="0">
              <a:solidFill>
                <a:srgbClr val="FF0000"/>
              </a:solidFill>
              <a:latin typeface="Times New Roman"/>
              <a:cs typeface="Times New Roman"/>
            </a:endParaRPr>
          </a:p>
        </p:txBody>
      </p:sp>
    </p:spTree>
    <p:extLst>
      <p:ext uri="{BB962C8B-B14F-4D97-AF65-F5344CB8AC3E}">
        <p14:creationId xmlns:p14="http://schemas.microsoft.com/office/powerpoint/2010/main" val="3727976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blinds(horizontal)">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blinds(horizontal)">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blinds(horizontal)">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blinds(horizontal)">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blinds(horizontal)">
                                      <p:cBhvr>
                                        <p:cTn id="37" dur="500"/>
                                        <p:tgtEl>
                                          <p:spTgt spid="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wipe(left)">
                                      <p:cBhvr>
                                        <p:cTn id="42" dur="500"/>
                                        <p:tgtEl>
                                          <p:spTgt spid="33"/>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wipe(down)">
                                      <p:cBhvr>
                                        <p:cTn id="47" dur="500"/>
                                        <p:tgtEl>
                                          <p:spTgt spid="3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49"/>
                                        </p:tgtEl>
                                        <p:attrNameLst>
                                          <p:attrName>style.visibility</p:attrName>
                                        </p:attrNameLst>
                                      </p:cBhvr>
                                      <p:to>
                                        <p:strVal val="visible"/>
                                      </p:to>
                                    </p:set>
                                    <p:animEffect transition="in" filter="wipe(left)">
                                      <p:cBhvr>
                                        <p:cTn id="52" dur="500"/>
                                        <p:tgtEl>
                                          <p:spTgt spid="49"/>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48"/>
                                        </p:tgtEl>
                                        <p:attrNameLst>
                                          <p:attrName>style.visibility</p:attrName>
                                        </p:attrNameLst>
                                      </p:cBhvr>
                                      <p:to>
                                        <p:strVal val="visible"/>
                                      </p:to>
                                    </p:set>
                                    <p:animEffect transition="in" filter="wipe(down)">
                                      <p:cBhvr>
                                        <p:cTn id="57" dur="500"/>
                                        <p:tgtEl>
                                          <p:spTgt spid="48"/>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39"/>
                                        </p:tgtEl>
                                        <p:attrNameLst>
                                          <p:attrName>style.visibility</p:attrName>
                                        </p:attrNameLst>
                                      </p:cBhvr>
                                      <p:to>
                                        <p:strVal val="visible"/>
                                      </p:to>
                                    </p:set>
                                    <p:animEffect transition="in" filter="wipe(left)">
                                      <p:cBhvr>
                                        <p:cTn id="62" dur="500"/>
                                        <p:tgtEl>
                                          <p:spTgt spid="39"/>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43"/>
                                        </p:tgtEl>
                                        <p:attrNameLst>
                                          <p:attrName>style.visibility</p:attrName>
                                        </p:attrNameLst>
                                      </p:cBhvr>
                                      <p:to>
                                        <p:strVal val="visible"/>
                                      </p:to>
                                    </p:set>
                                    <p:animEffect transition="in" filter="wipe(down)">
                                      <p:cBhvr>
                                        <p:cTn id="67" dur="500"/>
                                        <p:tgtEl>
                                          <p:spTgt spid="43"/>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5">
                                            <p:txEl>
                                              <p:pRg st="5" end="5"/>
                                            </p:txEl>
                                          </p:spTgt>
                                        </p:tgtEl>
                                        <p:attrNameLst>
                                          <p:attrName>style.visibility</p:attrName>
                                        </p:attrNameLst>
                                      </p:cBhvr>
                                      <p:to>
                                        <p:strVal val="visible"/>
                                      </p:to>
                                    </p:set>
                                    <p:animEffect transition="in" filter="blinds(horizontal)">
                                      <p:cBhvr>
                                        <p:cTn id="72" dur="500"/>
                                        <p:tgtEl>
                                          <p:spTgt spid="5">
                                            <p:txEl>
                                              <p:pRg st="5" end="5"/>
                                            </p:txEl>
                                          </p:spTgt>
                                        </p:tgtEl>
                                      </p:cBhvr>
                                    </p:animEffect>
                                  </p:childTnLst>
                                </p:cTn>
                              </p:par>
                              <p:par>
                                <p:cTn id="73" presetID="3" presetClass="entr" presetSubtype="10" fill="hold" nodeType="withEffect">
                                  <p:stCondLst>
                                    <p:cond delay="0"/>
                                  </p:stCondLst>
                                  <p:childTnLst>
                                    <p:set>
                                      <p:cBhvr>
                                        <p:cTn id="74" dur="1" fill="hold">
                                          <p:stCondLst>
                                            <p:cond delay="0"/>
                                          </p:stCondLst>
                                        </p:cTn>
                                        <p:tgtEl>
                                          <p:spTgt spid="6"/>
                                        </p:tgtEl>
                                        <p:attrNameLst>
                                          <p:attrName>style.visibility</p:attrName>
                                        </p:attrNameLst>
                                      </p:cBhvr>
                                      <p:to>
                                        <p:strVal val="visible"/>
                                      </p:to>
                                    </p:set>
                                    <p:animEffect transition="in" filter="blinds(horizontal)">
                                      <p:cBhvr>
                                        <p:cTn id="75" dur="500"/>
                                        <p:tgtEl>
                                          <p:spTgt spid="6"/>
                                        </p:tgtEl>
                                      </p:cBhvr>
                                    </p:animEffect>
                                  </p:childTnLst>
                                </p:cTn>
                              </p:par>
                            </p:childTnLst>
                          </p:cTn>
                        </p:par>
                      </p:childTnLst>
                    </p:cTn>
                  </p:par>
                  <p:par>
                    <p:cTn id="76" fill="hold">
                      <p:stCondLst>
                        <p:cond delay="indefinite"/>
                      </p:stCondLst>
                      <p:childTnLst>
                        <p:par>
                          <p:cTn id="77" fill="hold">
                            <p:stCondLst>
                              <p:cond delay="0"/>
                            </p:stCondLst>
                            <p:childTnLst>
                              <p:par>
                                <p:cTn id="78" presetID="16" presetClass="entr" presetSubtype="21" fill="hold" grpId="0" nodeType="clickEffect">
                                  <p:stCondLst>
                                    <p:cond delay="0"/>
                                  </p:stCondLst>
                                  <p:childTnLst>
                                    <p:set>
                                      <p:cBhvr>
                                        <p:cTn id="79" dur="1" fill="hold">
                                          <p:stCondLst>
                                            <p:cond delay="0"/>
                                          </p:stCondLst>
                                        </p:cTn>
                                        <p:tgtEl>
                                          <p:spTgt spid="53"/>
                                        </p:tgtEl>
                                        <p:attrNameLst>
                                          <p:attrName>style.visibility</p:attrName>
                                        </p:attrNameLst>
                                      </p:cBhvr>
                                      <p:to>
                                        <p:strVal val="visible"/>
                                      </p:to>
                                    </p:set>
                                    <p:animEffect transition="in" filter="barn(inVertical)">
                                      <p:cBhvr>
                                        <p:cTn id="80" dur="500"/>
                                        <p:tgtEl>
                                          <p:spTgt spid="53"/>
                                        </p:tgtEl>
                                      </p:cBhvr>
                                    </p:animEffect>
                                  </p:childTnLst>
                                </p:cTn>
                              </p:par>
                            </p:childTnLst>
                          </p:cTn>
                        </p:par>
                      </p:childTnLst>
                    </p:cTn>
                  </p:par>
                  <p:par>
                    <p:cTn id="81" fill="hold">
                      <p:stCondLst>
                        <p:cond delay="indefinite"/>
                      </p:stCondLst>
                      <p:childTnLst>
                        <p:par>
                          <p:cTn id="82" fill="hold">
                            <p:stCondLst>
                              <p:cond delay="0"/>
                            </p:stCondLst>
                            <p:childTnLst>
                              <p:par>
                                <p:cTn id="83" presetID="3" presetClass="entr" presetSubtype="10" fill="hold" grpId="0" nodeType="clickEffect">
                                  <p:stCondLst>
                                    <p:cond delay="0"/>
                                  </p:stCondLst>
                                  <p:childTnLst>
                                    <p:set>
                                      <p:cBhvr>
                                        <p:cTn id="84" dur="1" fill="hold">
                                          <p:stCondLst>
                                            <p:cond delay="0"/>
                                          </p:stCondLst>
                                        </p:cTn>
                                        <p:tgtEl>
                                          <p:spTgt spid="54"/>
                                        </p:tgtEl>
                                        <p:attrNameLst>
                                          <p:attrName>style.visibility</p:attrName>
                                        </p:attrNameLst>
                                      </p:cBhvr>
                                      <p:to>
                                        <p:strVal val="visible"/>
                                      </p:to>
                                    </p:set>
                                    <p:animEffect transition="in" filter="blinds(horizontal)">
                                      <p:cBhvr>
                                        <p:cTn id="85"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P spid="17" grpId="0"/>
      <p:bldP spid="19" grpId="0"/>
      <p:bldP spid="20" grpId="0"/>
      <p:bldP spid="21" grpId="0"/>
      <p:bldP spid="22" grpId="0"/>
      <p:bldP spid="37" grpId="0"/>
      <p:bldP spid="43" grpId="0"/>
      <p:bldP spid="48" grpId="0"/>
      <p:bldP spid="53" grpId="0"/>
      <p:bldP spid="5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90550" y="554733"/>
            <a:ext cx="11733225" cy="5874404"/>
          </a:xfrm>
          <a:prstGeom prst="rect">
            <a:avLst/>
          </a:prstGeom>
        </p:spPr>
        <p:txBody>
          <a:bodyPr wrap="square" lIns="121898" tIns="60948" rIns="121898" bIns="60948">
            <a:spAutoFit/>
          </a:bodyPr>
          <a:lstStyle/>
          <a:p>
            <a:pPr algn="just">
              <a:lnSpc>
                <a:spcPct val="135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Cu</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P</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未配平</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的反应中，</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可氧化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________</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35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Cu</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时，被氧化的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i="1" kern="100" dirty="0">
                <a:latin typeface="Times New Roman"/>
                <a:ea typeface="华文细黑"/>
                <a:cs typeface="Courier New"/>
              </a:rPr>
              <a:t>y</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根据得失电子守恒得</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7.5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1.5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en-US" altLang="zh-CN" sz="2800" kern="100" dirty="0">
                <a:latin typeface="Times New Roman"/>
                <a:ea typeface="华文细黑"/>
                <a:cs typeface="Courier New"/>
              </a:rPr>
              <a:t>1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宋体"/>
                <a:ea typeface="华文细黑"/>
                <a:cs typeface="Times New Roman"/>
              </a:rPr>
              <a:t>×</a:t>
            </a:r>
            <a:r>
              <a:rPr lang="en-US" altLang="zh-CN" sz="2800" kern="100" dirty="0">
                <a:latin typeface="IPAPANNEW"/>
                <a:ea typeface="华文细黑"/>
                <a:cs typeface="Times New Roman"/>
              </a:rPr>
              <a:t>[0</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a:t>
            </a:r>
            <a:endParaRPr lang="zh-CN" altLang="zh-CN" sz="1050" kern="100" dirty="0">
              <a:latin typeface="宋体"/>
              <a:cs typeface="Courier New"/>
            </a:endParaRPr>
          </a:p>
          <a:p>
            <a:pPr algn="just">
              <a:lnSpc>
                <a:spcPct val="135000"/>
              </a:lnSpc>
              <a:spcAft>
                <a:spcPts val="0"/>
              </a:spcAft>
            </a:pP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endParaRPr lang="zh-CN" altLang="zh-CN" sz="1050" kern="100" dirty="0">
              <a:latin typeface="宋体"/>
              <a:cs typeface="Courier New"/>
            </a:endParaRPr>
          </a:p>
          <a:p>
            <a:pPr algn="just">
              <a:lnSpc>
                <a:spcPct val="135000"/>
              </a:lnSpc>
              <a:spcAft>
                <a:spcPts val="0"/>
              </a:spcAft>
            </a:pPr>
            <a:r>
              <a:rPr lang="zh-CN" altLang="zh-CN" sz="2800" kern="100" dirty="0">
                <a:latin typeface="Times New Roman"/>
                <a:ea typeface="华文细黑"/>
                <a:cs typeface="Times New Roman"/>
              </a:rPr>
              <a:t>所以参加反应的</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的物质的量为</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2.2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5087094" y="1190976"/>
            <a:ext cx="697627" cy="584775"/>
          </a:xfrm>
          <a:prstGeom prst="rect">
            <a:avLst/>
          </a:prstGeom>
        </p:spPr>
        <p:txBody>
          <a:bodyPr wrap="none">
            <a:spAutoFit/>
          </a:bodyPr>
          <a:lstStyle/>
          <a:p>
            <a:r>
              <a:rPr lang="en-US" altLang="zh-CN" sz="3200" b="1" kern="100" dirty="0">
                <a:solidFill>
                  <a:srgbClr val="FF0000"/>
                </a:solidFill>
                <a:latin typeface="Times New Roman"/>
                <a:cs typeface="Times New Roman"/>
              </a:rPr>
              <a:t>1.5</a:t>
            </a:r>
            <a:endParaRPr lang="zh-CN" altLang="en-US" sz="3200" b="1" kern="100" dirty="0">
              <a:solidFill>
                <a:srgbClr val="FF0000"/>
              </a:solidFill>
              <a:latin typeface="Times New Roman"/>
              <a:cs typeface="Times New Roman"/>
            </a:endParaRPr>
          </a:p>
        </p:txBody>
      </p:sp>
      <p:sp>
        <p:nvSpPr>
          <p:cNvPr id="4" name="矩形 3"/>
          <p:cNvSpPr/>
          <p:nvPr/>
        </p:nvSpPr>
        <p:spPr>
          <a:xfrm>
            <a:off x="3286894" y="1664552"/>
            <a:ext cx="697627" cy="757130"/>
          </a:xfrm>
          <a:prstGeom prst="rect">
            <a:avLst/>
          </a:prstGeom>
        </p:spPr>
        <p:txBody>
          <a:bodyPr wrap="none">
            <a:spAutoFit/>
          </a:bodyPr>
          <a:lstStyle/>
          <a:p>
            <a:pPr>
              <a:lnSpc>
                <a:spcPct val="135000"/>
              </a:lnSpc>
              <a:spcAft>
                <a:spcPts val="0"/>
              </a:spcAft>
            </a:pPr>
            <a:r>
              <a:rPr lang="en-US" altLang="zh-CN" sz="3200" b="1" kern="100" dirty="0" smtClean="0">
                <a:solidFill>
                  <a:srgbClr val="FF0000"/>
                </a:solidFill>
                <a:latin typeface="Times New Roman"/>
                <a:cs typeface="Times New Roman"/>
              </a:rPr>
              <a:t>2.2</a:t>
            </a:r>
            <a:endParaRPr lang="zh-CN" altLang="zh-CN" sz="3200" b="1" kern="100" dirty="0">
              <a:solidFill>
                <a:srgbClr val="FF0000"/>
              </a:solidFill>
              <a:latin typeface="Times New Roman"/>
              <a:cs typeface="Times New Roman"/>
            </a:endParaRPr>
          </a:p>
        </p:txBody>
      </p:sp>
      <p:cxnSp>
        <p:nvCxnSpPr>
          <p:cNvPr id="6" name="直接箭头连接符 5"/>
          <p:cNvCxnSpPr/>
          <p:nvPr/>
        </p:nvCxnSpPr>
        <p:spPr>
          <a:xfrm>
            <a:off x="3564766" y="945834"/>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矩形 1"/>
          <p:cNvSpPr/>
          <p:nvPr/>
        </p:nvSpPr>
        <p:spPr>
          <a:xfrm>
            <a:off x="1702718" y="45418"/>
            <a:ext cx="8869159" cy="523220"/>
          </a:xfrm>
          <a:prstGeom prst="rect">
            <a:avLst/>
          </a:prstGeom>
        </p:spPr>
        <p:txBody>
          <a:bodyPr wrap="none">
            <a:spAutoFit/>
          </a:bodyPr>
          <a:lstStyle/>
          <a:p>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11</a:t>
            </a:r>
            <a:r>
              <a:rPr lang="en-US" altLang="zh-CN" sz="2800" b="1" kern="100" dirty="0" smtClean="0">
                <a:latin typeface="Times New Roman" panose="02020603050405020304" pitchFamily="18" charset="0"/>
                <a:ea typeface="华文细黑"/>
                <a:cs typeface="Times New Roman" panose="02020603050405020304" pitchFamily="18" charset="0"/>
              </a:rPr>
              <a:t>P</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15</a:t>
            </a:r>
            <a:r>
              <a:rPr lang="en-US" altLang="zh-CN" sz="2800" b="1" kern="100" dirty="0" smtClean="0">
                <a:latin typeface="Times New Roman" panose="02020603050405020304" pitchFamily="18" charset="0"/>
                <a:ea typeface="华文细黑"/>
                <a:cs typeface="Times New Roman" panose="02020603050405020304" pitchFamily="18" charset="0"/>
              </a:rPr>
              <a:t>CuSO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24</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2</a:t>
            </a:r>
            <a:r>
              <a:rPr lang="en-US" altLang="zh-CN" sz="2800" b="1" kern="100" dirty="0" smtClean="0">
                <a:latin typeface="Times New Roman" panose="02020603050405020304" pitchFamily="18" charset="0"/>
                <a:ea typeface="华文细黑"/>
                <a:cs typeface="Times New Roman" panose="02020603050405020304" pitchFamily="18" charset="0"/>
              </a:rPr>
              <a:t>O</a:t>
            </a:r>
            <a:r>
              <a:rPr lang="en-US" altLang="zh-CN" sz="2800" b="1" kern="100" spc="-125" dirty="0" smtClean="0">
                <a:latin typeface="Times New Roman" panose="02020603050405020304" pitchFamily="18" charset="0"/>
                <a:ea typeface="华文细黑"/>
                <a:cs typeface="Times New Roman" panose="02020603050405020304" pitchFamily="18" charset="0"/>
              </a:rPr>
              <a:t> === </a:t>
            </a:r>
            <a:r>
              <a:rPr lang="en-US" altLang="zh-CN" sz="2800" b="1" kern="100" spc="-125" dirty="0" smtClean="0">
                <a:solidFill>
                  <a:srgbClr val="FF0000"/>
                </a:solidFill>
                <a:latin typeface="Times New Roman" panose="02020603050405020304" pitchFamily="18" charset="0"/>
                <a:ea typeface="华文细黑"/>
                <a:cs typeface="Times New Roman" panose="02020603050405020304" pitchFamily="18" charset="0"/>
              </a:rPr>
              <a:t>5</a:t>
            </a:r>
            <a:r>
              <a:rPr lang="en-US" altLang="zh-CN" sz="2800" b="1" kern="100" dirty="0" smtClean="0">
                <a:latin typeface="Times New Roman" panose="02020603050405020304" pitchFamily="18" charset="0"/>
                <a:ea typeface="华文细黑"/>
                <a:cs typeface="Times New Roman" panose="02020603050405020304" pitchFamily="18" charset="0"/>
              </a:rPr>
              <a:t>Cu</a:t>
            </a:r>
            <a:r>
              <a:rPr lang="en-US" altLang="zh-CN" sz="2800" b="1" kern="100" baseline="-25000" dirty="0" smtClean="0">
                <a:latin typeface="Times New Roman" panose="02020603050405020304" pitchFamily="18" charset="0"/>
                <a:ea typeface="华文细黑"/>
                <a:cs typeface="Times New Roman" panose="02020603050405020304" pitchFamily="18" charset="0"/>
              </a:rPr>
              <a:t>3</a:t>
            </a:r>
            <a:r>
              <a:rPr lang="en-US" altLang="zh-CN" sz="2800" b="1" kern="100" dirty="0" smtClean="0">
                <a:latin typeface="Times New Roman" panose="02020603050405020304" pitchFamily="18" charset="0"/>
                <a:ea typeface="华文细黑"/>
                <a:cs typeface="Times New Roman" panose="02020603050405020304" pitchFamily="18" charset="0"/>
              </a:rPr>
              <a:t>P</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6</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3</a:t>
            </a:r>
            <a:r>
              <a:rPr lang="en-US" altLang="zh-CN" sz="2800" b="1" kern="100" dirty="0" smtClean="0">
                <a:latin typeface="Times New Roman" panose="02020603050405020304" pitchFamily="18" charset="0"/>
                <a:ea typeface="华文细黑"/>
                <a:cs typeface="Times New Roman" panose="02020603050405020304" pitchFamily="18" charset="0"/>
              </a:rPr>
              <a:t>PO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r>
              <a:rPr lang="zh-CN" altLang="zh-CN" sz="2800" b="1" kern="100" dirty="0" smtClean="0">
                <a:latin typeface="Times New Roman" panose="02020603050405020304" pitchFamily="18" charset="0"/>
                <a:ea typeface="华文细黑"/>
                <a:cs typeface="Times New Roman" panose="02020603050405020304" pitchFamily="18" charset="0"/>
              </a:rPr>
              <a:t>＋</a:t>
            </a:r>
            <a:r>
              <a:rPr lang="en-US" altLang="zh-CN" sz="2800" b="1" kern="100" dirty="0" smtClean="0">
                <a:solidFill>
                  <a:srgbClr val="FF0000"/>
                </a:solidFill>
                <a:latin typeface="Times New Roman" panose="02020603050405020304" pitchFamily="18" charset="0"/>
                <a:ea typeface="华文细黑"/>
                <a:cs typeface="Times New Roman" panose="02020603050405020304" pitchFamily="18" charset="0"/>
              </a:rPr>
              <a:t>15</a:t>
            </a:r>
            <a:r>
              <a:rPr lang="en-US" altLang="zh-CN" sz="2800" b="1" kern="100" dirty="0" smtClean="0">
                <a:latin typeface="Times New Roman" panose="02020603050405020304" pitchFamily="18" charset="0"/>
                <a:ea typeface="华文细黑"/>
                <a:cs typeface="Times New Roman" panose="02020603050405020304" pitchFamily="18" charset="0"/>
              </a:rPr>
              <a:t>H</a:t>
            </a:r>
            <a:r>
              <a:rPr lang="en-US" altLang="zh-CN" sz="2800" b="1" kern="100" baseline="-25000" dirty="0" smtClean="0">
                <a:latin typeface="Times New Roman" panose="02020603050405020304" pitchFamily="18" charset="0"/>
                <a:ea typeface="华文细黑"/>
                <a:cs typeface="Times New Roman" panose="02020603050405020304" pitchFamily="18" charset="0"/>
              </a:rPr>
              <a:t>2</a:t>
            </a:r>
            <a:r>
              <a:rPr lang="en-US" altLang="zh-CN" sz="2800" b="1" kern="100" dirty="0" smtClean="0">
                <a:latin typeface="Times New Roman" panose="02020603050405020304" pitchFamily="18" charset="0"/>
                <a:ea typeface="华文细黑"/>
                <a:cs typeface="Times New Roman" panose="02020603050405020304" pitchFamily="18" charset="0"/>
              </a:rPr>
              <a:t>SO</a:t>
            </a:r>
            <a:r>
              <a:rPr lang="en-US" altLang="zh-CN" sz="2800" b="1" kern="100" baseline="-25000" dirty="0" smtClean="0">
                <a:latin typeface="Times New Roman" panose="02020603050405020304" pitchFamily="18" charset="0"/>
                <a:ea typeface="华文细黑"/>
                <a:cs typeface="Times New Roman" panose="02020603050405020304" pitchFamily="18" charset="0"/>
              </a:rPr>
              <a:t>4</a:t>
            </a:r>
            <a:endParaRPr lang="zh-CN" alt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900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blinds(horizontal)">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blinds(horizontal)">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blinds(horizontal)">
                                      <p:cBhvr>
                                        <p:cTn id="17" dur="500"/>
                                        <p:tgtEl>
                                          <p:spTgt spid="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blinds(horizontal)">
                                      <p:cBhvr>
                                        <p:cTn id="22" dur="500"/>
                                        <p:tgtEl>
                                          <p:spTgt spid="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Effect transition="in" filter="blinds(horizontal)">
                                      <p:cBhvr>
                                        <p:cTn id="27" dur="500"/>
                                        <p:tgtEl>
                                          <p:spTgt spid="5">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
                                            <p:txEl>
                                              <p:pRg st="6" end="6"/>
                                            </p:txEl>
                                          </p:spTgt>
                                        </p:tgtEl>
                                        <p:attrNameLst>
                                          <p:attrName>style.visibility</p:attrName>
                                        </p:attrNameLst>
                                      </p:cBhvr>
                                      <p:to>
                                        <p:strVal val="visible"/>
                                      </p:to>
                                    </p:set>
                                    <p:animEffect transition="in" filter="blinds(horizontal)">
                                      <p:cBhvr>
                                        <p:cTn id="32" dur="500"/>
                                        <p:tgtEl>
                                          <p:spTgt spid="5">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blinds(horizontal)">
                                      <p:cBhvr>
                                        <p:cTn id="37" dur="500"/>
                                        <p:tgtEl>
                                          <p:spTgt spid="3"/>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blinds(horizontal)">
                                      <p:cBhvr>
                                        <p:cTn id="4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37124" y="621482"/>
            <a:ext cx="11502034" cy="4257680"/>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题组三　多步反应得失电子守恒问题</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有的试题反应过程多，涉及的氧化还原反应也多，数量关系较为复杂，若用常规方法求解比较困难，若抓住失电子总数等于得电子总数这一关系，则解题就变得很简单。解这类试题时，注意不要遗漏某个氧化还原反应，要理清具体的反应过程，分析在整个反应过程中化合价发生变化的元素得电子数目和失电子数目</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9"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0"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Tree>
    <p:extLst>
      <p:ext uri="{BB962C8B-B14F-4D97-AF65-F5344CB8AC3E}">
        <p14:creationId xmlns:p14="http://schemas.microsoft.com/office/powerpoint/2010/main" val="113632042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ext Box 2"/>
          <p:cNvSpPr txBox="1">
            <a:spLocks noChangeArrowheads="1"/>
          </p:cNvSpPr>
          <p:nvPr/>
        </p:nvSpPr>
        <p:spPr bwMode="auto">
          <a:xfrm>
            <a:off x="262558" y="-26590"/>
            <a:ext cx="11809312" cy="6965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50" tIns="54425" rIns="108850" bIns="54425">
            <a:spAutoFit/>
          </a:bodyPr>
          <a:lstStyle>
            <a:lvl1pPr marL="365125" indent="-365125"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marL="0">
              <a:lnSpc>
                <a:spcPct val="150000"/>
              </a:lnSpc>
            </a:pPr>
            <a:r>
              <a:rPr lang="zh-CN" altLang="en-US" sz="3300" dirty="0" smtClean="0">
                <a:solidFill>
                  <a:srgbClr val="FF0000"/>
                </a:solidFill>
                <a:latin typeface="Times New Roman" panose="02020603050405020304" pitchFamily="18" charset="0"/>
                <a:ea typeface="+mn-ea"/>
                <a:cs typeface="Times New Roman" panose="02020603050405020304" pitchFamily="18" charset="0"/>
              </a:rPr>
              <a:t>补充例题</a:t>
            </a:r>
            <a:r>
              <a:rPr lang="en-US" altLang="zh-CN" sz="3300" dirty="0" smtClean="0">
                <a:solidFill>
                  <a:srgbClr val="FF0000"/>
                </a:solidFill>
                <a:latin typeface="Times New Roman" panose="02020603050405020304" pitchFamily="18" charset="0"/>
                <a:ea typeface="+mn-ea"/>
                <a:cs typeface="Times New Roman" panose="02020603050405020304" pitchFamily="18" charset="0"/>
              </a:rPr>
              <a:t>1: </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将</a:t>
            </a:r>
            <a:r>
              <a:rPr lang="en-US" altLang="zh-CN" sz="3300" dirty="0">
                <a:solidFill>
                  <a:srgbClr val="000000"/>
                </a:solidFill>
                <a:latin typeface="Times New Roman" panose="02020603050405020304" pitchFamily="18" charset="0"/>
                <a:ea typeface="+mn-ea"/>
                <a:cs typeface="Times New Roman" panose="02020603050405020304" pitchFamily="18" charset="0"/>
              </a:rPr>
              <a:t>1.92g</a:t>
            </a:r>
            <a:r>
              <a:rPr lang="zh-CN" altLang="en-US" sz="3300" dirty="0">
                <a:solidFill>
                  <a:srgbClr val="000000"/>
                </a:solidFill>
                <a:latin typeface="Times New Roman" panose="02020603050405020304" pitchFamily="18" charset="0"/>
                <a:ea typeface="+mn-ea"/>
                <a:cs typeface="Times New Roman" panose="02020603050405020304" pitchFamily="18" charset="0"/>
              </a:rPr>
              <a:t>铜粉与一</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定量</a:t>
            </a:r>
            <a:r>
              <a:rPr lang="zh-CN" altLang="en-US" sz="3300" dirty="0">
                <a:solidFill>
                  <a:srgbClr val="000000"/>
                </a:solidFill>
                <a:latin typeface="Times New Roman" panose="02020603050405020304" pitchFamily="18" charset="0"/>
                <a:ea typeface="+mn-ea"/>
                <a:cs typeface="Times New Roman" panose="02020603050405020304" pitchFamily="18" charset="0"/>
              </a:rPr>
              <a:t>的</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浓</a:t>
            </a:r>
            <a:r>
              <a:rPr lang="zh-CN" altLang="en-US" sz="3300" dirty="0">
                <a:solidFill>
                  <a:srgbClr val="000000"/>
                </a:solidFill>
                <a:latin typeface="Times New Roman" panose="02020603050405020304" pitchFamily="18" charset="0"/>
                <a:ea typeface="+mn-ea"/>
                <a:cs typeface="Times New Roman" panose="02020603050405020304" pitchFamily="18" charset="0"/>
              </a:rPr>
              <a:t>硝酸反应，当铜粉完全作用时，收集</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到</a:t>
            </a:r>
            <a:r>
              <a:rPr lang="zh-CN" altLang="en-US" sz="3300" dirty="0">
                <a:solidFill>
                  <a:srgbClr val="000000"/>
                </a:solidFill>
                <a:latin typeface="Times New Roman" panose="02020603050405020304" pitchFamily="18" charset="0"/>
                <a:ea typeface="+mn-ea"/>
                <a:cs typeface="Times New Roman" panose="02020603050405020304" pitchFamily="18" charset="0"/>
              </a:rPr>
              <a:t>混合</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气体</a:t>
            </a:r>
            <a:r>
              <a:rPr lang="zh-CN" altLang="en-US" sz="3300" dirty="0">
                <a:solidFill>
                  <a:srgbClr val="000000"/>
                </a:solidFill>
                <a:latin typeface="Times New Roman" panose="02020603050405020304" pitchFamily="18" charset="0"/>
                <a:ea typeface="+mn-ea"/>
                <a:cs typeface="Times New Roman" panose="02020603050405020304" pitchFamily="18" charset="0"/>
              </a:rPr>
              <a:t>为</a:t>
            </a:r>
            <a:r>
              <a:rPr lang="en-US" altLang="zh-CN" sz="3300" dirty="0">
                <a:solidFill>
                  <a:srgbClr val="000000"/>
                </a:solidFill>
                <a:latin typeface="Times New Roman" panose="02020603050405020304" pitchFamily="18" charset="0"/>
                <a:ea typeface="+mn-ea"/>
                <a:cs typeface="Times New Roman" panose="02020603050405020304" pitchFamily="18" charset="0"/>
              </a:rPr>
              <a:t>1.12L</a:t>
            </a:r>
            <a:r>
              <a:rPr lang="zh-CN" altLang="en-US" sz="3300" dirty="0">
                <a:solidFill>
                  <a:srgbClr val="000000"/>
                </a:solidFill>
                <a:latin typeface="Times New Roman" panose="02020603050405020304" pitchFamily="18" charset="0"/>
                <a:ea typeface="+mn-ea"/>
                <a:cs typeface="Times New Roman" panose="02020603050405020304" pitchFamily="18" charset="0"/>
              </a:rPr>
              <a:t>（标准状况）</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则：</a:t>
            </a:r>
            <a:endParaRPr lang="en-US" altLang="zh-CN" sz="3300" dirty="0" smtClean="0">
              <a:solidFill>
                <a:srgbClr val="000000"/>
              </a:solidFill>
              <a:latin typeface="Times New Roman" panose="02020603050405020304" pitchFamily="18" charset="0"/>
              <a:ea typeface="+mn-ea"/>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ea typeface="+mn-ea"/>
                <a:cs typeface="Times New Roman" panose="02020603050405020304" pitchFamily="18" charset="0"/>
              </a:rPr>
              <a:t>1.</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混合气体中</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NO</a:t>
            </a:r>
            <a:r>
              <a:rPr lang="zh-CN" altLang="en-US" sz="3300" dirty="0" smtClean="0">
                <a:solidFill>
                  <a:srgbClr val="000000"/>
                </a:solidFill>
                <a:latin typeface="黑体" panose="02010609060101010101" pitchFamily="49" charset="-122"/>
                <a:ea typeface="黑体" panose="02010609060101010101" pitchFamily="49" charset="-122"/>
                <a:cs typeface="Times New Roman" panose="02020603050405020304" pitchFamily="18" charset="0"/>
              </a:rPr>
              <a:t>为</a:t>
            </a:r>
            <a:r>
              <a:rPr lang="zh-CN" altLang="en-US" sz="3300" u="sng" dirty="0" smtClean="0">
                <a:solidFill>
                  <a:srgbClr val="000000"/>
                </a:solidFill>
                <a:latin typeface="Times New Roman" panose="02020603050405020304" pitchFamily="18" charset="0"/>
                <a:cs typeface="Times New Roman" panose="02020603050405020304" pitchFamily="18" charset="0"/>
              </a:rPr>
              <a:t>             </a:t>
            </a:r>
            <a:r>
              <a:rPr lang="en-US" altLang="zh-CN" sz="3300" dirty="0" smtClean="0">
                <a:solidFill>
                  <a:srgbClr val="000000"/>
                </a:solidFill>
                <a:latin typeface="Times New Roman" panose="02020603050405020304" pitchFamily="18" charset="0"/>
                <a:cs typeface="Times New Roman" panose="02020603050405020304" pitchFamily="18" charset="0"/>
              </a:rPr>
              <a:t>L</a:t>
            </a:r>
            <a:r>
              <a:rPr lang="zh-CN" altLang="en-US" sz="3300" dirty="0" smtClean="0">
                <a:solidFill>
                  <a:srgbClr val="000000"/>
                </a:solidFill>
                <a:latin typeface="Times New Roman" panose="02020603050405020304" pitchFamily="18" charset="0"/>
                <a:cs typeface="Times New Roman" panose="02020603050405020304" pitchFamily="18" charset="0"/>
              </a:rPr>
              <a:t>，</a:t>
            </a:r>
            <a:r>
              <a:rPr lang="en-US" altLang="zh-CN" sz="3300" dirty="0" smtClean="0">
                <a:solidFill>
                  <a:srgbClr val="000000"/>
                </a:solidFill>
                <a:latin typeface="Times New Roman" panose="02020603050405020304" pitchFamily="18" charset="0"/>
                <a:cs typeface="Times New Roman" panose="02020603050405020304" pitchFamily="18" charset="0"/>
              </a:rPr>
              <a:t>NO</a:t>
            </a:r>
            <a:r>
              <a:rPr lang="en-US" altLang="zh-CN" sz="3300" baseline="-25000" dirty="0" smtClean="0">
                <a:solidFill>
                  <a:srgbClr val="000000"/>
                </a:solidFill>
                <a:latin typeface="Times New Roman" panose="02020603050405020304" pitchFamily="18" charset="0"/>
                <a:cs typeface="Times New Roman" panose="02020603050405020304" pitchFamily="18" charset="0"/>
              </a:rPr>
              <a:t>2</a:t>
            </a:r>
            <a:r>
              <a:rPr lang="zh-CN" altLang="en-US" sz="3300" dirty="0">
                <a:solidFill>
                  <a:srgbClr val="000000"/>
                </a:solidFill>
                <a:latin typeface="黑体" panose="02010609060101010101" pitchFamily="49" charset="-122"/>
                <a:ea typeface="黑体" panose="02010609060101010101" pitchFamily="49" charset="-122"/>
                <a:cs typeface="Times New Roman" panose="02020603050405020304" pitchFamily="18" charset="0"/>
              </a:rPr>
              <a:t>为</a:t>
            </a:r>
            <a:r>
              <a:rPr lang="zh-CN" altLang="en-US" sz="3300" u="sng" dirty="0">
                <a:solidFill>
                  <a:srgbClr val="000000"/>
                </a:solidFill>
                <a:latin typeface="Times New Roman" panose="02020603050405020304" pitchFamily="18" charset="0"/>
                <a:cs typeface="Times New Roman" panose="02020603050405020304" pitchFamily="18" charset="0"/>
              </a:rPr>
              <a:t>     </a:t>
            </a:r>
            <a:r>
              <a:rPr lang="zh-CN" altLang="en-US" sz="3300" u="sng" dirty="0" smtClean="0">
                <a:solidFill>
                  <a:srgbClr val="000000"/>
                </a:solidFill>
                <a:latin typeface="Times New Roman" panose="02020603050405020304" pitchFamily="18" charset="0"/>
                <a:cs typeface="Times New Roman" panose="02020603050405020304" pitchFamily="18" charset="0"/>
              </a:rPr>
              <a:t>        </a:t>
            </a:r>
            <a:r>
              <a:rPr lang="en-US" altLang="zh-CN" sz="3300" dirty="0" smtClean="0">
                <a:solidFill>
                  <a:srgbClr val="000000"/>
                </a:solidFill>
                <a:latin typeface="Times New Roman" panose="02020603050405020304" pitchFamily="18" charset="0"/>
                <a:cs typeface="Times New Roman" panose="02020603050405020304" pitchFamily="18" charset="0"/>
              </a:rPr>
              <a:t>L</a:t>
            </a:r>
            <a:r>
              <a:rPr lang="zh-CN" altLang="en-US" sz="3300" dirty="0">
                <a:solidFill>
                  <a:srgbClr val="000000"/>
                </a:solidFill>
                <a:latin typeface="Times New Roman" panose="02020603050405020304" pitchFamily="18" charset="0"/>
                <a:cs typeface="Times New Roman" panose="02020603050405020304" pitchFamily="18" charset="0"/>
              </a:rPr>
              <a:t>；</a:t>
            </a:r>
            <a:endParaRPr lang="en-US" altLang="zh-CN" sz="3300" dirty="0" smtClean="0">
              <a:solidFill>
                <a:srgbClr val="000000"/>
              </a:solidFill>
              <a:latin typeface="Times New Roman" panose="02020603050405020304" pitchFamily="18" charset="0"/>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ea typeface="+mn-ea"/>
                <a:cs typeface="Times New Roman" panose="02020603050405020304" pitchFamily="18" charset="0"/>
              </a:rPr>
              <a:t>2.</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反应所</a:t>
            </a:r>
            <a:r>
              <a:rPr lang="zh-CN" altLang="en-US" sz="3300" dirty="0">
                <a:solidFill>
                  <a:srgbClr val="000000"/>
                </a:solidFill>
                <a:latin typeface="Times New Roman" panose="02020603050405020304" pitchFamily="18" charset="0"/>
                <a:ea typeface="+mn-ea"/>
                <a:cs typeface="Times New Roman" panose="02020603050405020304" pitchFamily="18" charset="0"/>
              </a:rPr>
              <a:t>消耗的硝酸的物质的量</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是</a:t>
            </a:r>
            <a:r>
              <a:rPr lang="zh-CN" altLang="en-US" sz="3300" u="sng" dirty="0" smtClean="0">
                <a:solidFill>
                  <a:srgbClr val="000000"/>
                </a:solidFill>
                <a:latin typeface="Times New Roman" panose="02020603050405020304" pitchFamily="18" charset="0"/>
                <a:ea typeface="+mn-ea"/>
                <a:cs typeface="Times New Roman" panose="02020603050405020304" pitchFamily="18" charset="0"/>
              </a:rPr>
              <a:t>              </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mol</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a:t>
            </a:r>
            <a:endParaRPr lang="en-US" altLang="zh-CN" sz="3300" dirty="0" smtClean="0">
              <a:solidFill>
                <a:srgbClr val="000000"/>
              </a:solidFill>
              <a:latin typeface="Times New Roman" panose="02020603050405020304" pitchFamily="18" charset="0"/>
              <a:ea typeface="+mn-ea"/>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ea typeface="+mn-ea"/>
                <a:cs typeface="Times New Roman" panose="02020603050405020304" pitchFamily="18" charset="0"/>
              </a:rPr>
              <a:t>3.</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若在反应后的溶液中，加入过量的</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NaOH</a:t>
            </a:r>
            <a:r>
              <a:rPr lang="zh-CN" altLang="en-US" sz="3300" dirty="0" smtClean="0">
                <a:solidFill>
                  <a:srgbClr val="000000"/>
                </a:solidFill>
                <a:latin typeface="Times New Roman" panose="02020603050405020304" pitchFamily="18" charset="0"/>
                <a:ea typeface="+mn-ea"/>
                <a:cs typeface="Times New Roman" panose="02020603050405020304" pitchFamily="18" charset="0"/>
              </a:rPr>
              <a:t>溶液，则可得到沉淀的质量为</a:t>
            </a:r>
            <a:r>
              <a:rPr lang="zh-CN" altLang="en-US" sz="3300" u="sng" dirty="0" smtClean="0">
                <a:solidFill>
                  <a:srgbClr val="000000"/>
                </a:solidFill>
                <a:latin typeface="Times New Roman" panose="02020603050405020304" pitchFamily="18" charset="0"/>
                <a:cs typeface="Times New Roman" panose="02020603050405020304" pitchFamily="18" charset="0"/>
              </a:rPr>
              <a:t>             </a:t>
            </a:r>
            <a:r>
              <a:rPr lang="en-US" altLang="zh-CN" sz="3300" dirty="0" smtClean="0">
                <a:solidFill>
                  <a:srgbClr val="000000"/>
                </a:solidFill>
                <a:latin typeface="Times New Roman" panose="02020603050405020304" pitchFamily="18" charset="0"/>
                <a:cs typeface="Times New Roman" panose="02020603050405020304" pitchFamily="18" charset="0"/>
              </a:rPr>
              <a:t>g</a:t>
            </a:r>
            <a:r>
              <a:rPr lang="zh-CN" altLang="en-US" sz="3300" dirty="0" smtClean="0">
                <a:solidFill>
                  <a:srgbClr val="000000"/>
                </a:solidFill>
                <a:latin typeface="Times New Roman" panose="02020603050405020304" pitchFamily="18" charset="0"/>
                <a:cs typeface="Times New Roman" panose="02020603050405020304" pitchFamily="18" charset="0"/>
              </a:rPr>
              <a:t>；</a:t>
            </a:r>
            <a:endParaRPr lang="en-US" altLang="zh-CN" sz="3300" dirty="0" smtClean="0">
              <a:solidFill>
                <a:srgbClr val="000000"/>
              </a:solidFill>
              <a:latin typeface="Times New Roman" panose="02020603050405020304" pitchFamily="18" charset="0"/>
              <a:cs typeface="Times New Roman" panose="02020603050405020304" pitchFamily="18" charset="0"/>
            </a:endParaRPr>
          </a:p>
          <a:p>
            <a:pPr marL="0">
              <a:lnSpc>
                <a:spcPct val="150000"/>
              </a:lnSpc>
            </a:pPr>
            <a:r>
              <a:rPr lang="en-US" altLang="zh-CN" sz="3300" dirty="0" smtClean="0">
                <a:solidFill>
                  <a:srgbClr val="000000"/>
                </a:solidFill>
                <a:latin typeface="Times New Roman" panose="02020603050405020304" pitchFamily="18" charset="0"/>
                <a:cs typeface="Times New Roman" panose="02020603050405020304" pitchFamily="18" charset="0"/>
              </a:rPr>
              <a:t>4.</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待产</a:t>
            </a:r>
            <a:r>
              <a:rPr lang="zh-CN" altLang="zh-CN" sz="3300" dirty="0">
                <a:solidFill>
                  <a:srgbClr val="000000"/>
                </a:solidFill>
                <a:latin typeface="Times New Roman" panose="02020603050405020304" pitchFamily="18" charset="0"/>
                <a:ea typeface="+mn-ea"/>
                <a:cs typeface="Times New Roman" panose="02020603050405020304" pitchFamily="18" charset="0"/>
              </a:rPr>
              <a:t>生的气体全部释放后，向溶液</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加入</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c mL a </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mol</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/L</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的</a:t>
            </a:r>
            <a:r>
              <a:rPr lang="en-US" altLang="zh-CN" sz="3300" dirty="0" err="1">
                <a:solidFill>
                  <a:srgbClr val="000000"/>
                </a:solidFill>
                <a:latin typeface="Times New Roman" panose="02020603050405020304" pitchFamily="18" charset="0"/>
                <a:ea typeface="+mn-ea"/>
                <a:cs typeface="Times New Roman" panose="02020603050405020304" pitchFamily="18" charset="0"/>
              </a:rPr>
              <a:t>NaOH</a:t>
            </a:r>
            <a:r>
              <a:rPr lang="zh-CN" altLang="zh-CN" sz="3300" dirty="0">
                <a:solidFill>
                  <a:srgbClr val="000000"/>
                </a:solidFill>
                <a:latin typeface="Times New Roman" panose="02020603050405020304" pitchFamily="18" charset="0"/>
                <a:ea typeface="+mn-ea"/>
                <a:cs typeface="Times New Roman" panose="02020603050405020304" pitchFamily="18" charset="0"/>
              </a:rPr>
              <a:t>溶液，恰好使溶液中</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的</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Cu</a:t>
            </a:r>
            <a:r>
              <a:rPr lang="en-US" altLang="zh-CN" sz="3300" baseline="30000" dirty="0" smtClean="0">
                <a:solidFill>
                  <a:srgbClr val="000000"/>
                </a:solidFill>
                <a:latin typeface="Times New Roman" panose="02020603050405020304" pitchFamily="18" charset="0"/>
                <a:ea typeface="+mn-ea"/>
                <a:cs typeface="Times New Roman" panose="02020603050405020304" pitchFamily="18" charset="0"/>
              </a:rPr>
              <a:t>2+</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全部</a:t>
            </a:r>
            <a:r>
              <a:rPr lang="zh-CN" altLang="zh-CN" sz="3300" dirty="0">
                <a:solidFill>
                  <a:srgbClr val="000000"/>
                </a:solidFill>
                <a:latin typeface="Times New Roman" panose="02020603050405020304" pitchFamily="18" charset="0"/>
                <a:ea typeface="+mn-ea"/>
                <a:cs typeface="Times New Roman" panose="02020603050405020304" pitchFamily="18" charset="0"/>
              </a:rPr>
              <a:t>转化成沉淀，则原硝酸溶液的浓度</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为</a:t>
            </a:r>
            <a:r>
              <a:rPr lang="en-US" altLang="zh-CN" sz="3300" u="sng" dirty="0" smtClean="0">
                <a:solidFill>
                  <a:srgbClr val="000000"/>
                </a:solidFill>
                <a:latin typeface="Times New Roman" panose="02020603050405020304" pitchFamily="18" charset="0"/>
                <a:ea typeface="+mn-ea"/>
                <a:cs typeface="Times New Roman" panose="02020603050405020304" pitchFamily="18" charset="0"/>
              </a:rPr>
              <a:t>    </a:t>
            </a:r>
            <a:r>
              <a:rPr lang="en-US" altLang="zh-CN" sz="3300" u="sng" dirty="0">
                <a:solidFill>
                  <a:srgbClr val="000000"/>
                </a:solidFill>
                <a:latin typeface="Times New Roman" panose="02020603050405020304" pitchFamily="18" charset="0"/>
                <a:cs typeface="Times New Roman" panose="02020603050405020304" pitchFamily="18" charset="0"/>
              </a:rPr>
              <a:t>          </a:t>
            </a:r>
            <a:r>
              <a:rPr lang="en-US" altLang="zh-CN" sz="3300" u="sng" dirty="0" smtClean="0">
                <a:solidFill>
                  <a:srgbClr val="000000"/>
                </a:solidFill>
                <a:latin typeface="Times New Roman" panose="02020603050405020304" pitchFamily="18" charset="0"/>
                <a:ea typeface="+mn-ea"/>
                <a:cs typeface="Times New Roman" panose="02020603050405020304" pitchFamily="18" charset="0"/>
              </a:rPr>
              <a:t> </a:t>
            </a:r>
            <a:r>
              <a:rPr lang="en-US" altLang="zh-CN" sz="3300" dirty="0" err="1" smtClean="0">
                <a:solidFill>
                  <a:srgbClr val="000000"/>
                </a:solidFill>
                <a:latin typeface="Times New Roman" panose="02020603050405020304" pitchFamily="18" charset="0"/>
                <a:ea typeface="+mn-ea"/>
                <a:cs typeface="Times New Roman" panose="02020603050405020304" pitchFamily="18" charset="0"/>
              </a:rPr>
              <a:t>mol</a:t>
            </a:r>
            <a:r>
              <a:rPr lang="en-US" altLang="zh-CN" sz="3300" dirty="0" smtClean="0">
                <a:solidFill>
                  <a:srgbClr val="000000"/>
                </a:solidFill>
                <a:latin typeface="Times New Roman" panose="02020603050405020304" pitchFamily="18" charset="0"/>
                <a:ea typeface="+mn-ea"/>
                <a:cs typeface="Times New Roman" panose="02020603050405020304" pitchFamily="18" charset="0"/>
              </a:rPr>
              <a:t>/L</a:t>
            </a:r>
            <a:r>
              <a:rPr lang="zh-CN" altLang="zh-CN" sz="3300" dirty="0" smtClean="0">
                <a:solidFill>
                  <a:srgbClr val="000000"/>
                </a:solidFill>
                <a:latin typeface="Times New Roman" panose="02020603050405020304" pitchFamily="18" charset="0"/>
                <a:ea typeface="+mn-ea"/>
                <a:cs typeface="Times New Roman" panose="02020603050405020304" pitchFamily="18" charset="0"/>
              </a:rPr>
              <a:t>。</a:t>
            </a:r>
            <a:endParaRPr lang="en-US" altLang="zh-CN" sz="3300" dirty="0">
              <a:solidFill>
                <a:srgbClr val="000000"/>
              </a:solidFill>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286667646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02807" y="3243406"/>
            <a:ext cx="11969063" cy="2708410"/>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取</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铜镁合金完全溶于浓硝酸中，反应过程中硝酸被还原只</a:t>
            </a:r>
            <a:r>
              <a:rPr lang="zh-CN" altLang="zh-CN" sz="2800" kern="100" dirty="0" smtClean="0">
                <a:latin typeface="Times New Roman"/>
                <a:ea typeface="华文细黑"/>
                <a:cs typeface="Times New Roman"/>
              </a:rPr>
              <a:t>产生</a:t>
            </a:r>
            <a:r>
              <a:rPr lang="en-US" altLang="zh-CN" sz="2800" kern="100" dirty="0" smtClean="0">
                <a:latin typeface="Times New Roman"/>
                <a:ea typeface="华文细黑"/>
                <a:cs typeface="Courier New"/>
              </a:rPr>
              <a:t>8960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672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都已折算到标准状态</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，在反应后的溶液中加入足量的氢氧化钠溶液，生成沉淀质量为</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。则</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等于</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A.8.64   </a:t>
            </a:r>
            <a:r>
              <a:rPr lang="en-US" altLang="zh-CN" sz="2800" kern="100" dirty="0" smtClean="0">
                <a:latin typeface="Times New Roman"/>
                <a:ea typeface="华文细黑"/>
                <a:cs typeface="Courier New"/>
              </a:rPr>
              <a:t>                 B.9.20            C.9.00  </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D.9.44</a:t>
            </a:r>
            <a:endParaRPr lang="en-US" altLang="zh-CN" sz="2800" kern="100" dirty="0" smtClean="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1" name="Rectangle 21">
            <a:hlinkClick r:id="rId7"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2" name="Rectangle 21">
            <a:hlinkClick r:id="rId8"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 name="Rectangle 1"/>
          <p:cNvSpPr>
            <a:spLocks noChangeArrowheads="1"/>
          </p:cNvSpPr>
          <p:nvPr/>
        </p:nvSpPr>
        <p:spPr bwMode="auto">
          <a:xfrm>
            <a:off x="118542" y="794677"/>
            <a:ext cx="1188132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266700" fontAlgn="base">
              <a:spcBef>
                <a:spcPct val="0"/>
              </a:spcBef>
              <a:spcAft>
                <a:spcPct val="0"/>
              </a:spcAft>
              <a:tabLst>
                <a:tab pos="266700" algn="l"/>
              </a:tabLst>
              <a:defRPr>
                <a:solidFill>
                  <a:schemeClr val="tx1"/>
                </a:solidFill>
                <a:latin typeface="Arial" pitchFamily="34" charset="0"/>
                <a:ea typeface="宋体" pitchFamily="2" charset="-122"/>
              </a:defRPr>
            </a:lvl1pPr>
            <a:lvl2pPr marL="457200" fontAlgn="base">
              <a:spcBef>
                <a:spcPct val="0"/>
              </a:spcBef>
              <a:spcAft>
                <a:spcPct val="0"/>
              </a:spcAft>
              <a:tabLst>
                <a:tab pos="266700" algn="l"/>
              </a:tabLst>
              <a:defRPr>
                <a:solidFill>
                  <a:schemeClr val="tx1"/>
                </a:solidFill>
                <a:latin typeface="Arial" pitchFamily="34" charset="0"/>
                <a:ea typeface="宋体" pitchFamily="2" charset="-122"/>
              </a:defRPr>
            </a:lvl2pPr>
            <a:lvl3pPr marL="914400" fontAlgn="base">
              <a:spcBef>
                <a:spcPct val="0"/>
              </a:spcBef>
              <a:spcAft>
                <a:spcPct val="0"/>
              </a:spcAft>
              <a:tabLst>
                <a:tab pos="266700" algn="l"/>
              </a:tabLst>
              <a:defRPr>
                <a:solidFill>
                  <a:schemeClr val="tx1"/>
                </a:solidFill>
                <a:latin typeface="Arial" pitchFamily="34" charset="0"/>
                <a:ea typeface="宋体" pitchFamily="2" charset="-122"/>
              </a:defRPr>
            </a:lvl3pPr>
            <a:lvl4pPr marL="1371600" fontAlgn="base">
              <a:spcBef>
                <a:spcPct val="0"/>
              </a:spcBef>
              <a:spcAft>
                <a:spcPct val="0"/>
              </a:spcAft>
              <a:tabLst>
                <a:tab pos="266700" algn="l"/>
              </a:tabLst>
              <a:defRPr>
                <a:solidFill>
                  <a:schemeClr val="tx1"/>
                </a:solidFill>
                <a:latin typeface="Arial" pitchFamily="34" charset="0"/>
                <a:ea typeface="宋体" pitchFamily="2" charset="-122"/>
              </a:defRPr>
            </a:lvl4pPr>
            <a:lvl5pPr marL="1828800" fontAlgn="base">
              <a:spcBef>
                <a:spcPct val="0"/>
              </a:spcBef>
              <a:spcAft>
                <a:spcPct val="0"/>
              </a:spcAft>
              <a:tabLst>
                <a:tab pos="266700" algn="l"/>
              </a:tabLst>
              <a:defRPr>
                <a:solidFill>
                  <a:schemeClr val="tx1"/>
                </a:solidFill>
                <a:latin typeface="Arial" pitchFamily="34" charset="0"/>
                <a:ea typeface="宋体" pitchFamily="2" charset="-122"/>
              </a:defRPr>
            </a:lvl5pPr>
            <a:lvl6pPr marL="2286000" fontAlgn="base">
              <a:spcBef>
                <a:spcPct val="0"/>
              </a:spcBef>
              <a:spcAft>
                <a:spcPct val="0"/>
              </a:spcAft>
              <a:tabLst>
                <a:tab pos="266700" algn="l"/>
              </a:tabLst>
              <a:defRPr>
                <a:solidFill>
                  <a:schemeClr val="tx1"/>
                </a:solidFill>
                <a:latin typeface="Arial" pitchFamily="34" charset="0"/>
                <a:ea typeface="宋体" pitchFamily="2" charset="-122"/>
              </a:defRPr>
            </a:lvl6pPr>
            <a:lvl7pPr marL="2743200" fontAlgn="base">
              <a:spcBef>
                <a:spcPct val="0"/>
              </a:spcBef>
              <a:spcAft>
                <a:spcPct val="0"/>
              </a:spcAft>
              <a:tabLst>
                <a:tab pos="266700" algn="l"/>
              </a:tabLst>
              <a:defRPr>
                <a:solidFill>
                  <a:schemeClr val="tx1"/>
                </a:solidFill>
                <a:latin typeface="Arial" pitchFamily="34" charset="0"/>
                <a:ea typeface="宋体" pitchFamily="2" charset="-122"/>
              </a:defRPr>
            </a:lvl7pPr>
            <a:lvl8pPr marL="3200400" fontAlgn="base">
              <a:spcBef>
                <a:spcPct val="0"/>
              </a:spcBef>
              <a:spcAft>
                <a:spcPct val="0"/>
              </a:spcAft>
              <a:tabLst>
                <a:tab pos="266700" algn="l"/>
              </a:tabLst>
              <a:defRPr>
                <a:solidFill>
                  <a:schemeClr val="tx1"/>
                </a:solidFill>
                <a:latin typeface="Arial" pitchFamily="34" charset="0"/>
                <a:ea typeface="宋体" pitchFamily="2" charset="-122"/>
              </a:defRPr>
            </a:lvl8pPr>
            <a:lvl9pPr marL="3657600" fontAlgn="base">
              <a:spcBef>
                <a:spcPct val="0"/>
              </a:spcBef>
              <a:spcAft>
                <a:spcPct val="0"/>
              </a:spcAft>
              <a:tabLst>
                <a:tab pos="266700" algn="l"/>
              </a:tabLst>
              <a:defRPr>
                <a:solidFill>
                  <a:schemeClr val="tx1"/>
                </a:solidFill>
                <a:latin typeface="Arial" pitchFamily="34" charset="0"/>
                <a:ea typeface="宋体" pitchFamily="2" charset="-122"/>
              </a:defRPr>
            </a:lvl9pPr>
          </a:lstStyle>
          <a:p>
            <a:pPr lvl="0" indent="0" defTabSz="914400">
              <a:lnSpc>
                <a:spcPct val="150000"/>
              </a:lnSpc>
            </a:pPr>
            <a:r>
              <a:rPr lang="zh-CN" altLang="en-US" sz="28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补充</a:t>
            </a:r>
            <a:r>
              <a:rPr lang="zh-CN" altLang="en-US"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例题</a:t>
            </a:r>
            <a:r>
              <a:rPr lang="en-US" altLang="zh-CN"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2:</a:t>
            </a:r>
            <a:r>
              <a:rPr kumimoji="0" lang="zh-CN"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镁铝合金</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5.1 g</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溶于</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300 mL 2 </a:t>
            </a:r>
            <a:r>
              <a:rPr kumimoji="0" lang="en-US" altLang="zh-CN" sz="2800" i="0" u="none" strike="noStrike" cap="none" normalizeH="0" baseline="0" dirty="0" err="1"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mol</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/L</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的盐酸，在标准状况下放出气体的体积为</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5.6 L</a:t>
            </a:r>
            <a:r>
              <a:rPr kumimoji="0" lang="zh-CN" altLang="en-US"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。向反应后的溶液中加入足量氨水，产生沉淀的质量为（   ）</a:t>
            </a:r>
          </a:p>
          <a:p>
            <a:pPr marR="0" lvl="0" indent="0" algn="l" defTabSz="914400" rtl="0" eaLnBrk="0" fontAlgn="base" latinLnBrk="0" hangingPunct="0">
              <a:lnSpc>
                <a:spcPct val="150000"/>
              </a:lnSpc>
              <a:spcBef>
                <a:spcPct val="0"/>
              </a:spcBef>
              <a:spcAft>
                <a:spcPct val="0"/>
              </a:spcAft>
              <a:buClrTx/>
              <a:buSzTx/>
              <a:tabLst>
                <a:tab pos="266700" algn="l"/>
              </a:tabLst>
            </a:pPr>
            <a:r>
              <a:rPr lang="zh-CN" altLang="en-US" sz="2800" dirty="0">
                <a:latin typeface="Times New Roman" panose="02020603050405020304" pitchFamily="18" charset="0"/>
                <a:ea typeface="黑体" panose="02010609060101010101" pitchFamily="49" charset="-122"/>
                <a:cs typeface="Times New Roman" panose="02020603050405020304" pitchFamily="18" charset="0"/>
              </a:rPr>
              <a:t> </a:t>
            </a:r>
            <a:r>
              <a:rPr lang="zh-CN" altLang="en-US" sz="2800" dirty="0" smtClean="0">
                <a:latin typeface="Times New Roman" panose="02020603050405020304" pitchFamily="18" charset="0"/>
                <a:ea typeface="黑体" panose="02010609060101010101" pitchFamily="49" charset="-122"/>
                <a:cs typeface="Times New Roman" panose="02020603050405020304" pitchFamily="18" charset="0"/>
              </a:rPr>
              <a:t> </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A.5.1 g               B.10.2 g          C</a:t>
            </a:r>
            <a:r>
              <a:rPr lang="en-US" altLang="zh-CN" sz="2800" dirty="0" smtClean="0">
                <a:latin typeface="Times New Roman" panose="02020603050405020304" pitchFamily="18" charset="0"/>
                <a:ea typeface="黑体" panose="02010609060101010101" pitchFamily="49" charset="-122"/>
                <a:cs typeface="Times New Roman" panose="02020603050405020304" pitchFamily="18" charset="0"/>
              </a:rPr>
              <a:t>.</a:t>
            </a:r>
            <a:r>
              <a:rPr kumimoji="0" lang="en-US" altLang="zh-CN" sz="2800"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cs typeface="Times New Roman" panose="02020603050405020304" pitchFamily="18" charset="0"/>
              </a:rPr>
              <a:t>13.6 g        D.15.3 g</a:t>
            </a:r>
          </a:p>
        </p:txBody>
      </p:sp>
    </p:spTree>
    <p:extLst>
      <p:ext uri="{BB962C8B-B14F-4D97-AF65-F5344CB8AC3E}">
        <p14:creationId xmlns:p14="http://schemas.microsoft.com/office/powerpoint/2010/main" val="141552808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p:cNvSpPr/>
          <p:nvPr/>
        </p:nvSpPr>
        <p:spPr>
          <a:xfrm>
            <a:off x="370731" y="3032737"/>
            <a:ext cx="11502034" cy="1333161"/>
          </a:xfrm>
          <a:prstGeom prst="rect">
            <a:avLst/>
          </a:prstGeom>
        </p:spPr>
        <p:txBody>
          <a:bodyPr wrap="square" lIns="121898" tIns="60948" rIns="121898" bIns="60948">
            <a:spAutoFit/>
          </a:bodyPr>
          <a:lstStyle/>
          <a:p>
            <a:pPr algn="just">
              <a:lnSpc>
                <a:spcPct val="150000"/>
              </a:lnSpc>
              <a:spcAft>
                <a:spcPts val="0"/>
              </a:spcAft>
            </a:pPr>
            <a:r>
              <a:rPr lang="zh-CN" altLang="zh-CN" sz="2800" kern="100" dirty="0">
                <a:latin typeface="Times New Roman"/>
                <a:ea typeface="华文细黑"/>
                <a:cs typeface="Times New Roman"/>
              </a:rPr>
              <a:t>而</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的物质的量等于镁、铜失去电子的物质的量，等于浓</a:t>
            </a:r>
            <a:r>
              <a:rPr lang="en-US" altLang="zh-CN" sz="2800" kern="100" dirty="0">
                <a:latin typeface="Times New Roman"/>
                <a:ea typeface="华文细黑"/>
                <a:cs typeface="Courier New"/>
              </a:rPr>
              <a:t>HNO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得电子的物质的量，即</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126626300"/>
              </p:ext>
            </p:extLst>
          </p:nvPr>
        </p:nvGraphicFramePr>
        <p:xfrm>
          <a:off x="555922" y="4423773"/>
          <a:ext cx="9283700" cy="1331912"/>
        </p:xfrm>
        <a:graphic>
          <a:graphicData uri="http://schemas.openxmlformats.org/presentationml/2006/ole">
            <mc:AlternateContent xmlns:mc="http://schemas.openxmlformats.org/markup-compatibility/2006">
              <mc:Choice xmlns:v="urn:schemas-microsoft-com:vml" Requires="v">
                <p:oleObj spid="_x0000_s7488" name="文档" r:id="rId3" imgW="9283340" imgH="1332468" progId="Word.Document.12">
                  <p:embed/>
                </p:oleObj>
              </mc:Choice>
              <mc:Fallback>
                <p:oleObj name="文档" r:id="rId3" imgW="9283340" imgH="1332468" progId="Word.Document.12">
                  <p:embed/>
                  <p:pic>
                    <p:nvPicPr>
                      <p:cNvPr id="0" name=""/>
                      <p:cNvPicPr/>
                      <p:nvPr/>
                    </p:nvPicPr>
                    <p:blipFill>
                      <a:blip r:embed="rId4"/>
                      <a:stretch>
                        <a:fillRect/>
                      </a:stretch>
                    </p:blipFill>
                    <p:spPr>
                      <a:xfrm>
                        <a:off x="555922" y="4423773"/>
                        <a:ext cx="9283700" cy="1331912"/>
                      </a:xfrm>
                      <a:prstGeom prst="rect">
                        <a:avLst/>
                      </a:prstGeom>
                    </p:spPr>
                  </p:pic>
                </p:oleObj>
              </mc:Fallback>
            </mc:AlternateContent>
          </a:graphicData>
        </a:graphic>
      </p:graphicFrame>
      <p:sp>
        <p:nvSpPr>
          <p:cNvPr id="4" name="矩形 3"/>
          <p:cNvSpPr/>
          <p:nvPr/>
        </p:nvSpPr>
        <p:spPr>
          <a:xfrm>
            <a:off x="426635" y="5302002"/>
            <a:ext cx="8920506" cy="738664"/>
          </a:xfrm>
          <a:prstGeom prst="rect">
            <a:avLst/>
          </a:prstGeom>
        </p:spPr>
        <p:txBody>
          <a:bodyPr>
            <a:spAutoFit/>
          </a:bodyPr>
          <a:lstStyle/>
          <a:p>
            <a:pPr algn="just">
              <a:lnSpc>
                <a:spcPct val="150000"/>
              </a:lnSpc>
              <a:spcAft>
                <a:spcPts val="0"/>
              </a:spcAft>
            </a:pPr>
            <a:r>
              <a:rPr lang="zh-CN" altLang="zh-CN" sz="2800" kern="100" dirty="0">
                <a:latin typeface="Times New Roman"/>
                <a:ea typeface="华文细黑"/>
                <a:cs typeface="Times New Roman"/>
              </a:rPr>
              <a:t>所以</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0.46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9.20 g</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7" name="矩形 6"/>
          <p:cNvSpPr/>
          <p:nvPr/>
        </p:nvSpPr>
        <p:spPr>
          <a:xfrm>
            <a:off x="427335" y="6013308"/>
            <a:ext cx="150554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B</a:t>
            </a:r>
            <a:endParaRPr lang="zh-CN" altLang="zh-CN" sz="2800" b="1" kern="100" dirty="0">
              <a:solidFill>
                <a:schemeClr val="accent6">
                  <a:lumMod val="75000"/>
                </a:schemeClr>
              </a:solidFill>
              <a:latin typeface="Times New Roman"/>
              <a:cs typeface="Times New Roman"/>
            </a:endParaRPr>
          </a:p>
        </p:txBody>
      </p:sp>
      <p:sp>
        <p:nvSpPr>
          <p:cNvPr id="6" name="Rectangle 21">
            <a:hlinkClick r:id="rId5"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6"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7"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8"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9"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12" name="Rectangle 21">
            <a:hlinkClick r:id="rId10"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6</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3" name="Rectangle 21">
            <a:hlinkClick r:id="rId11"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610048863"/>
              </p:ext>
            </p:extLst>
          </p:nvPr>
        </p:nvGraphicFramePr>
        <p:xfrm>
          <a:off x="599518" y="661176"/>
          <a:ext cx="10252075" cy="2071688"/>
        </p:xfrm>
        <a:graphic>
          <a:graphicData uri="http://schemas.openxmlformats.org/presentationml/2006/ole">
            <mc:AlternateContent xmlns:mc="http://schemas.openxmlformats.org/markup-compatibility/2006">
              <mc:Choice xmlns:v="urn:schemas-microsoft-com:vml" Requires="v">
                <p:oleObj spid="_x0000_s7489" name="文档" r:id="rId12" imgW="10248053" imgH="2075491" progId="Word.Document.12">
                  <p:embed/>
                </p:oleObj>
              </mc:Choice>
              <mc:Fallback>
                <p:oleObj name="文档" r:id="rId12" imgW="10248053" imgH="2075491" progId="Word.Document.12">
                  <p:embed/>
                  <p:pic>
                    <p:nvPicPr>
                      <p:cNvPr id="0" name=""/>
                      <p:cNvPicPr/>
                      <p:nvPr/>
                    </p:nvPicPr>
                    <p:blipFill>
                      <a:blip r:embed="rId13"/>
                      <a:stretch>
                        <a:fillRect/>
                      </a:stretch>
                    </p:blipFill>
                    <p:spPr>
                      <a:xfrm>
                        <a:off x="599518" y="661176"/>
                        <a:ext cx="10252075" cy="2071688"/>
                      </a:xfrm>
                      <a:prstGeom prst="rect">
                        <a:avLst/>
                      </a:prstGeom>
                    </p:spPr>
                  </p:pic>
                </p:oleObj>
              </mc:Fallback>
            </mc:AlternateContent>
          </a:graphicData>
        </a:graphic>
      </p:graphicFrame>
      <p:sp>
        <p:nvSpPr>
          <p:cNvPr id="15" name="矩形 14"/>
          <p:cNvSpPr/>
          <p:nvPr/>
        </p:nvSpPr>
        <p:spPr>
          <a:xfrm>
            <a:off x="537670" y="2277666"/>
            <a:ext cx="4025461"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17.02 g</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Tree>
    <p:extLst>
      <p:ext uri="{BB962C8B-B14F-4D97-AF65-F5344CB8AC3E}">
        <p14:creationId xmlns:p14="http://schemas.microsoft.com/office/powerpoint/2010/main" val="3216051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750"/>
                                        <p:tgtEl>
                                          <p:spTgt spid="1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linds(horizontal)">
                                      <p:cBhvr>
                                        <p:cTn id="10" dur="750"/>
                                        <p:tgtEl>
                                          <p:spTgt spid="15"/>
                                        </p:tgtEl>
                                      </p:cBhvr>
                                    </p:animEffect>
                                  </p:childTnLst>
                                </p:cTn>
                              </p:par>
                            </p:childTnLst>
                          </p:cTn>
                        </p:par>
                        <p:par>
                          <p:cTn id="11" fill="hold">
                            <p:stCondLst>
                              <p:cond delay="750"/>
                            </p:stCondLst>
                            <p:childTnLst>
                              <p:par>
                                <p:cTn id="12" presetID="3" presetClass="entr" presetSubtype="1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750"/>
                                        <p:tgtEl>
                                          <p:spTgt spid="5"/>
                                        </p:tgtEl>
                                      </p:cBhvr>
                                    </p:animEffect>
                                  </p:childTnLst>
                                </p:cTn>
                              </p:par>
                            </p:childTnLst>
                          </p:cTn>
                        </p:par>
                        <p:par>
                          <p:cTn id="15" fill="hold">
                            <p:stCondLst>
                              <p:cond delay="1500"/>
                            </p:stCondLst>
                            <p:childTnLst>
                              <p:par>
                                <p:cTn id="16" presetID="3" presetClass="entr" presetSubtype="1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750"/>
                                        <p:tgtEl>
                                          <p:spTgt spid="2"/>
                                        </p:tgtEl>
                                      </p:cBhvr>
                                    </p:animEffect>
                                  </p:childTnLst>
                                </p:cTn>
                              </p:par>
                            </p:childTnLst>
                          </p:cTn>
                        </p:par>
                        <p:par>
                          <p:cTn id="19" fill="hold">
                            <p:stCondLst>
                              <p:cond delay="2250"/>
                            </p:stCondLst>
                            <p:childTnLst>
                              <p:par>
                                <p:cTn id="20" presetID="3"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horizontal)">
                                      <p:cBhvr>
                                        <p:cTn id="22" dur="750"/>
                                        <p:tgtEl>
                                          <p:spTgt spid="4"/>
                                        </p:tgtEl>
                                      </p:cBhvr>
                                    </p:animEffect>
                                  </p:childTnLst>
                                </p:cTn>
                              </p:par>
                            </p:childTnLst>
                          </p:cTn>
                        </p:par>
                        <p:par>
                          <p:cTn id="23" fill="hold">
                            <p:stCondLst>
                              <p:cond delay="3000"/>
                            </p:stCondLst>
                            <p:childTnLst>
                              <p:par>
                                <p:cTn id="24" presetID="3" presetClass="entr" presetSubtype="1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linds(horizontal)">
                                      <p:cBhvr>
                                        <p:cTn id="26"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7" grpId="0"/>
      <p:bldP spid="1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0390" y="397581"/>
            <a:ext cx="11733225" cy="4001071"/>
          </a:xfrm>
          <a:prstGeom prst="rect">
            <a:avLst/>
          </a:prstGeom>
        </p:spPr>
        <p:txBody>
          <a:bodyPr wrap="square" lIns="121898" tIns="60948" rIns="121898" bIns="60948">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足量铜与一定量浓硝酸反应，得到硝酸铜溶液和</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的混合气体，将这些气体与</a:t>
            </a:r>
            <a:r>
              <a:rPr lang="en-US" altLang="zh-CN" sz="2800" kern="100" dirty="0">
                <a:latin typeface="Times New Roman"/>
                <a:ea typeface="华文细黑"/>
                <a:cs typeface="Courier New"/>
              </a:rPr>
              <a:t>1.68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混合后通入水中，所有气体完全被水吸收生成硝酸。若向所得硝酸铜溶液中加入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a:t>
            </a:r>
            <a:r>
              <a:rPr lang="en-US" altLang="zh-CN" sz="2800" kern="100" dirty="0">
                <a:latin typeface="Times New Roman"/>
                <a:ea typeface="华文细黑"/>
                <a:cs typeface="Courier New"/>
              </a:rPr>
              <a:t>Cu</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恰好完全沉淀，则消耗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溶液的体积是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A.60 mL  </a:t>
            </a:r>
            <a:r>
              <a:rPr lang="en-US" altLang="zh-CN" sz="2800" kern="100" dirty="0" smtClean="0">
                <a:latin typeface="Times New Roman"/>
                <a:ea typeface="华文细黑"/>
                <a:cs typeface="Courier New"/>
              </a:rPr>
              <a:t>			B.45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C.30 mL  </a:t>
            </a:r>
            <a:r>
              <a:rPr lang="en-US" altLang="zh-CN" sz="2800" kern="100" dirty="0" smtClean="0">
                <a:latin typeface="Times New Roman"/>
                <a:ea typeface="华文细黑"/>
                <a:cs typeface="Courier New"/>
              </a:rPr>
              <a:t>			D.15 mL</a:t>
            </a:r>
            <a:endParaRPr lang="zh-CN" altLang="zh-CN" sz="2800" kern="100" dirty="0">
              <a:latin typeface="宋体"/>
              <a:cs typeface="Courier New"/>
            </a:endParaRPr>
          </a:p>
        </p:txBody>
      </p:sp>
      <p:sp>
        <p:nvSpPr>
          <p:cNvPr id="6"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7"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8"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9"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2"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0040038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611231622"/>
              </p:ext>
            </p:extLst>
          </p:nvPr>
        </p:nvGraphicFramePr>
        <p:xfrm>
          <a:off x="959488" y="2732864"/>
          <a:ext cx="8037513" cy="1716088"/>
        </p:xfrm>
        <a:graphic>
          <a:graphicData uri="http://schemas.openxmlformats.org/presentationml/2006/ole">
            <mc:AlternateContent xmlns:mc="http://schemas.openxmlformats.org/markup-compatibility/2006">
              <mc:Choice xmlns:v="urn:schemas-microsoft-com:vml" Requires="v">
                <p:oleObj spid="_x0000_s9744" name="文档" r:id="rId3" imgW="8038009" imgH="1716795" progId="Word.Document.12">
                  <p:embed/>
                </p:oleObj>
              </mc:Choice>
              <mc:Fallback>
                <p:oleObj name="文档" r:id="rId3" imgW="8038009" imgH="1716795" progId="Word.Document.12">
                  <p:embed/>
                  <p:pic>
                    <p:nvPicPr>
                      <p:cNvPr id="0" name=""/>
                      <p:cNvPicPr/>
                      <p:nvPr/>
                    </p:nvPicPr>
                    <p:blipFill>
                      <a:blip r:embed="rId4"/>
                      <a:stretch>
                        <a:fillRect/>
                      </a:stretch>
                    </p:blipFill>
                    <p:spPr>
                      <a:xfrm>
                        <a:off x="959488" y="2732864"/>
                        <a:ext cx="8037513" cy="1716088"/>
                      </a:xfrm>
                      <a:prstGeom prst="rect">
                        <a:avLst/>
                      </a:prstGeom>
                    </p:spPr>
                  </p:pic>
                </p:oleObj>
              </mc:Fallback>
            </mc:AlternateContent>
          </a:graphicData>
        </a:graphic>
      </p:graphicFrame>
      <p:sp>
        <p:nvSpPr>
          <p:cNvPr id="5" name="矩形 4"/>
          <p:cNvSpPr/>
          <p:nvPr/>
        </p:nvSpPr>
        <p:spPr>
          <a:xfrm>
            <a:off x="842975" y="3529652"/>
            <a:ext cx="10520390" cy="1412310"/>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根据质量守恒及</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Cu(NO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的反应可得关系式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i="1" kern="100" dirty="0" smtClean="0">
                <a:latin typeface="Times New Roman"/>
                <a:ea typeface="华文细黑"/>
                <a:cs typeface="Courier New"/>
              </a:rPr>
              <a:t>n</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NaOH</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IPAPANNEW"/>
                <a:ea typeface="华文细黑"/>
                <a:cs typeface="Times New Roman"/>
              </a:rPr>
              <a:t>[Cu(NO</a:t>
            </a:r>
            <a:r>
              <a:rPr lang="en-US" altLang="zh-CN" sz="2800" kern="100" baseline="-25000" dirty="0">
                <a:latin typeface="IPAPANNEW"/>
                <a:ea typeface="华文细黑"/>
                <a:cs typeface="Times New Roman"/>
              </a:rPr>
              <a:t>3</a:t>
            </a:r>
            <a:r>
              <a:rPr lang="en-US" altLang="zh-CN" sz="2800" kern="100" dirty="0">
                <a:latin typeface="IPAPANNEW"/>
                <a:ea typeface="华文细黑"/>
                <a:cs typeface="Times New Roman"/>
              </a:rPr>
              <a:t>)</a:t>
            </a:r>
            <a:r>
              <a:rPr lang="en-US" altLang="zh-CN" sz="2800" kern="100" baseline="-25000" dirty="0">
                <a:latin typeface="IPAPANNEW"/>
                <a:ea typeface="华文细黑"/>
                <a:cs typeface="Times New Roman"/>
              </a:rPr>
              <a:t>2</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1641717283"/>
              </p:ext>
            </p:extLst>
          </p:nvPr>
        </p:nvGraphicFramePr>
        <p:xfrm>
          <a:off x="842975" y="5116151"/>
          <a:ext cx="8037513" cy="1716088"/>
        </p:xfrm>
        <a:graphic>
          <a:graphicData uri="http://schemas.openxmlformats.org/presentationml/2006/ole">
            <mc:AlternateContent xmlns:mc="http://schemas.openxmlformats.org/markup-compatibility/2006">
              <mc:Choice xmlns:v="urn:schemas-microsoft-com:vml" Requires="v">
                <p:oleObj spid="_x0000_s9745" name="文档" r:id="rId5" imgW="8038009" imgH="1716075" progId="Word.Document.12">
                  <p:embed/>
                </p:oleObj>
              </mc:Choice>
              <mc:Fallback>
                <p:oleObj name="文档" r:id="rId5" imgW="8038009" imgH="1716075" progId="Word.Document.12">
                  <p:embed/>
                  <p:pic>
                    <p:nvPicPr>
                      <p:cNvPr id="0" name=""/>
                      <p:cNvPicPr/>
                      <p:nvPr/>
                    </p:nvPicPr>
                    <p:blipFill>
                      <a:blip r:embed="rId6"/>
                      <a:stretch>
                        <a:fillRect/>
                      </a:stretch>
                    </p:blipFill>
                    <p:spPr>
                      <a:xfrm>
                        <a:off x="842975" y="5116151"/>
                        <a:ext cx="8037513" cy="1716088"/>
                      </a:xfrm>
                      <a:prstGeom prst="rect">
                        <a:avLst/>
                      </a:prstGeom>
                    </p:spPr>
                  </p:pic>
                </p:oleObj>
              </mc:Fallback>
            </mc:AlternateContent>
          </a:graphicData>
        </a:graphic>
      </p:graphicFrame>
      <p:sp>
        <p:nvSpPr>
          <p:cNvPr id="8" name="矩形 7"/>
          <p:cNvSpPr/>
          <p:nvPr/>
        </p:nvSpPr>
        <p:spPr>
          <a:xfrm>
            <a:off x="729331" y="6022082"/>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cs typeface="Times New Roman"/>
              </a:rPr>
              <a:t>A</a:t>
            </a:r>
            <a:endParaRPr lang="zh-CN" altLang="zh-CN" sz="2800" b="1" kern="100" dirty="0">
              <a:solidFill>
                <a:schemeClr val="accent6">
                  <a:lumMod val="75000"/>
                </a:schemeClr>
              </a:solidFill>
              <a:latin typeface="Times New Roman"/>
              <a:cs typeface="Times New Roman"/>
            </a:endParaRPr>
          </a:p>
        </p:txBody>
      </p:sp>
      <p:sp>
        <p:nvSpPr>
          <p:cNvPr id="7" name="Rectangle 21">
            <a:hlinkClick r:id="rId7"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8"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9"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0"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1"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2"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smtClean="0">
                <a:effectLst>
                  <a:reflection blurRad="6350" stA="55000" endA="300" endPos="45500" dir="5400000" sy="-100000" algn="bl" rotWithShape="0"/>
                </a:effectLst>
                <a:latin typeface="Broadway" pitchFamily="82" charset="0"/>
                <a:ea typeface="楷体" pitchFamily="49" charset="-122"/>
                <a:cs typeface="经典繁仿黑" pitchFamily="49" charset="-122"/>
              </a:rPr>
              <a:t>7</a:t>
            </a:r>
            <a:endPar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endParaRPr>
          </a:p>
        </p:txBody>
      </p:sp>
      <p:graphicFrame>
        <p:nvGraphicFramePr>
          <p:cNvPr id="15" name="对象 14"/>
          <p:cNvGraphicFramePr>
            <a:graphicFrameLocks noChangeAspect="1"/>
          </p:cNvGraphicFramePr>
          <p:nvPr>
            <p:extLst>
              <p:ext uri="{D42A27DB-BD31-4B8C-83A1-F6EECF244321}">
                <p14:modId xmlns:p14="http://schemas.microsoft.com/office/powerpoint/2010/main" val="1989639954"/>
              </p:ext>
            </p:extLst>
          </p:nvPr>
        </p:nvGraphicFramePr>
        <p:xfrm>
          <a:off x="985062" y="587785"/>
          <a:ext cx="8234363" cy="1808163"/>
        </p:xfrm>
        <a:graphic>
          <a:graphicData uri="http://schemas.openxmlformats.org/presentationml/2006/ole">
            <mc:AlternateContent xmlns:mc="http://schemas.openxmlformats.org/markup-compatibility/2006">
              <mc:Choice xmlns:v="urn:schemas-microsoft-com:vml" Requires="v">
                <p:oleObj spid="_x0000_s9746" name="文档" r:id="rId13" imgW="8233856" imgH="1807873" progId="Word.Document.12">
                  <p:embed/>
                </p:oleObj>
              </mc:Choice>
              <mc:Fallback>
                <p:oleObj name="文档" r:id="rId13" imgW="8233856" imgH="1807873" progId="Word.Document.12">
                  <p:embed/>
                  <p:pic>
                    <p:nvPicPr>
                      <p:cNvPr id="0" name=""/>
                      <p:cNvPicPr/>
                      <p:nvPr/>
                    </p:nvPicPr>
                    <p:blipFill>
                      <a:blip r:embed="rId14"/>
                      <a:stretch>
                        <a:fillRect/>
                      </a:stretch>
                    </p:blipFill>
                    <p:spPr>
                      <a:xfrm>
                        <a:off x="985062" y="587785"/>
                        <a:ext cx="8234363" cy="1808163"/>
                      </a:xfrm>
                      <a:prstGeom prst="rect">
                        <a:avLst/>
                      </a:prstGeom>
                    </p:spPr>
                  </p:pic>
                </p:oleObj>
              </mc:Fallback>
            </mc:AlternateContent>
          </a:graphicData>
        </a:graphic>
      </p:graphicFrame>
      <p:sp>
        <p:nvSpPr>
          <p:cNvPr id="16" name="矩形 15"/>
          <p:cNvSpPr/>
          <p:nvPr/>
        </p:nvSpPr>
        <p:spPr>
          <a:xfrm>
            <a:off x="902894" y="1955937"/>
            <a:ext cx="7087197" cy="656846"/>
          </a:xfrm>
          <a:prstGeom prst="rect">
            <a:avLst/>
          </a:prstGeom>
        </p:spPr>
        <p:txBody>
          <a:bodyPr wrap="none">
            <a:spAutoFit/>
          </a:bodyPr>
          <a:lstStyle/>
          <a:p>
            <a:pPr algn="just">
              <a:lnSpc>
                <a:spcPct val="150000"/>
              </a:lnSpc>
              <a:spcAft>
                <a:spcPts val="0"/>
              </a:spcAft>
            </a:pP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失去的电子数与</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得到的电子数相等。</a:t>
            </a:r>
            <a:endParaRPr lang="zh-CN" altLang="zh-CN" sz="2800" kern="100" dirty="0">
              <a:effectLst/>
              <a:latin typeface="宋体"/>
              <a:cs typeface="Courier New"/>
            </a:endParaRPr>
          </a:p>
        </p:txBody>
      </p:sp>
      <p:sp>
        <p:nvSpPr>
          <p:cNvPr id="17"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0469412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750"/>
                                        <p:tgtEl>
                                          <p:spTgt spid="15"/>
                                        </p:tgtEl>
                                      </p:cBhvr>
                                    </p:animEffect>
                                  </p:childTnLst>
                                </p:cTn>
                              </p:par>
                            </p:childTnLst>
                          </p:cTn>
                        </p:par>
                        <p:par>
                          <p:cTn id="8" fill="hold">
                            <p:stCondLst>
                              <p:cond delay="750"/>
                            </p:stCondLst>
                            <p:childTnLst>
                              <p:par>
                                <p:cTn id="9" presetID="3" presetClass="entr" presetSubtype="10"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blinds(horizontal)">
                                      <p:cBhvr>
                                        <p:cTn id="11" dur="750"/>
                                        <p:tgtEl>
                                          <p:spTgt spid="16"/>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750"/>
                                        <p:tgtEl>
                                          <p:spTgt spid="2"/>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blinds(horizontal)">
                                      <p:cBhvr>
                                        <p:cTn id="19" dur="750"/>
                                        <p:tgtEl>
                                          <p:spTgt spid="5">
                                            <p:txEl>
                                              <p:pRg st="0" end="0"/>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blinds(horizontal)">
                                      <p:cBhvr>
                                        <p:cTn id="22" dur="750"/>
                                        <p:tgtEl>
                                          <p:spTgt spid="5">
                                            <p:txEl>
                                              <p:pRg st="1" end="1"/>
                                            </p:txEl>
                                          </p:spTgt>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linds(horizontal)">
                                      <p:cBhvr>
                                        <p:cTn id="26" dur="750"/>
                                        <p:tgtEl>
                                          <p:spTgt spid="6"/>
                                        </p:tgtEl>
                                      </p:cBhvr>
                                    </p:animEffect>
                                  </p:childTnLst>
                                </p:cTn>
                              </p:par>
                            </p:childTnLst>
                          </p:cTn>
                        </p:par>
                        <p:par>
                          <p:cTn id="27" fill="hold">
                            <p:stCondLst>
                              <p:cond delay="3750"/>
                            </p:stCondLst>
                            <p:childTnLst>
                              <p:par>
                                <p:cTn id="28" presetID="3" presetClass="entr" presetSubtype="1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blinds(horizontal)">
                                      <p:cBhvr>
                                        <p:cTn id="30"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ext Box 2"/>
          <p:cNvSpPr txBox="1">
            <a:spLocks noChangeArrowheads="1"/>
          </p:cNvSpPr>
          <p:nvPr/>
        </p:nvSpPr>
        <p:spPr bwMode="auto">
          <a:xfrm>
            <a:off x="224458" y="-1190"/>
            <a:ext cx="11809312" cy="4634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08850" tIns="54425" rIns="108850" bIns="54425">
            <a:spAutoFit/>
          </a:bodyPr>
          <a:lstStyle>
            <a:lvl1pPr marL="365125" indent="-365125"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marL="0">
              <a:lnSpc>
                <a:spcPct val="150000"/>
              </a:lnSpc>
            </a:pPr>
            <a:r>
              <a:rPr lang="zh-CN" altLang="en-US"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补充例题</a:t>
            </a:r>
            <a:r>
              <a:rPr lang="en-US" altLang="zh-CN" sz="2800" dirty="0" smtClean="0">
                <a:solidFill>
                  <a:srgbClr val="FF0000"/>
                </a:solidFill>
                <a:latin typeface="Times New Roman" panose="02020603050405020304" pitchFamily="18" charset="0"/>
                <a:ea typeface="黑体" panose="02010609060101010101" pitchFamily="49" charset="-122"/>
                <a:cs typeface="Times New Roman" panose="02020603050405020304" pitchFamily="18" charset="0"/>
              </a:rPr>
              <a:t>3: </a:t>
            </a:r>
            <a:r>
              <a:rPr lang="zh-CN" altLang="zh-CN" sz="2800" dirty="0" smtClean="0">
                <a:latin typeface="Times New Roman" panose="02020603050405020304" pitchFamily="18" charset="0"/>
                <a:ea typeface="黑体" panose="02010609060101010101" pitchFamily="49" charset="-122"/>
                <a:cs typeface="Times New Roman" panose="02020603050405020304" pitchFamily="18" charset="0"/>
              </a:rPr>
              <a:t>将</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一定量的锌与</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100 mL 18.5 mol·L</a:t>
            </a:r>
            <a:r>
              <a:rPr lang="en-US" altLang="zh-CN" sz="2800" baseline="30000" dirty="0">
                <a:latin typeface="Times New Roman" panose="02020603050405020304" pitchFamily="18" charset="0"/>
                <a:ea typeface="黑体" panose="02010609060101010101" pitchFamily="49" charset="-122"/>
                <a:cs typeface="Times New Roman" panose="02020603050405020304" pitchFamily="18" charset="0"/>
              </a:rPr>
              <a:t>-1</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浓硫酸充分反应后，锌完全溶解，同时生成气体</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A 16.8 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标准状况</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。将反应后的溶液稀释到</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 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，测得溶液中</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c(H</a:t>
            </a:r>
            <a:r>
              <a:rPr lang="en-US" altLang="zh-CN" sz="2800" baseline="30000" dirty="0">
                <a:latin typeface="Times New Roman" panose="02020603050405020304" pitchFamily="18" charset="0"/>
                <a:ea typeface="黑体" panose="02010609060101010101" pitchFamily="49" charset="-122"/>
                <a:cs typeface="Times New Roman" panose="02020603050405020304" pitchFamily="18" charset="0"/>
              </a:rPr>
              <a:t>+</a:t>
            </a:r>
            <a:r>
              <a:rPr lang="en-US" altLang="zh-CN" sz="2800" dirty="0">
                <a:latin typeface="Times New Roman" panose="02020603050405020304" pitchFamily="18" charset="0"/>
                <a:ea typeface="黑体" panose="02010609060101010101" pitchFamily="49" charset="-122"/>
                <a:cs typeface="Times New Roman" panose="02020603050405020304" pitchFamily="18" charset="0"/>
              </a:rPr>
              <a:t>)=1mol/L</a:t>
            </a:r>
            <a:r>
              <a:rPr lang="zh-CN" altLang="zh-CN" sz="2800" dirty="0">
                <a:latin typeface="Times New Roman" panose="02020603050405020304" pitchFamily="18" charset="0"/>
                <a:ea typeface="黑体" panose="02010609060101010101" pitchFamily="49" charset="-122"/>
                <a:cs typeface="Times New Roman" panose="02020603050405020304" pitchFamily="18" charset="0"/>
              </a:rPr>
              <a:t>，</a:t>
            </a:r>
            <a:r>
              <a:rPr lang="zh-CN" altLang="zh-CN" sz="2800" dirty="0" smtClean="0">
                <a:latin typeface="Times New Roman" panose="02020603050405020304" pitchFamily="18" charset="0"/>
                <a:ea typeface="黑体" panose="02010609060101010101" pitchFamily="49" charset="-122"/>
                <a:cs typeface="Times New Roman" panose="02020603050405020304" pitchFamily="18" charset="0"/>
              </a:rPr>
              <a:t>则</a:t>
            </a:r>
            <a:r>
              <a:rPr lang="en-US" altLang="zh-CN" sz="2800" dirty="0" smtClean="0">
                <a:latin typeface="Times New Roman" panose="02020603050405020304" pitchFamily="18" charset="0"/>
                <a:ea typeface="黑体" panose="02010609060101010101" pitchFamily="49" charset="-122"/>
                <a:cs typeface="Times New Roman" panose="02020603050405020304" pitchFamily="18" charset="0"/>
              </a:rPr>
              <a:t>:</a:t>
            </a:r>
            <a:endParaRPr lang="zh-CN" altLang="zh-CN" sz="2800" dirty="0">
              <a:latin typeface="Times New Roman" panose="02020603050405020304" pitchFamily="18" charset="0"/>
              <a:ea typeface="黑体" panose="02010609060101010101" pitchFamily="49" charset="-122"/>
              <a:cs typeface="Times New Roman" panose="02020603050405020304" pitchFamily="18" charset="0"/>
            </a:endParaRP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1.</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气体</a:t>
            </a:r>
            <a:r>
              <a:rPr lang="en-US"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为</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和</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的混合物</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，气体的体积比为：</a:t>
            </a:r>
            <a:r>
              <a:rPr lang="zh-CN" altLang="en-US"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endPar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endParaRP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2.</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反应中共消耗</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锌</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g</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p>
          <a:p>
            <a:pPr>
              <a:lnSpc>
                <a:spcPct val="200000"/>
              </a:lnSpc>
            </a:pPr>
            <a:r>
              <a:rPr lang="en-US"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3.</a:t>
            </a:r>
            <a:r>
              <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反应中共转移</a:t>
            </a:r>
            <a:r>
              <a:rPr lang="zh-CN" altLang="zh-CN"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电子</a:t>
            </a:r>
            <a:r>
              <a:rPr lang="en-US" altLang="zh-CN" sz="2800" u="sng"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          </a:t>
            </a:r>
            <a:r>
              <a:rPr lang="en-US" altLang="zh-CN" sz="2800" dirty="0" err="1"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mol</a:t>
            </a:r>
            <a:r>
              <a:rPr lang="zh-CN" altLang="en-US" sz="2800" dirty="0" smtClean="0">
                <a:solidFill>
                  <a:srgbClr val="0000FF"/>
                </a:solidFill>
                <a:latin typeface="Times New Roman" panose="02020603050405020304" pitchFamily="18" charset="0"/>
                <a:ea typeface="黑体" panose="02010609060101010101" pitchFamily="49" charset="-122"/>
                <a:cs typeface="Times New Roman" panose="02020603050405020304" pitchFamily="18" charset="0"/>
              </a:rPr>
              <a:t>；</a:t>
            </a:r>
            <a:endParaRPr lang="zh-CN" altLang="zh-CN" sz="2800" dirty="0">
              <a:solidFill>
                <a:srgbClr val="0000FF"/>
              </a:solidFill>
              <a:latin typeface="Times New Roman" panose="02020603050405020304" pitchFamily="18" charset="0"/>
              <a:ea typeface="黑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3609011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a:spLocks noChangeArrowheads="1"/>
          </p:cNvSpPr>
          <p:nvPr/>
        </p:nvSpPr>
        <p:spPr bwMode="auto">
          <a:xfrm>
            <a:off x="150265" y="107975"/>
            <a:ext cx="11849673" cy="6817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76" tIns="60937" rIns="121876" bIns="60937">
            <a:spAutoFit/>
          </a:bodyPr>
          <a:lstStyle>
            <a:lvl1pPr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algn="just" eaLnBrk="1" hangingPunct="1">
              <a:lnSpc>
                <a:spcPct val="150000"/>
              </a:lnSpc>
              <a:spcBef>
                <a:spcPct val="0"/>
              </a:spcBef>
              <a:buSzTx/>
              <a:buFontTx/>
              <a:buNone/>
            </a:pPr>
            <a:r>
              <a:rPr lang="en-US" altLang="zh-CN" sz="2900" dirty="0">
                <a:solidFill>
                  <a:srgbClr val="FF0000"/>
                </a:solidFill>
                <a:latin typeface="Times New Roman" pitchFamily="18" charset="0"/>
                <a:ea typeface="华文细黑" pitchFamily="2" charset="-122"/>
                <a:cs typeface="Courier New" pitchFamily="49" charset="0"/>
              </a:rPr>
              <a:t>2.</a:t>
            </a:r>
            <a:r>
              <a:rPr lang="zh-CN" altLang="zh-CN" sz="2900" dirty="0">
                <a:solidFill>
                  <a:srgbClr val="FF0000"/>
                </a:solidFill>
                <a:latin typeface="Times New Roman" pitchFamily="18" charset="0"/>
                <a:ea typeface="华文细黑" pitchFamily="2" charset="-122"/>
                <a:cs typeface="Times New Roman" pitchFamily="18" charset="0"/>
              </a:rPr>
              <a:t>正误判断，正确的划</a:t>
            </a:r>
            <a:r>
              <a:rPr lang="en-US" altLang="zh-CN" sz="2900" dirty="0">
                <a:solidFill>
                  <a:srgbClr val="FF0000"/>
                </a:solidFill>
                <a:latin typeface="宋体" pitchFamily="2" charset="-122"/>
                <a:ea typeface="华文细黑" pitchFamily="2" charset="-122"/>
                <a:cs typeface="Times New Roman" pitchFamily="18" charset="0"/>
              </a:rPr>
              <a:t>“√”</a:t>
            </a:r>
            <a:r>
              <a:rPr lang="zh-CN" altLang="zh-CN" sz="2900" dirty="0">
                <a:solidFill>
                  <a:srgbClr val="FF0000"/>
                </a:solidFill>
                <a:latin typeface="Times New Roman" pitchFamily="18" charset="0"/>
                <a:ea typeface="华文细黑" pitchFamily="2" charset="-122"/>
                <a:cs typeface="Times New Roman" pitchFamily="18" charset="0"/>
              </a:rPr>
              <a:t>，错误的划</a:t>
            </a:r>
            <a:r>
              <a:rPr lang="en-US" altLang="zh-CN" sz="2900" dirty="0">
                <a:solidFill>
                  <a:srgbClr val="FF0000"/>
                </a:solidFill>
                <a:latin typeface="宋体" pitchFamily="2" charset="-122"/>
                <a:ea typeface="华文细黑" pitchFamily="2" charset="-122"/>
                <a:cs typeface="Times New Roman" pitchFamily="18" charset="0"/>
              </a:rPr>
              <a:t>“×”</a:t>
            </a:r>
            <a:r>
              <a:rPr lang="en-US" altLang="zh-CN" sz="2900" dirty="0">
                <a:solidFill>
                  <a:srgbClr val="0000FF"/>
                </a:solidFill>
                <a:latin typeface="宋体" pitchFamily="2" charset="-122"/>
                <a:ea typeface="华文细黑" pitchFamily="2" charset="-122"/>
                <a:cs typeface="Times New Roman" pitchFamily="18" charset="0"/>
              </a:rPr>
              <a:t>(P42)</a:t>
            </a:r>
            <a:endParaRPr lang="zh-CN" altLang="zh-CN" sz="1000" dirty="0">
              <a:solidFill>
                <a:srgbClr val="0000FF"/>
              </a:solidFill>
              <a:latin typeface="宋体" pitchFamily="2" charset="-122"/>
              <a:ea typeface="黑体" pitchFamily="49" charset="-122"/>
              <a:cs typeface="Courier New" pitchFamily="49" charset="0"/>
            </a:endParaRPr>
          </a:p>
          <a:p>
            <a:pPr algn="just" eaLnBrk="1" hangingPunct="1">
              <a:lnSpc>
                <a:spcPct val="150000"/>
              </a:lnSpc>
              <a:spcBef>
                <a:spcPct val="0"/>
              </a:spcBef>
              <a:buSzTx/>
              <a:buFontTx/>
              <a:buNone/>
            </a:pPr>
            <a:r>
              <a:rPr lang="en-US" altLang="zh-CN" sz="2900" dirty="0">
                <a:solidFill>
                  <a:srgbClr val="000000"/>
                </a:solidFill>
                <a:latin typeface="Times New Roman" pitchFamily="18" charset="0"/>
                <a:ea typeface="华文细黑" pitchFamily="2" charset="-122"/>
                <a:cs typeface="Times New Roman" pitchFamily="18" charset="0"/>
              </a:rPr>
              <a:t>(1)</a:t>
            </a:r>
            <a:r>
              <a:rPr lang="zh-CN" altLang="zh-CN" sz="2900" dirty="0">
                <a:solidFill>
                  <a:srgbClr val="000000"/>
                </a:solidFill>
                <a:latin typeface="Times New Roman" pitchFamily="18" charset="0"/>
                <a:ea typeface="华文细黑" pitchFamily="2" charset="-122"/>
                <a:cs typeface="Courier New" pitchFamily="49" charset="0"/>
              </a:rPr>
              <a:t>向浓</a:t>
            </a:r>
            <a:r>
              <a:rPr lang="en-US" altLang="zh-CN" sz="2900" dirty="0">
                <a:solidFill>
                  <a:srgbClr val="000000"/>
                </a:solidFill>
                <a:latin typeface="Times New Roman" pitchFamily="18" charset="0"/>
                <a:ea typeface="华文细黑" pitchFamily="2" charset="-122"/>
                <a:cs typeface="Times New Roman" pitchFamily="18" charset="0"/>
              </a:rPr>
              <a:t>H</a:t>
            </a:r>
            <a:r>
              <a:rPr lang="en-US" altLang="zh-CN" sz="2900" baseline="-25000" dirty="0">
                <a:solidFill>
                  <a:srgbClr val="000000"/>
                </a:solidFill>
                <a:latin typeface="Times New Roman" pitchFamily="18" charset="0"/>
                <a:ea typeface="华文细黑" pitchFamily="2" charset="-122"/>
                <a:cs typeface="Times New Roman" pitchFamily="18" charset="0"/>
              </a:rPr>
              <a:t>2</a:t>
            </a:r>
            <a:r>
              <a:rPr lang="en-US" altLang="zh-CN" sz="2900" dirty="0">
                <a:solidFill>
                  <a:srgbClr val="000000"/>
                </a:solidFill>
                <a:latin typeface="Times New Roman" pitchFamily="18" charset="0"/>
                <a:ea typeface="华文细黑" pitchFamily="2" charset="-122"/>
                <a:cs typeface="Times New Roman" pitchFamily="18" charset="0"/>
              </a:rPr>
              <a:t>SO</a:t>
            </a:r>
            <a:r>
              <a:rPr lang="en-US" altLang="zh-CN" sz="2900" baseline="-25000" dirty="0">
                <a:solidFill>
                  <a:srgbClr val="000000"/>
                </a:solidFill>
                <a:latin typeface="Times New Roman" pitchFamily="18" charset="0"/>
                <a:ea typeface="华文细黑" pitchFamily="2" charset="-122"/>
                <a:cs typeface="Times New Roman" pitchFamily="18" charset="0"/>
              </a:rPr>
              <a:t>4</a:t>
            </a:r>
            <a:r>
              <a:rPr lang="zh-CN" altLang="zh-CN" sz="2900" dirty="0">
                <a:solidFill>
                  <a:srgbClr val="000000"/>
                </a:solidFill>
                <a:latin typeface="Times New Roman" pitchFamily="18" charset="0"/>
                <a:ea typeface="华文细黑" pitchFamily="2" charset="-122"/>
                <a:cs typeface="Courier New" pitchFamily="49" charset="0"/>
              </a:rPr>
              <a:t>中通入</a:t>
            </a:r>
            <a:r>
              <a:rPr lang="en-US" altLang="zh-CN" sz="2900" dirty="0">
                <a:solidFill>
                  <a:srgbClr val="000000"/>
                </a:solidFill>
                <a:latin typeface="Times New Roman" pitchFamily="18" charset="0"/>
                <a:ea typeface="华文细黑" pitchFamily="2" charset="-122"/>
                <a:cs typeface="Times New Roman" pitchFamily="18" charset="0"/>
              </a:rPr>
              <a:t>H</a:t>
            </a:r>
            <a:r>
              <a:rPr lang="en-US" altLang="zh-CN" sz="2900" baseline="-25000" dirty="0">
                <a:solidFill>
                  <a:srgbClr val="000000"/>
                </a:solidFill>
                <a:latin typeface="Times New Roman" pitchFamily="18" charset="0"/>
                <a:ea typeface="华文细黑" pitchFamily="2" charset="-122"/>
                <a:cs typeface="Times New Roman" pitchFamily="18" charset="0"/>
              </a:rPr>
              <a:t>2</a:t>
            </a:r>
            <a:r>
              <a:rPr lang="en-US" altLang="zh-CN" sz="2900" dirty="0">
                <a:solidFill>
                  <a:srgbClr val="000000"/>
                </a:solidFill>
                <a:latin typeface="Times New Roman" pitchFamily="18" charset="0"/>
                <a:ea typeface="华文细黑" pitchFamily="2" charset="-122"/>
                <a:cs typeface="Times New Roman" pitchFamily="18" charset="0"/>
              </a:rPr>
              <a:t>S</a:t>
            </a:r>
            <a:r>
              <a:rPr lang="zh-CN" altLang="zh-CN" sz="2900" dirty="0">
                <a:solidFill>
                  <a:srgbClr val="000000"/>
                </a:solidFill>
                <a:latin typeface="Times New Roman" pitchFamily="18" charset="0"/>
                <a:ea typeface="华文细黑" pitchFamily="2" charset="-122"/>
                <a:cs typeface="Courier New" pitchFamily="49" charset="0"/>
              </a:rPr>
              <a:t>气体，</a:t>
            </a:r>
            <a:r>
              <a:rPr lang="en-US" altLang="zh-CN" sz="2900" dirty="0">
                <a:solidFill>
                  <a:srgbClr val="000000"/>
                </a:solidFill>
                <a:latin typeface="Times New Roman" pitchFamily="18" charset="0"/>
                <a:ea typeface="华文细黑" pitchFamily="2" charset="-122"/>
                <a:cs typeface="Courier New" pitchFamily="49" charset="0"/>
              </a:rPr>
              <a:t>1 </a:t>
            </a:r>
            <a:r>
              <a:rPr lang="en-US" altLang="zh-CN" sz="2900" dirty="0" err="1">
                <a:solidFill>
                  <a:srgbClr val="000000"/>
                </a:solidFill>
                <a:latin typeface="Times New Roman" pitchFamily="18" charset="0"/>
                <a:ea typeface="华文细黑" pitchFamily="2" charset="-122"/>
                <a:cs typeface="Courier New" pitchFamily="49" charset="0"/>
              </a:rPr>
              <a:t>mol</a:t>
            </a:r>
            <a:r>
              <a:rPr lang="zh-CN" altLang="zh-CN" sz="2900" dirty="0">
                <a:solidFill>
                  <a:srgbClr val="000000"/>
                </a:solidFill>
                <a:latin typeface="Times New Roman" pitchFamily="18" charset="0"/>
                <a:ea typeface="华文细黑" pitchFamily="2" charset="-122"/>
                <a:cs typeface="Times New Roman" pitchFamily="18" charset="0"/>
              </a:rPr>
              <a:t>浓硫酸转移电子数可能是</a:t>
            </a:r>
            <a:r>
              <a:rPr lang="en-US" altLang="zh-CN" sz="2900" dirty="0">
                <a:solidFill>
                  <a:srgbClr val="000000"/>
                </a:solidFill>
                <a:latin typeface="Times New Roman" pitchFamily="18" charset="0"/>
                <a:ea typeface="华文细黑" pitchFamily="2" charset="-122"/>
                <a:cs typeface="Courier New" pitchFamily="49" charset="0"/>
              </a:rPr>
              <a:t>6</a:t>
            </a:r>
            <a:r>
              <a:rPr lang="en-US" altLang="zh-CN" sz="2900" i="1" dirty="0">
                <a:solidFill>
                  <a:srgbClr val="000000"/>
                </a:solidFill>
                <a:latin typeface="Times New Roman" pitchFamily="18" charset="0"/>
                <a:ea typeface="华文细黑" pitchFamily="2" charset="-122"/>
                <a:cs typeface="Courier New" pitchFamily="49" charset="0"/>
              </a:rPr>
              <a:t>N</a:t>
            </a:r>
            <a:r>
              <a:rPr lang="en-US" altLang="zh-CN" sz="2900" baseline="-25000" dirty="0">
                <a:solidFill>
                  <a:srgbClr val="000000"/>
                </a:solidFill>
                <a:latin typeface="Times New Roman" pitchFamily="18" charset="0"/>
                <a:ea typeface="华文细黑" pitchFamily="2" charset="-122"/>
                <a:cs typeface="Courier New" pitchFamily="49" charset="0"/>
              </a:rPr>
              <a:t>A</a:t>
            </a:r>
            <a:r>
              <a:rPr lang="zh-CN" altLang="zh-CN" sz="2900" dirty="0">
                <a:solidFill>
                  <a:srgbClr val="000000"/>
                </a:solidFill>
                <a:latin typeface="Times New Roman" pitchFamily="18" charset="0"/>
                <a:ea typeface="华文细黑" pitchFamily="2" charset="-122"/>
                <a:cs typeface="Times New Roman" pitchFamily="18" charset="0"/>
              </a:rPr>
              <a:t>，也可能是</a:t>
            </a:r>
            <a:r>
              <a:rPr lang="en-US" altLang="zh-CN" sz="2900" dirty="0">
                <a:solidFill>
                  <a:srgbClr val="000000"/>
                </a:solidFill>
                <a:latin typeface="Times New Roman" pitchFamily="18" charset="0"/>
                <a:ea typeface="华文细黑" pitchFamily="2" charset="-122"/>
                <a:cs typeface="Courier New" pitchFamily="49" charset="0"/>
              </a:rPr>
              <a:t>2</a:t>
            </a:r>
            <a:r>
              <a:rPr lang="en-US" altLang="zh-CN" sz="2900" i="1" dirty="0">
                <a:solidFill>
                  <a:srgbClr val="000000"/>
                </a:solidFill>
                <a:latin typeface="Times New Roman" pitchFamily="18" charset="0"/>
                <a:ea typeface="华文细黑" pitchFamily="2" charset="-122"/>
                <a:cs typeface="Courier New" pitchFamily="49" charset="0"/>
              </a:rPr>
              <a:t>N</a:t>
            </a:r>
            <a:r>
              <a:rPr lang="en-US" altLang="zh-CN" sz="2900" baseline="-25000" dirty="0">
                <a:solidFill>
                  <a:srgbClr val="000000"/>
                </a:solidFill>
                <a:latin typeface="Times New Roman" pitchFamily="18" charset="0"/>
                <a:ea typeface="华文细黑" pitchFamily="2" charset="-122"/>
                <a:cs typeface="Courier New" pitchFamily="49" charset="0"/>
              </a:rPr>
              <a:t>A</a:t>
            </a:r>
            <a:r>
              <a:rPr lang="en-US" altLang="zh-CN" sz="2900" dirty="0">
                <a:solidFill>
                  <a:srgbClr val="000000"/>
                </a:solidFill>
                <a:latin typeface="Times New Roman" pitchFamily="18" charset="0"/>
                <a:ea typeface="华文细黑" pitchFamily="2" charset="-122"/>
                <a:cs typeface="Courier New" pitchFamily="49" charset="0"/>
              </a:rPr>
              <a:t>(</a:t>
            </a:r>
            <a:r>
              <a:rPr lang="zh-CN" altLang="zh-CN" sz="2900" dirty="0">
                <a:solidFill>
                  <a:srgbClr val="000000"/>
                </a:solidFill>
                <a:latin typeface="Times New Roman" pitchFamily="18" charset="0"/>
                <a:ea typeface="华文细黑" pitchFamily="2" charset="-122"/>
                <a:cs typeface="Times New Roman" pitchFamily="18" charset="0"/>
              </a:rPr>
              <a:t>　　</a:t>
            </a:r>
            <a:r>
              <a:rPr lang="en-US" altLang="zh-CN" sz="2900" dirty="0">
                <a:solidFill>
                  <a:srgbClr val="000000"/>
                </a:solidFill>
                <a:latin typeface="Times New Roman" pitchFamily="18" charset="0"/>
                <a:ea typeface="华文细黑" pitchFamily="2" charset="-122"/>
              </a:rPr>
              <a:t>)</a:t>
            </a:r>
            <a:endParaRPr lang="zh-CN" altLang="zh-CN" sz="1000" dirty="0">
              <a:solidFill>
                <a:srgbClr val="000000"/>
              </a:solidFill>
              <a:latin typeface="宋体" pitchFamily="2" charset="-122"/>
              <a:ea typeface="华文细黑" pitchFamily="2" charset="-122"/>
            </a:endParaRPr>
          </a:p>
          <a:p>
            <a:pPr algn="just" eaLnBrk="1" hangingPunct="1">
              <a:lnSpc>
                <a:spcPct val="150000"/>
              </a:lnSpc>
              <a:spcBef>
                <a:spcPct val="0"/>
              </a:spcBef>
              <a:buSzTx/>
              <a:buFontTx/>
              <a:buNone/>
            </a:pPr>
            <a:r>
              <a:rPr lang="zh-CN" altLang="zh-CN" sz="2900" dirty="0">
                <a:solidFill>
                  <a:srgbClr val="FF0000"/>
                </a:solidFill>
                <a:latin typeface="Times New Roman" pitchFamily="18" charset="0"/>
                <a:ea typeface="华文细黑" pitchFamily="2" charset="-122"/>
              </a:rPr>
              <a:t>解析</a:t>
            </a:r>
            <a:r>
              <a:rPr lang="zh-CN" altLang="zh-CN" sz="2900" dirty="0">
                <a:solidFill>
                  <a:srgbClr val="000000"/>
                </a:solidFill>
                <a:latin typeface="Times New Roman" pitchFamily="18" charset="0"/>
                <a:ea typeface="华文细黑" pitchFamily="2" charset="-122"/>
              </a:rPr>
              <a:t>　</a:t>
            </a:r>
            <a:r>
              <a:rPr lang="en-US" altLang="zh-CN" sz="2900" dirty="0">
                <a:solidFill>
                  <a:srgbClr val="0000FF"/>
                </a:solidFill>
                <a:latin typeface="Times New Roman" pitchFamily="18" charset="0"/>
                <a:ea typeface="华文细黑" pitchFamily="2" charset="-122"/>
              </a:rPr>
              <a:t>H</a:t>
            </a:r>
            <a:r>
              <a:rPr lang="en-US" altLang="zh-CN" sz="2900" baseline="-25000" dirty="0">
                <a:solidFill>
                  <a:srgbClr val="0000FF"/>
                </a:solidFill>
                <a:latin typeface="Times New Roman" pitchFamily="18" charset="0"/>
                <a:ea typeface="华文细黑" pitchFamily="2" charset="-122"/>
              </a:rPr>
              <a:t>2</a:t>
            </a:r>
            <a:r>
              <a:rPr lang="en-US" altLang="zh-CN" sz="2900" dirty="0">
                <a:solidFill>
                  <a:srgbClr val="0000FF"/>
                </a:solidFill>
                <a:latin typeface="Times New Roman" pitchFamily="18" charset="0"/>
                <a:ea typeface="华文细黑" pitchFamily="2" charset="-122"/>
              </a:rPr>
              <a:t>SO</a:t>
            </a:r>
            <a:r>
              <a:rPr lang="en-US" altLang="zh-CN" sz="2900" baseline="-25000" dirty="0">
                <a:solidFill>
                  <a:srgbClr val="0000FF"/>
                </a:solidFill>
                <a:latin typeface="Times New Roman" pitchFamily="18" charset="0"/>
                <a:ea typeface="华文细黑" pitchFamily="2" charset="-122"/>
              </a:rPr>
              <a:t>4</a:t>
            </a:r>
            <a:r>
              <a:rPr lang="en-US" altLang="zh-CN" sz="2900" dirty="0">
                <a:solidFill>
                  <a:srgbClr val="0000FF"/>
                </a:solidFill>
                <a:latin typeface="Times New Roman" pitchFamily="18" charset="0"/>
                <a:ea typeface="华文细黑" pitchFamily="2" charset="-122"/>
              </a:rPr>
              <a:t>(</a:t>
            </a:r>
            <a:r>
              <a:rPr lang="zh-CN" altLang="zh-CN" sz="2900" dirty="0">
                <a:solidFill>
                  <a:srgbClr val="0000FF"/>
                </a:solidFill>
                <a:latin typeface="Times New Roman" pitchFamily="18" charset="0"/>
                <a:ea typeface="华文细黑" pitchFamily="2" charset="-122"/>
              </a:rPr>
              <a:t>浓</a:t>
            </a:r>
            <a:r>
              <a:rPr lang="en-US" altLang="zh-CN" sz="2900" dirty="0">
                <a:solidFill>
                  <a:srgbClr val="0000FF"/>
                </a:solidFill>
                <a:latin typeface="Times New Roman" pitchFamily="18" charset="0"/>
                <a:ea typeface="华文细黑" pitchFamily="2" charset="-122"/>
              </a:rPr>
              <a:t>)</a:t>
            </a:r>
            <a:r>
              <a:rPr lang="zh-CN" altLang="zh-CN" sz="2900" dirty="0">
                <a:solidFill>
                  <a:srgbClr val="0000FF"/>
                </a:solidFill>
                <a:latin typeface="Times New Roman" pitchFamily="18" charset="0"/>
                <a:ea typeface="华文细黑" pitchFamily="2" charset="-122"/>
              </a:rPr>
              <a:t>＋</a:t>
            </a:r>
            <a:r>
              <a:rPr lang="en-US" altLang="zh-CN" sz="2900" dirty="0">
                <a:solidFill>
                  <a:srgbClr val="0000FF"/>
                </a:solidFill>
                <a:latin typeface="Times New Roman" pitchFamily="18" charset="0"/>
                <a:ea typeface="华文细黑" pitchFamily="2" charset="-122"/>
              </a:rPr>
              <a:t>3H</a:t>
            </a:r>
            <a:r>
              <a:rPr lang="en-US" altLang="zh-CN" sz="2900" baseline="-25000" dirty="0">
                <a:solidFill>
                  <a:srgbClr val="0000FF"/>
                </a:solidFill>
                <a:latin typeface="Times New Roman" pitchFamily="18" charset="0"/>
                <a:ea typeface="华文细黑" pitchFamily="2" charset="-122"/>
              </a:rPr>
              <a:t>2</a:t>
            </a:r>
            <a:r>
              <a:rPr lang="en-US" altLang="zh-CN" sz="2900" dirty="0">
                <a:solidFill>
                  <a:srgbClr val="0000FF"/>
                </a:solidFill>
                <a:latin typeface="Times New Roman" pitchFamily="18" charset="0"/>
                <a:ea typeface="华文细黑" pitchFamily="2" charset="-122"/>
              </a:rPr>
              <a:t>S===4S</a:t>
            </a:r>
            <a:r>
              <a:rPr lang="en-US" altLang="zh-CN" sz="2900" dirty="0">
                <a:solidFill>
                  <a:srgbClr val="0000FF"/>
                </a:solidFill>
                <a:latin typeface="宋体" pitchFamily="2" charset="-122"/>
                <a:ea typeface="华文细黑" pitchFamily="2" charset="-122"/>
              </a:rPr>
              <a:t>↓</a:t>
            </a:r>
            <a:r>
              <a:rPr lang="zh-CN" altLang="zh-CN" sz="2900" dirty="0">
                <a:solidFill>
                  <a:srgbClr val="0000FF"/>
                </a:solidFill>
                <a:latin typeface="Times New Roman" pitchFamily="18" charset="0"/>
                <a:ea typeface="华文细黑" pitchFamily="2" charset="-122"/>
              </a:rPr>
              <a:t>＋</a:t>
            </a:r>
            <a:r>
              <a:rPr lang="en-US" altLang="zh-CN" sz="2900" dirty="0">
                <a:solidFill>
                  <a:srgbClr val="0000FF"/>
                </a:solidFill>
                <a:latin typeface="Times New Roman" pitchFamily="18" charset="0"/>
                <a:ea typeface="华文细黑" pitchFamily="2" charset="-122"/>
              </a:rPr>
              <a:t>4H</a:t>
            </a:r>
            <a:r>
              <a:rPr lang="en-US" altLang="zh-CN" sz="2900" baseline="-25000" dirty="0">
                <a:solidFill>
                  <a:srgbClr val="0000FF"/>
                </a:solidFill>
                <a:latin typeface="Times New Roman" pitchFamily="18" charset="0"/>
                <a:ea typeface="华文细黑" pitchFamily="2" charset="-122"/>
              </a:rPr>
              <a:t>2</a:t>
            </a:r>
            <a:r>
              <a:rPr lang="en-US" altLang="zh-CN" sz="2900" dirty="0">
                <a:solidFill>
                  <a:srgbClr val="0000FF"/>
                </a:solidFill>
                <a:latin typeface="Times New Roman" pitchFamily="18" charset="0"/>
                <a:ea typeface="华文细黑" pitchFamily="2" charset="-122"/>
              </a:rPr>
              <a:t>O</a:t>
            </a:r>
            <a:endParaRPr lang="zh-CN" altLang="zh-CN" sz="1000" dirty="0">
              <a:solidFill>
                <a:srgbClr val="0000FF"/>
              </a:solidFill>
              <a:latin typeface="宋体" pitchFamily="2" charset="-122"/>
              <a:ea typeface="华文细黑" pitchFamily="2" charset="-122"/>
            </a:endParaRPr>
          </a:p>
          <a:p>
            <a:pPr algn="just" eaLnBrk="1" hangingPunct="1">
              <a:lnSpc>
                <a:spcPct val="150000"/>
              </a:lnSpc>
              <a:spcBef>
                <a:spcPct val="0"/>
              </a:spcBef>
              <a:buSzTx/>
              <a:buFontTx/>
              <a:buNone/>
            </a:pPr>
            <a:r>
              <a:rPr lang="en-US" altLang="zh-CN" sz="2900" dirty="0">
                <a:solidFill>
                  <a:srgbClr val="FF0000"/>
                </a:solidFill>
                <a:latin typeface="Times New Roman" pitchFamily="18" charset="0"/>
                <a:ea typeface="华文细黑" pitchFamily="2" charset="-122"/>
              </a:rPr>
              <a:t>            H</a:t>
            </a:r>
            <a:r>
              <a:rPr lang="en-US" altLang="zh-CN" sz="2900" baseline="-25000" dirty="0">
                <a:solidFill>
                  <a:srgbClr val="FF0000"/>
                </a:solidFill>
                <a:latin typeface="Times New Roman" pitchFamily="18" charset="0"/>
                <a:ea typeface="华文细黑" pitchFamily="2" charset="-122"/>
              </a:rPr>
              <a:t>2</a:t>
            </a:r>
            <a:r>
              <a:rPr lang="en-US" altLang="zh-CN" sz="2900" dirty="0">
                <a:solidFill>
                  <a:srgbClr val="FF0000"/>
                </a:solidFill>
                <a:latin typeface="Times New Roman" pitchFamily="18" charset="0"/>
                <a:ea typeface="华文细黑" pitchFamily="2" charset="-122"/>
              </a:rPr>
              <a:t>SO</a:t>
            </a:r>
            <a:r>
              <a:rPr lang="en-US" altLang="zh-CN" sz="2900" baseline="-25000" dirty="0">
                <a:solidFill>
                  <a:srgbClr val="FF0000"/>
                </a:solidFill>
                <a:latin typeface="Times New Roman" pitchFamily="18" charset="0"/>
                <a:ea typeface="华文细黑" pitchFamily="2" charset="-122"/>
              </a:rPr>
              <a:t>4</a:t>
            </a:r>
            <a:r>
              <a:rPr lang="en-US" altLang="zh-CN" sz="2900" dirty="0">
                <a:solidFill>
                  <a:srgbClr val="FF0000"/>
                </a:solidFill>
                <a:latin typeface="Times New Roman" pitchFamily="18" charset="0"/>
                <a:ea typeface="华文细黑" pitchFamily="2" charset="-122"/>
              </a:rPr>
              <a:t>(</a:t>
            </a:r>
            <a:r>
              <a:rPr lang="zh-CN" altLang="zh-CN" sz="2900" dirty="0">
                <a:solidFill>
                  <a:srgbClr val="FF0000"/>
                </a:solidFill>
                <a:latin typeface="Times New Roman" pitchFamily="18" charset="0"/>
                <a:ea typeface="华文细黑" pitchFamily="2" charset="-122"/>
              </a:rPr>
              <a:t>浓</a:t>
            </a:r>
            <a:r>
              <a:rPr lang="en-US" altLang="zh-CN" sz="2900" dirty="0">
                <a:solidFill>
                  <a:srgbClr val="FF0000"/>
                </a:solidFill>
                <a:latin typeface="Times New Roman" pitchFamily="18" charset="0"/>
                <a:ea typeface="华文细黑" pitchFamily="2" charset="-122"/>
              </a:rPr>
              <a:t>)</a:t>
            </a:r>
            <a:r>
              <a:rPr lang="zh-CN" altLang="zh-CN" sz="2900" dirty="0">
                <a:solidFill>
                  <a:srgbClr val="FF0000"/>
                </a:solidFill>
                <a:latin typeface="Times New Roman" pitchFamily="18" charset="0"/>
                <a:ea typeface="华文细黑" pitchFamily="2" charset="-122"/>
              </a:rPr>
              <a:t>＋</a:t>
            </a:r>
            <a:r>
              <a:rPr lang="en-US" altLang="zh-CN" sz="2900" dirty="0">
                <a:solidFill>
                  <a:srgbClr val="FF0000"/>
                </a:solidFill>
                <a:latin typeface="Times New Roman" pitchFamily="18" charset="0"/>
                <a:ea typeface="华文细黑" pitchFamily="2" charset="-122"/>
              </a:rPr>
              <a:t>H</a:t>
            </a:r>
            <a:r>
              <a:rPr lang="en-US" altLang="zh-CN" sz="2900" baseline="-25000" dirty="0">
                <a:solidFill>
                  <a:srgbClr val="FF0000"/>
                </a:solidFill>
                <a:latin typeface="Times New Roman" pitchFamily="18" charset="0"/>
                <a:ea typeface="华文细黑" pitchFamily="2" charset="-122"/>
              </a:rPr>
              <a:t>2</a:t>
            </a:r>
            <a:r>
              <a:rPr lang="en-US" altLang="zh-CN" sz="2900" dirty="0">
                <a:solidFill>
                  <a:srgbClr val="FF0000"/>
                </a:solidFill>
                <a:latin typeface="Times New Roman" pitchFamily="18" charset="0"/>
                <a:ea typeface="华文细黑" pitchFamily="2" charset="-122"/>
              </a:rPr>
              <a:t>S===SO</a:t>
            </a:r>
            <a:r>
              <a:rPr lang="en-US" altLang="zh-CN" sz="2900" baseline="-25000" dirty="0">
                <a:solidFill>
                  <a:srgbClr val="FF0000"/>
                </a:solidFill>
                <a:latin typeface="Times New Roman" pitchFamily="18" charset="0"/>
                <a:ea typeface="华文细黑" pitchFamily="2" charset="-122"/>
              </a:rPr>
              <a:t>2</a:t>
            </a:r>
            <a:r>
              <a:rPr lang="en-US" altLang="zh-CN" sz="2900" dirty="0">
                <a:solidFill>
                  <a:srgbClr val="FF0000"/>
                </a:solidFill>
                <a:latin typeface="宋体" pitchFamily="2" charset="-122"/>
                <a:ea typeface="华文细黑" pitchFamily="2" charset="-122"/>
              </a:rPr>
              <a:t>↑</a:t>
            </a:r>
            <a:r>
              <a:rPr lang="zh-CN" altLang="zh-CN" sz="2900" dirty="0">
                <a:solidFill>
                  <a:srgbClr val="FF0000"/>
                </a:solidFill>
                <a:latin typeface="Times New Roman" pitchFamily="18" charset="0"/>
                <a:ea typeface="华文细黑" pitchFamily="2" charset="-122"/>
              </a:rPr>
              <a:t>＋</a:t>
            </a:r>
            <a:r>
              <a:rPr lang="en-US" altLang="zh-CN" sz="2900" dirty="0">
                <a:solidFill>
                  <a:srgbClr val="FF0000"/>
                </a:solidFill>
                <a:latin typeface="Times New Roman" pitchFamily="18" charset="0"/>
                <a:ea typeface="华文细黑" pitchFamily="2" charset="-122"/>
              </a:rPr>
              <a:t>S</a:t>
            </a:r>
            <a:r>
              <a:rPr lang="en-US" altLang="zh-CN" sz="2900" dirty="0">
                <a:solidFill>
                  <a:srgbClr val="FF0000"/>
                </a:solidFill>
                <a:latin typeface="宋体" pitchFamily="2" charset="-122"/>
                <a:ea typeface="华文细黑" pitchFamily="2" charset="-122"/>
              </a:rPr>
              <a:t>↓</a:t>
            </a:r>
            <a:r>
              <a:rPr lang="zh-CN" altLang="zh-CN" sz="2900" dirty="0">
                <a:solidFill>
                  <a:srgbClr val="FF0000"/>
                </a:solidFill>
                <a:latin typeface="Times New Roman" pitchFamily="18" charset="0"/>
                <a:ea typeface="华文细黑" pitchFamily="2" charset="-122"/>
              </a:rPr>
              <a:t>＋</a:t>
            </a:r>
            <a:r>
              <a:rPr lang="en-US" altLang="zh-CN" sz="2900" dirty="0">
                <a:solidFill>
                  <a:srgbClr val="FF0000"/>
                </a:solidFill>
                <a:latin typeface="Times New Roman" pitchFamily="18" charset="0"/>
                <a:ea typeface="华文细黑" pitchFamily="2" charset="-122"/>
              </a:rPr>
              <a:t>2H</a:t>
            </a:r>
            <a:r>
              <a:rPr lang="en-US" altLang="zh-CN" sz="2900" baseline="-25000" dirty="0">
                <a:solidFill>
                  <a:srgbClr val="FF0000"/>
                </a:solidFill>
                <a:latin typeface="Times New Roman" pitchFamily="18" charset="0"/>
                <a:ea typeface="华文细黑" pitchFamily="2" charset="-122"/>
              </a:rPr>
              <a:t>2</a:t>
            </a:r>
            <a:r>
              <a:rPr lang="en-US" altLang="zh-CN" sz="2900" dirty="0">
                <a:solidFill>
                  <a:srgbClr val="FF0000"/>
                </a:solidFill>
                <a:latin typeface="Times New Roman" pitchFamily="18" charset="0"/>
                <a:ea typeface="华文细黑" pitchFamily="2" charset="-122"/>
              </a:rPr>
              <a:t>O</a:t>
            </a:r>
            <a:endParaRPr lang="zh-CN" altLang="zh-CN" sz="1000" dirty="0">
              <a:solidFill>
                <a:srgbClr val="FF0000"/>
              </a:solidFill>
              <a:latin typeface="宋体" pitchFamily="2" charset="-122"/>
              <a:ea typeface="黑体" pitchFamily="49" charset="-122"/>
            </a:endParaRPr>
          </a:p>
          <a:p>
            <a:pPr algn="just" eaLnBrk="1" hangingPunct="1">
              <a:lnSpc>
                <a:spcPct val="150000"/>
              </a:lnSpc>
              <a:spcBef>
                <a:spcPct val="0"/>
              </a:spcBef>
              <a:buSzTx/>
              <a:buFontTx/>
              <a:buNone/>
            </a:pPr>
            <a:r>
              <a:rPr lang="zh-CN" altLang="zh-CN" sz="2900" dirty="0">
                <a:solidFill>
                  <a:srgbClr val="0000FF"/>
                </a:solidFill>
                <a:latin typeface="Times New Roman" pitchFamily="18" charset="0"/>
                <a:ea typeface="华文细黑" pitchFamily="2" charset="-122"/>
              </a:rPr>
              <a:t>前一反应</a:t>
            </a:r>
            <a:r>
              <a:rPr lang="en-US" altLang="zh-CN" sz="2900" dirty="0">
                <a:solidFill>
                  <a:srgbClr val="0000FF"/>
                </a:solidFill>
                <a:latin typeface="Times New Roman" pitchFamily="18" charset="0"/>
                <a:ea typeface="华文细黑" pitchFamily="2" charset="-122"/>
              </a:rPr>
              <a:t>1 </a:t>
            </a:r>
            <a:r>
              <a:rPr lang="en-US" altLang="zh-CN" sz="2900" dirty="0" err="1">
                <a:solidFill>
                  <a:srgbClr val="0000FF"/>
                </a:solidFill>
                <a:latin typeface="Times New Roman" pitchFamily="18" charset="0"/>
                <a:ea typeface="华文细黑" pitchFamily="2" charset="-122"/>
              </a:rPr>
              <a:t>mol</a:t>
            </a:r>
            <a:r>
              <a:rPr lang="zh-CN" altLang="zh-CN" sz="2900" dirty="0">
                <a:solidFill>
                  <a:srgbClr val="0000FF"/>
                </a:solidFill>
                <a:latin typeface="Times New Roman" pitchFamily="18" charset="0"/>
                <a:ea typeface="华文细黑" pitchFamily="2" charset="-122"/>
              </a:rPr>
              <a:t>浓</a:t>
            </a:r>
            <a:r>
              <a:rPr lang="en-US" altLang="zh-CN" sz="2900" dirty="0">
                <a:solidFill>
                  <a:srgbClr val="0000FF"/>
                </a:solidFill>
                <a:latin typeface="Times New Roman" pitchFamily="18" charset="0"/>
                <a:ea typeface="华文细黑" pitchFamily="2" charset="-122"/>
              </a:rPr>
              <a:t>H</a:t>
            </a:r>
            <a:r>
              <a:rPr lang="en-US" altLang="zh-CN" sz="2900" baseline="-25000" dirty="0">
                <a:solidFill>
                  <a:srgbClr val="0000FF"/>
                </a:solidFill>
                <a:latin typeface="Times New Roman" pitchFamily="18" charset="0"/>
                <a:ea typeface="华文细黑" pitchFamily="2" charset="-122"/>
              </a:rPr>
              <a:t>2</a:t>
            </a:r>
            <a:r>
              <a:rPr lang="en-US" altLang="zh-CN" sz="2900" dirty="0">
                <a:solidFill>
                  <a:srgbClr val="0000FF"/>
                </a:solidFill>
                <a:latin typeface="Times New Roman" pitchFamily="18" charset="0"/>
                <a:ea typeface="华文细黑" pitchFamily="2" charset="-122"/>
              </a:rPr>
              <a:t>SO</a:t>
            </a:r>
            <a:r>
              <a:rPr lang="en-US" altLang="zh-CN" sz="2900" baseline="-25000" dirty="0">
                <a:solidFill>
                  <a:srgbClr val="0000FF"/>
                </a:solidFill>
                <a:latin typeface="Times New Roman" pitchFamily="18" charset="0"/>
                <a:ea typeface="华文细黑" pitchFamily="2" charset="-122"/>
              </a:rPr>
              <a:t>4</a:t>
            </a:r>
            <a:r>
              <a:rPr lang="zh-CN" altLang="zh-CN" sz="2900" dirty="0">
                <a:solidFill>
                  <a:srgbClr val="0000FF"/>
                </a:solidFill>
                <a:latin typeface="Times New Roman" pitchFamily="18" charset="0"/>
                <a:ea typeface="华文细黑" pitchFamily="2" charset="-122"/>
              </a:rPr>
              <a:t>转移</a:t>
            </a:r>
            <a:r>
              <a:rPr lang="en-US" altLang="zh-CN" sz="2900" dirty="0">
                <a:solidFill>
                  <a:srgbClr val="0000FF"/>
                </a:solidFill>
                <a:latin typeface="Times New Roman" pitchFamily="18" charset="0"/>
                <a:ea typeface="华文细黑" pitchFamily="2" charset="-122"/>
              </a:rPr>
              <a:t>6</a:t>
            </a:r>
            <a:r>
              <a:rPr lang="en-US" altLang="zh-CN" sz="2900" i="1" dirty="0">
                <a:solidFill>
                  <a:srgbClr val="0000FF"/>
                </a:solidFill>
                <a:latin typeface="Times New Roman" pitchFamily="18" charset="0"/>
                <a:ea typeface="华文细黑" pitchFamily="2" charset="-122"/>
              </a:rPr>
              <a:t>N</a:t>
            </a:r>
            <a:r>
              <a:rPr lang="en-US" altLang="zh-CN" sz="2900" baseline="-25000" dirty="0">
                <a:solidFill>
                  <a:srgbClr val="0000FF"/>
                </a:solidFill>
                <a:latin typeface="Times New Roman" pitchFamily="18" charset="0"/>
                <a:ea typeface="华文细黑" pitchFamily="2" charset="-122"/>
              </a:rPr>
              <a:t>A</a:t>
            </a:r>
            <a:r>
              <a:rPr lang="zh-CN" altLang="zh-CN" sz="2900" dirty="0">
                <a:solidFill>
                  <a:srgbClr val="0000FF"/>
                </a:solidFill>
                <a:latin typeface="Times New Roman" pitchFamily="18" charset="0"/>
                <a:ea typeface="华文细黑" pitchFamily="2" charset="-122"/>
              </a:rPr>
              <a:t>电子，后一反应中转移</a:t>
            </a:r>
            <a:r>
              <a:rPr lang="en-US" altLang="zh-CN" sz="2900" dirty="0">
                <a:solidFill>
                  <a:srgbClr val="0000FF"/>
                </a:solidFill>
                <a:latin typeface="Times New Roman" pitchFamily="18" charset="0"/>
                <a:ea typeface="华文细黑" pitchFamily="2" charset="-122"/>
              </a:rPr>
              <a:t>2</a:t>
            </a:r>
            <a:r>
              <a:rPr lang="en-US" altLang="zh-CN" sz="2900" i="1" dirty="0">
                <a:solidFill>
                  <a:srgbClr val="0000FF"/>
                </a:solidFill>
                <a:latin typeface="Times New Roman" pitchFamily="18" charset="0"/>
                <a:ea typeface="华文细黑" pitchFamily="2" charset="-122"/>
              </a:rPr>
              <a:t>N</a:t>
            </a:r>
            <a:r>
              <a:rPr lang="en-US" altLang="zh-CN" sz="2900" baseline="-25000" dirty="0">
                <a:solidFill>
                  <a:srgbClr val="0000FF"/>
                </a:solidFill>
                <a:latin typeface="Times New Roman" pitchFamily="18" charset="0"/>
                <a:ea typeface="华文细黑" pitchFamily="2" charset="-122"/>
              </a:rPr>
              <a:t>A</a:t>
            </a:r>
            <a:r>
              <a:rPr lang="zh-CN" altLang="zh-CN" sz="2900" dirty="0">
                <a:solidFill>
                  <a:srgbClr val="0000FF"/>
                </a:solidFill>
                <a:latin typeface="Times New Roman" pitchFamily="18" charset="0"/>
                <a:ea typeface="华文细黑" pitchFamily="2" charset="-122"/>
              </a:rPr>
              <a:t>电子。</a:t>
            </a:r>
            <a:endParaRPr lang="zh-CN" altLang="zh-CN" sz="1000" dirty="0">
              <a:solidFill>
                <a:srgbClr val="0000FF"/>
              </a:solidFill>
              <a:latin typeface="宋体" pitchFamily="2" charset="-122"/>
              <a:ea typeface="黑体" pitchFamily="49" charset="-122"/>
            </a:endParaRPr>
          </a:p>
          <a:p>
            <a:pPr algn="just" eaLnBrk="1" hangingPunct="1">
              <a:lnSpc>
                <a:spcPct val="150000"/>
              </a:lnSpc>
              <a:spcBef>
                <a:spcPct val="0"/>
              </a:spcBef>
              <a:buSzTx/>
              <a:buFontTx/>
              <a:buNone/>
            </a:pPr>
            <a:r>
              <a:rPr lang="en-US" altLang="zh-CN" sz="2900" dirty="0">
                <a:solidFill>
                  <a:srgbClr val="000000"/>
                </a:solidFill>
                <a:latin typeface="Times New Roman" pitchFamily="18" charset="0"/>
                <a:ea typeface="华文细黑" pitchFamily="2" charset="-122"/>
              </a:rPr>
              <a:t>(2)1 </a:t>
            </a:r>
            <a:r>
              <a:rPr lang="en-US" altLang="zh-CN" sz="2900" dirty="0" err="1">
                <a:solidFill>
                  <a:srgbClr val="000000"/>
                </a:solidFill>
                <a:latin typeface="Times New Roman" pitchFamily="18" charset="0"/>
                <a:ea typeface="华文细黑" pitchFamily="2" charset="-122"/>
              </a:rPr>
              <a:t>mol</a:t>
            </a:r>
            <a:r>
              <a:rPr lang="en-US" altLang="zh-CN" sz="2900" dirty="0">
                <a:solidFill>
                  <a:srgbClr val="000000"/>
                </a:solidFill>
                <a:latin typeface="Times New Roman" pitchFamily="18" charset="0"/>
                <a:ea typeface="华文细黑" pitchFamily="2" charset="-122"/>
              </a:rPr>
              <a:t> Cl</a:t>
            </a:r>
            <a:r>
              <a:rPr lang="en-US" altLang="zh-CN" sz="2900" baseline="-25000" dirty="0">
                <a:solidFill>
                  <a:srgbClr val="000000"/>
                </a:solidFill>
                <a:latin typeface="Times New Roman" pitchFamily="18" charset="0"/>
                <a:ea typeface="华文细黑" pitchFamily="2" charset="-122"/>
              </a:rPr>
              <a:t>2</a:t>
            </a:r>
            <a:r>
              <a:rPr lang="zh-CN" altLang="zh-CN" sz="2900" dirty="0">
                <a:solidFill>
                  <a:srgbClr val="000000"/>
                </a:solidFill>
                <a:latin typeface="Times New Roman" pitchFamily="18" charset="0"/>
                <a:ea typeface="华文细黑" pitchFamily="2" charset="-122"/>
              </a:rPr>
              <a:t>与</a:t>
            </a:r>
            <a:r>
              <a:rPr lang="en-US" altLang="zh-CN" sz="2900" dirty="0" err="1">
                <a:solidFill>
                  <a:srgbClr val="000000"/>
                </a:solidFill>
                <a:latin typeface="Times New Roman" pitchFamily="18" charset="0"/>
                <a:ea typeface="华文细黑" pitchFamily="2" charset="-122"/>
              </a:rPr>
              <a:t>Ca</a:t>
            </a:r>
            <a:r>
              <a:rPr lang="en-US" altLang="zh-CN" sz="2900" dirty="0">
                <a:solidFill>
                  <a:srgbClr val="000000"/>
                </a:solidFill>
                <a:latin typeface="Times New Roman" pitchFamily="18" charset="0"/>
                <a:ea typeface="华文细黑" pitchFamily="2" charset="-122"/>
              </a:rPr>
              <a:t>(OH)</a:t>
            </a:r>
            <a:r>
              <a:rPr lang="en-US" altLang="zh-CN" sz="2900" baseline="-25000" dirty="0">
                <a:solidFill>
                  <a:srgbClr val="000000"/>
                </a:solidFill>
                <a:latin typeface="Times New Roman" pitchFamily="18" charset="0"/>
                <a:ea typeface="华文细黑" pitchFamily="2" charset="-122"/>
              </a:rPr>
              <a:t>2</a:t>
            </a:r>
            <a:r>
              <a:rPr lang="zh-CN" altLang="zh-CN" sz="2900" dirty="0">
                <a:solidFill>
                  <a:srgbClr val="000000"/>
                </a:solidFill>
                <a:latin typeface="Times New Roman" pitchFamily="18" charset="0"/>
                <a:ea typeface="华文细黑" pitchFamily="2" charset="-122"/>
              </a:rPr>
              <a:t>完全反应，转移的电子数是</a:t>
            </a:r>
            <a:r>
              <a:rPr lang="en-US" altLang="zh-CN" sz="2900" dirty="0">
                <a:solidFill>
                  <a:srgbClr val="000000"/>
                </a:solidFill>
                <a:latin typeface="Times New Roman" pitchFamily="18" charset="0"/>
                <a:ea typeface="华文细黑" pitchFamily="2" charset="-122"/>
              </a:rPr>
              <a:t>2</a:t>
            </a:r>
            <a:r>
              <a:rPr lang="en-US" altLang="zh-CN" sz="2900" i="1" dirty="0">
                <a:solidFill>
                  <a:srgbClr val="000000"/>
                </a:solidFill>
                <a:latin typeface="Times New Roman" pitchFamily="18" charset="0"/>
                <a:ea typeface="华文细黑" pitchFamily="2" charset="-122"/>
              </a:rPr>
              <a:t>N</a:t>
            </a:r>
            <a:r>
              <a:rPr lang="en-US" altLang="zh-CN" sz="2900" baseline="-25000" dirty="0">
                <a:solidFill>
                  <a:srgbClr val="000000"/>
                </a:solidFill>
                <a:latin typeface="Times New Roman" pitchFamily="18" charset="0"/>
                <a:ea typeface="华文细黑" pitchFamily="2" charset="-122"/>
              </a:rPr>
              <a:t>A</a:t>
            </a:r>
            <a:r>
              <a:rPr lang="en-US" altLang="zh-CN" sz="2900" dirty="0">
                <a:solidFill>
                  <a:srgbClr val="000000"/>
                </a:solidFill>
                <a:latin typeface="Times New Roman" pitchFamily="18" charset="0"/>
                <a:ea typeface="华文细黑" pitchFamily="2" charset="-122"/>
              </a:rPr>
              <a:t>(</a:t>
            </a:r>
            <a:r>
              <a:rPr lang="zh-CN" altLang="zh-CN" sz="2900" dirty="0">
                <a:solidFill>
                  <a:srgbClr val="000000"/>
                </a:solidFill>
                <a:latin typeface="Times New Roman" pitchFamily="18" charset="0"/>
                <a:ea typeface="华文细黑" pitchFamily="2" charset="-122"/>
              </a:rPr>
              <a:t>　　</a:t>
            </a:r>
            <a:r>
              <a:rPr lang="en-US" altLang="zh-CN" sz="2900" dirty="0">
                <a:solidFill>
                  <a:srgbClr val="000000"/>
                </a:solidFill>
                <a:latin typeface="Times New Roman" pitchFamily="18" charset="0"/>
                <a:ea typeface="华文细黑" pitchFamily="2" charset="-122"/>
              </a:rPr>
              <a:t>)</a:t>
            </a:r>
            <a:endParaRPr lang="zh-CN" altLang="zh-CN" sz="1000" dirty="0">
              <a:solidFill>
                <a:srgbClr val="000000"/>
              </a:solidFill>
              <a:latin typeface="宋体" pitchFamily="2" charset="-122"/>
              <a:ea typeface="黑体" pitchFamily="49" charset="-122"/>
            </a:endParaRPr>
          </a:p>
          <a:p>
            <a:pPr algn="just" eaLnBrk="1" hangingPunct="1">
              <a:lnSpc>
                <a:spcPct val="150000"/>
              </a:lnSpc>
              <a:spcBef>
                <a:spcPct val="0"/>
              </a:spcBef>
              <a:buSzTx/>
              <a:buFontTx/>
              <a:buNone/>
            </a:pPr>
            <a:r>
              <a:rPr lang="zh-CN" altLang="zh-CN" sz="2900" dirty="0">
                <a:solidFill>
                  <a:srgbClr val="FF0000"/>
                </a:solidFill>
                <a:latin typeface="Times New Roman" pitchFamily="18" charset="0"/>
                <a:ea typeface="黑体" pitchFamily="49" charset="-122"/>
              </a:rPr>
              <a:t>解析</a:t>
            </a:r>
            <a:r>
              <a:rPr lang="zh-CN" altLang="zh-CN" sz="2900" dirty="0">
                <a:solidFill>
                  <a:srgbClr val="000000"/>
                </a:solidFill>
                <a:latin typeface="Times New Roman" pitchFamily="18" charset="0"/>
                <a:ea typeface="黑体" pitchFamily="49" charset="-122"/>
              </a:rPr>
              <a:t>　</a:t>
            </a:r>
            <a:r>
              <a:rPr lang="en-US" altLang="zh-CN" sz="2900" dirty="0">
                <a:solidFill>
                  <a:srgbClr val="0000FF"/>
                </a:solidFill>
                <a:latin typeface="Times New Roman" pitchFamily="18" charset="0"/>
                <a:ea typeface="华文细黑" pitchFamily="2" charset="-122"/>
              </a:rPr>
              <a:t> </a:t>
            </a:r>
            <a:r>
              <a:rPr lang="en-US" altLang="zh-CN" sz="2900" dirty="0" smtClean="0">
                <a:solidFill>
                  <a:srgbClr val="0000FF"/>
                </a:solidFill>
                <a:latin typeface="Times New Roman" pitchFamily="18" charset="0"/>
                <a:ea typeface="华文细黑" pitchFamily="2" charset="-122"/>
              </a:rPr>
              <a:t>2Cl</a:t>
            </a:r>
            <a:r>
              <a:rPr lang="en-US" altLang="zh-CN" sz="2900" baseline="-25000" dirty="0" smtClean="0">
                <a:solidFill>
                  <a:srgbClr val="0000FF"/>
                </a:solidFill>
                <a:latin typeface="Times New Roman" pitchFamily="18" charset="0"/>
                <a:ea typeface="华文细黑" pitchFamily="2" charset="-122"/>
              </a:rPr>
              <a:t>2</a:t>
            </a:r>
            <a:r>
              <a:rPr lang="en-US" altLang="zh-CN" sz="2900" dirty="0" smtClean="0">
                <a:solidFill>
                  <a:srgbClr val="0000FF"/>
                </a:solidFill>
                <a:latin typeface="Times New Roman" pitchFamily="18" charset="0"/>
                <a:ea typeface="华文细黑" pitchFamily="2" charset="-122"/>
              </a:rPr>
              <a:t>+2Ca(OH)</a:t>
            </a:r>
            <a:r>
              <a:rPr lang="en-US" altLang="zh-CN" sz="2900" baseline="-25000" dirty="0" smtClean="0">
                <a:solidFill>
                  <a:srgbClr val="0000FF"/>
                </a:solidFill>
                <a:latin typeface="Times New Roman" pitchFamily="18" charset="0"/>
                <a:ea typeface="华文细黑" pitchFamily="2" charset="-122"/>
              </a:rPr>
              <a:t>2</a:t>
            </a:r>
            <a:r>
              <a:rPr lang="en-US" altLang="zh-CN" sz="2900" dirty="0" smtClean="0">
                <a:solidFill>
                  <a:srgbClr val="0000FF"/>
                </a:solidFill>
                <a:latin typeface="Times New Roman" pitchFamily="18" charset="0"/>
                <a:ea typeface="华文细黑" pitchFamily="2" charset="-122"/>
              </a:rPr>
              <a:t>=CaCl</a:t>
            </a:r>
            <a:r>
              <a:rPr lang="en-US" altLang="zh-CN" sz="2900" baseline="-25000" dirty="0" smtClean="0">
                <a:solidFill>
                  <a:srgbClr val="0000FF"/>
                </a:solidFill>
                <a:latin typeface="Times New Roman" pitchFamily="18" charset="0"/>
                <a:ea typeface="华文细黑" pitchFamily="2" charset="-122"/>
              </a:rPr>
              <a:t>2</a:t>
            </a:r>
            <a:r>
              <a:rPr lang="en-US" altLang="zh-CN" sz="2900" dirty="0" smtClean="0">
                <a:solidFill>
                  <a:srgbClr val="0000FF"/>
                </a:solidFill>
                <a:latin typeface="Times New Roman" pitchFamily="18" charset="0"/>
                <a:ea typeface="华文细黑" pitchFamily="2" charset="-122"/>
              </a:rPr>
              <a:t>+Ca(</a:t>
            </a:r>
            <a:r>
              <a:rPr lang="en-US" altLang="zh-CN" sz="2900" dirty="0" err="1" smtClean="0">
                <a:solidFill>
                  <a:srgbClr val="0000FF"/>
                </a:solidFill>
                <a:latin typeface="Times New Roman" pitchFamily="18" charset="0"/>
                <a:ea typeface="华文细黑" pitchFamily="2" charset="-122"/>
              </a:rPr>
              <a:t>ClO</a:t>
            </a:r>
            <a:r>
              <a:rPr lang="en-US" altLang="zh-CN" sz="2900" dirty="0" smtClean="0">
                <a:solidFill>
                  <a:srgbClr val="0000FF"/>
                </a:solidFill>
                <a:latin typeface="Times New Roman" pitchFamily="18" charset="0"/>
                <a:ea typeface="华文细黑" pitchFamily="2" charset="-122"/>
              </a:rPr>
              <a:t>)</a:t>
            </a:r>
            <a:r>
              <a:rPr lang="en-US" altLang="zh-CN" sz="2900" baseline="-25000" dirty="0" smtClean="0">
                <a:solidFill>
                  <a:srgbClr val="0000FF"/>
                </a:solidFill>
                <a:latin typeface="Times New Roman" pitchFamily="18" charset="0"/>
                <a:ea typeface="华文细黑" pitchFamily="2" charset="-122"/>
              </a:rPr>
              <a:t>2</a:t>
            </a:r>
            <a:r>
              <a:rPr lang="en-US" altLang="zh-CN" sz="2900" dirty="0" smtClean="0">
                <a:solidFill>
                  <a:srgbClr val="0000FF"/>
                </a:solidFill>
                <a:latin typeface="Times New Roman" pitchFamily="18" charset="0"/>
                <a:ea typeface="华文细黑" pitchFamily="2" charset="-122"/>
              </a:rPr>
              <a:t>+2H</a:t>
            </a:r>
            <a:r>
              <a:rPr lang="en-US" altLang="zh-CN" sz="2900" baseline="-25000" dirty="0" smtClean="0">
                <a:solidFill>
                  <a:srgbClr val="0000FF"/>
                </a:solidFill>
                <a:latin typeface="Times New Roman" pitchFamily="18" charset="0"/>
                <a:ea typeface="华文细黑" pitchFamily="2" charset="-122"/>
              </a:rPr>
              <a:t>2</a:t>
            </a:r>
            <a:r>
              <a:rPr lang="en-US" altLang="zh-CN" sz="2900" dirty="0" smtClean="0">
                <a:solidFill>
                  <a:srgbClr val="0000FF"/>
                </a:solidFill>
                <a:latin typeface="Times New Roman" pitchFamily="18" charset="0"/>
                <a:ea typeface="华文细黑" pitchFamily="2" charset="-122"/>
              </a:rPr>
              <a:t>O</a:t>
            </a:r>
            <a:endParaRPr lang="en-US" altLang="zh-CN" sz="2900" dirty="0">
              <a:solidFill>
                <a:srgbClr val="000000"/>
              </a:solidFill>
              <a:latin typeface="Times New Roman" pitchFamily="18" charset="0"/>
              <a:ea typeface="黑体" pitchFamily="49" charset="-122"/>
            </a:endParaRPr>
          </a:p>
          <a:p>
            <a:pPr algn="just" eaLnBrk="1" hangingPunct="1">
              <a:lnSpc>
                <a:spcPct val="150000"/>
              </a:lnSpc>
              <a:spcBef>
                <a:spcPct val="0"/>
              </a:spcBef>
              <a:buSzTx/>
              <a:buFontTx/>
              <a:buNone/>
            </a:pPr>
            <a:r>
              <a:rPr lang="en-US" altLang="zh-CN" sz="2900" dirty="0">
                <a:solidFill>
                  <a:srgbClr val="0000FF"/>
                </a:solidFill>
                <a:latin typeface="Times New Roman" pitchFamily="18" charset="0"/>
                <a:ea typeface="华文细黑" pitchFamily="2" charset="-122"/>
              </a:rPr>
              <a:t>       Cl</a:t>
            </a:r>
            <a:r>
              <a:rPr lang="en-US" altLang="zh-CN" sz="2900" baseline="-25000" dirty="0">
                <a:solidFill>
                  <a:srgbClr val="0000FF"/>
                </a:solidFill>
                <a:latin typeface="Times New Roman" pitchFamily="18" charset="0"/>
                <a:ea typeface="华文细黑" pitchFamily="2" charset="-122"/>
              </a:rPr>
              <a:t>2</a:t>
            </a:r>
            <a:r>
              <a:rPr lang="en-US" altLang="zh-CN" sz="2900" dirty="0">
                <a:solidFill>
                  <a:srgbClr val="0000FF"/>
                </a:solidFill>
                <a:latin typeface="Times New Roman" pitchFamily="18" charset="0"/>
                <a:ea typeface="华文细黑" pitchFamily="2" charset="-122"/>
              </a:rPr>
              <a:t> </a:t>
            </a:r>
            <a:r>
              <a:rPr lang="zh-CN" altLang="zh-CN" sz="2900" dirty="0">
                <a:solidFill>
                  <a:srgbClr val="0000FF"/>
                </a:solidFill>
                <a:latin typeface="Times New Roman" pitchFamily="18" charset="0"/>
                <a:ea typeface="华文细黑" pitchFamily="2" charset="-122"/>
              </a:rPr>
              <a:t>既是氧化剂又是还原剂，</a:t>
            </a:r>
            <a:endParaRPr lang="en-US" altLang="zh-CN" sz="2900" dirty="0">
              <a:solidFill>
                <a:srgbClr val="0000FF"/>
              </a:solidFill>
              <a:latin typeface="Times New Roman" pitchFamily="18" charset="0"/>
              <a:ea typeface="华文细黑" pitchFamily="2" charset="-122"/>
            </a:endParaRPr>
          </a:p>
          <a:p>
            <a:pPr algn="just" eaLnBrk="1" hangingPunct="1">
              <a:lnSpc>
                <a:spcPct val="150000"/>
              </a:lnSpc>
              <a:spcBef>
                <a:spcPct val="0"/>
              </a:spcBef>
              <a:buSzTx/>
              <a:buFontTx/>
              <a:buNone/>
            </a:pPr>
            <a:r>
              <a:rPr lang="en-US" altLang="zh-CN" sz="2900" dirty="0">
                <a:solidFill>
                  <a:srgbClr val="0000FF"/>
                </a:solidFill>
                <a:latin typeface="Times New Roman" pitchFamily="18" charset="0"/>
                <a:ea typeface="华文细黑" pitchFamily="2" charset="-122"/>
              </a:rPr>
              <a:t>1 </a:t>
            </a:r>
            <a:r>
              <a:rPr lang="en-US" altLang="zh-CN" sz="2900" dirty="0" err="1">
                <a:solidFill>
                  <a:srgbClr val="0000FF"/>
                </a:solidFill>
                <a:latin typeface="Times New Roman" pitchFamily="18" charset="0"/>
                <a:ea typeface="华文细黑" pitchFamily="2" charset="-122"/>
              </a:rPr>
              <a:t>mol</a:t>
            </a:r>
            <a:r>
              <a:rPr lang="en-US" altLang="zh-CN" sz="2900" dirty="0">
                <a:solidFill>
                  <a:srgbClr val="0000FF"/>
                </a:solidFill>
                <a:latin typeface="Times New Roman" pitchFamily="18" charset="0"/>
                <a:ea typeface="华文细黑" pitchFamily="2" charset="-122"/>
              </a:rPr>
              <a:t> Cl</a:t>
            </a:r>
            <a:r>
              <a:rPr lang="en-US" altLang="zh-CN" sz="2900" baseline="-25000" dirty="0">
                <a:solidFill>
                  <a:srgbClr val="0000FF"/>
                </a:solidFill>
                <a:latin typeface="Times New Roman" pitchFamily="18" charset="0"/>
                <a:ea typeface="华文细黑" pitchFamily="2" charset="-122"/>
              </a:rPr>
              <a:t>2</a:t>
            </a:r>
            <a:r>
              <a:rPr lang="zh-CN" altLang="zh-CN" sz="2900" dirty="0">
                <a:solidFill>
                  <a:srgbClr val="0000FF"/>
                </a:solidFill>
                <a:latin typeface="Times New Roman" pitchFamily="18" charset="0"/>
                <a:ea typeface="华文细黑" pitchFamily="2" charset="-122"/>
              </a:rPr>
              <a:t>和</a:t>
            </a:r>
            <a:r>
              <a:rPr lang="en-US" altLang="zh-CN" sz="2900" dirty="0" err="1">
                <a:solidFill>
                  <a:srgbClr val="0000FF"/>
                </a:solidFill>
                <a:latin typeface="Times New Roman" pitchFamily="18" charset="0"/>
                <a:ea typeface="华文细黑" pitchFamily="2" charset="-122"/>
              </a:rPr>
              <a:t>Ca</a:t>
            </a:r>
            <a:r>
              <a:rPr lang="en-US" altLang="zh-CN" sz="2900" dirty="0">
                <a:solidFill>
                  <a:srgbClr val="0000FF"/>
                </a:solidFill>
                <a:latin typeface="Times New Roman" pitchFamily="18" charset="0"/>
                <a:ea typeface="华文细黑" pitchFamily="2" charset="-122"/>
              </a:rPr>
              <a:t>(OH)</a:t>
            </a:r>
            <a:r>
              <a:rPr lang="en-US" altLang="zh-CN" sz="2900" baseline="-25000" dirty="0">
                <a:solidFill>
                  <a:srgbClr val="0000FF"/>
                </a:solidFill>
                <a:latin typeface="Times New Roman" pitchFamily="18" charset="0"/>
                <a:ea typeface="华文细黑" pitchFamily="2" charset="-122"/>
              </a:rPr>
              <a:t>2</a:t>
            </a:r>
            <a:r>
              <a:rPr lang="zh-CN" altLang="zh-CN" sz="2900" dirty="0">
                <a:solidFill>
                  <a:srgbClr val="0000FF"/>
                </a:solidFill>
                <a:latin typeface="Times New Roman" pitchFamily="18" charset="0"/>
                <a:ea typeface="华文细黑" pitchFamily="2" charset="-122"/>
              </a:rPr>
              <a:t>反应，转移电子数应为</a:t>
            </a:r>
            <a:r>
              <a:rPr lang="en-US" altLang="zh-CN" sz="2900" i="1" dirty="0">
                <a:solidFill>
                  <a:srgbClr val="0000FF"/>
                </a:solidFill>
                <a:latin typeface="Times New Roman" pitchFamily="18" charset="0"/>
                <a:ea typeface="华文细黑" pitchFamily="2" charset="-122"/>
              </a:rPr>
              <a:t>N</a:t>
            </a:r>
            <a:r>
              <a:rPr lang="en-US" altLang="zh-CN" sz="2900" baseline="-25000" dirty="0">
                <a:solidFill>
                  <a:srgbClr val="0000FF"/>
                </a:solidFill>
                <a:latin typeface="Times New Roman" pitchFamily="18" charset="0"/>
                <a:ea typeface="华文细黑" pitchFamily="2" charset="-122"/>
              </a:rPr>
              <a:t>A</a:t>
            </a:r>
            <a:r>
              <a:rPr lang="zh-CN" altLang="zh-CN" sz="2900" dirty="0">
                <a:solidFill>
                  <a:srgbClr val="0000FF"/>
                </a:solidFill>
                <a:latin typeface="Times New Roman" pitchFamily="18" charset="0"/>
                <a:ea typeface="华文细黑" pitchFamily="2" charset="-122"/>
              </a:rPr>
              <a:t>。</a:t>
            </a:r>
            <a:endParaRPr lang="zh-CN" altLang="zh-CN" sz="1000" dirty="0">
              <a:solidFill>
                <a:srgbClr val="0000FF"/>
              </a:solidFill>
              <a:latin typeface="宋体" pitchFamily="2" charset="-122"/>
              <a:ea typeface="黑体" pitchFamily="49" charset="-122"/>
            </a:endParaRPr>
          </a:p>
        </p:txBody>
      </p:sp>
      <p:sp>
        <p:nvSpPr>
          <p:cNvPr id="2" name="矩形 1"/>
          <p:cNvSpPr/>
          <p:nvPr/>
        </p:nvSpPr>
        <p:spPr>
          <a:xfrm>
            <a:off x="1714843" y="1554362"/>
            <a:ext cx="697593" cy="707868"/>
          </a:xfrm>
          <a:prstGeom prst="rect">
            <a:avLst/>
          </a:prstGeom>
        </p:spPr>
        <p:txBody>
          <a:bodyPr wrap="none" lIns="91423" tIns="45711" rIns="91423" bIns="45711">
            <a:spAutoFit/>
          </a:bodyPr>
          <a:lstStyle/>
          <a:p>
            <a:pPr defTabSz="1219062">
              <a:defRPr/>
            </a:pPr>
            <a:r>
              <a:rPr lang="en-US" altLang="zh-CN" sz="4000" kern="100" dirty="0">
                <a:solidFill>
                  <a:srgbClr val="FF0000"/>
                </a:solidFill>
                <a:latin typeface="宋体"/>
                <a:ea typeface="华文细黑"/>
                <a:cs typeface="Times New Roman"/>
              </a:rPr>
              <a:t>√</a:t>
            </a:r>
            <a:endParaRPr lang="zh-CN" altLang="en-US" sz="4000" kern="100" dirty="0">
              <a:solidFill>
                <a:srgbClr val="FF0000"/>
              </a:solidFill>
              <a:latin typeface="宋体"/>
              <a:ea typeface="华文细黑"/>
              <a:cs typeface="Times New Roman"/>
            </a:endParaRPr>
          </a:p>
        </p:txBody>
      </p:sp>
      <p:sp>
        <p:nvSpPr>
          <p:cNvPr id="3" name="矩形 2"/>
          <p:cNvSpPr/>
          <p:nvPr/>
        </p:nvSpPr>
        <p:spPr>
          <a:xfrm>
            <a:off x="8903518" y="4263490"/>
            <a:ext cx="697593" cy="707868"/>
          </a:xfrm>
          <a:prstGeom prst="rect">
            <a:avLst/>
          </a:prstGeom>
        </p:spPr>
        <p:txBody>
          <a:bodyPr wrap="none" lIns="91423" tIns="45711" rIns="91423" bIns="45711">
            <a:spAutoFit/>
          </a:bodyPr>
          <a:lstStyle/>
          <a:p>
            <a:pPr defTabSz="1219062">
              <a:defRPr/>
            </a:pPr>
            <a:r>
              <a:rPr lang="en-US" altLang="zh-CN" sz="4000" kern="100" dirty="0">
                <a:solidFill>
                  <a:srgbClr val="FF0000"/>
                </a:solidFill>
                <a:latin typeface="宋体"/>
                <a:ea typeface="华文细黑"/>
                <a:cs typeface="Times New Roman"/>
              </a:rPr>
              <a:t>×</a:t>
            </a:r>
            <a:endParaRPr lang="zh-CN" altLang="en-US" sz="4000" kern="100" dirty="0">
              <a:solidFill>
                <a:srgbClr val="FF0000"/>
              </a:solidFill>
              <a:latin typeface="宋体"/>
              <a:ea typeface="华文细黑"/>
              <a:cs typeface="Times New Roman"/>
            </a:endParaRPr>
          </a:p>
        </p:txBody>
      </p:sp>
      <p:sp>
        <p:nvSpPr>
          <p:cNvPr id="6" name="矩形 5"/>
          <p:cNvSpPr/>
          <p:nvPr/>
        </p:nvSpPr>
        <p:spPr>
          <a:xfrm>
            <a:off x="1" y="6664281"/>
            <a:ext cx="12194646" cy="193720"/>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lIns="91423" tIns="45711" rIns="91423" bIns="45711" anchor="ctr"/>
          <a:lstStyle/>
          <a:p>
            <a:pPr algn="ctr" defTabSz="1219062">
              <a:lnSpc>
                <a:spcPct val="150000"/>
              </a:lnSpc>
              <a:defRPr/>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grpSp>
        <p:nvGrpSpPr>
          <p:cNvPr id="21" name="组合 20"/>
          <p:cNvGrpSpPr>
            <a:grpSpLocks/>
          </p:cNvGrpSpPr>
          <p:nvPr/>
        </p:nvGrpSpPr>
        <p:grpSpPr bwMode="auto">
          <a:xfrm>
            <a:off x="1592677" y="4498196"/>
            <a:ext cx="958725" cy="678020"/>
            <a:chOff x="1188884" y="3984702"/>
            <a:chExt cx="718820" cy="677541"/>
          </a:xfrm>
        </p:grpSpPr>
        <p:grpSp>
          <p:nvGrpSpPr>
            <p:cNvPr id="35847" name="组合 18"/>
            <p:cNvGrpSpPr>
              <a:grpSpLocks/>
            </p:cNvGrpSpPr>
            <p:nvPr/>
          </p:nvGrpSpPr>
          <p:grpSpPr bwMode="auto">
            <a:xfrm>
              <a:off x="1259632" y="4457530"/>
              <a:ext cx="252028" cy="204713"/>
              <a:chOff x="1259632" y="4457530"/>
              <a:chExt cx="252028" cy="204713"/>
            </a:xfrm>
          </p:grpSpPr>
          <p:cxnSp>
            <p:nvCxnSpPr>
              <p:cNvPr id="35849" name="直接连接符 6"/>
              <p:cNvCxnSpPr>
                <a:cxnSpLocks noChangeShapeType="1"/>
              </p:cNvCxnSpPr>
              <p:nvPr/>
            </p:nvCxnSpPr>
            <p:spPr bwMode="auto">
              <a:xfrm flipV="1">
                <a:off x="1367644" y="4457530"/>
                <a:ext cx="144016" cy="204713"/>
              </a:xfrm>
              <a:prstGeom prst="line">
                <a:avLst/>
              </a:prstGeom>
              <a:noFill/>
              <a:ln w="28575" algn="ctr">
                <a:solidFill>
                  <a:srgbClr val="FF0000"/>
                </a:solidFill>
                <a:round/>
                <a:headEnd/>
                <a:tailEnd/>
              </a:ln>
              <a:extLst>
                <a:ext uri="{909E8E84-426E-40DD-AFC4-6F175D3DCCD1}">
                  <a14:hiddenFill xmlns:a14="http://schemas.microsoft.com/office/drawing/2010/main">
                    <a:noFill/>
                  </a14:hiddenFill>
                </a:ext>
              </a:extLst>
            </p:spPr>
          </p:cxnSp>
          <p:cxnSp>
            <p:nvCxnSpPr>
              <p:cNvPr id="35850" name="直接连接符 10"/>
              <p:cNvCxnSpPr>
                <a:cxnSpLocks noChangeShapeType="1"/>
              </p:cNvCxnSpPr>
              <p:nvPr/>
            </p:nvCxnSpPr>
            <p:spPr bwMode="auto">
              <a:xfrm>
                <a:off x="1259632" y="4457530"/>
                <a:ext cx="216024" cy="0"/>
              </a:xfrm>
              <a:prstGeom prst="line">
                <a:avLst/>
              </a:prstGeom>
              <a:noFill/>
              <a:ln w="28575" algn="ctr">
                <a:solidFill>
                  <a:srgbClr val="FF0000"/>
                </a:solidFill>
                <a:round/>
                <a:headEnd/>
                <a:tailEnd/>
              </a:ln>
              <a:extLst>
                <a:ext uri="{909E8E84-426E-40DD-AFC4-6F175D3DCCD1}">
                  <a14:hiddenFill xmlns:a14="http://schemas.microsoft.com/office/drawing/2010/main">
                    <a:noFill/>
                  </a14:hiddenFill>
                </a:ext>
              </a:extLst>
            </p:spPr>
          </p:cxnSp>
          <p:cxnSp>
            <p:nvCxnSpPr>
              <p:cNvPr id="35851" name="直接箭头连接符 16"/>
              <p:cNvCxnSpPr>
                <a:cxnSpLocks noChangeShapeType="1"/>
              </p:cNvCxnSpPr>
              <p:nvPr/>
            </p:nvCxnSpPr>
            <p:spPr bwMode="auto">
              <a:xfrm>
                <a:off x="1259632" y="4457530"/>
                <a:ext cx="0" cy="204713"/>
              </a:xfrm>
              <a:prstGeom prst="straightConnector1">
                <a:avLst/>
              </a:prstGeom>
              <a:noFill/>
              <a:ln w="28575" algn="ctr">
                <a:solidFill>
                  <a:srgbClr val="FF0000"/>
                </a:solidFill>
                <a:round/>
                <a:headEnd/>
                <a:tailEnd type="arrow" w="med" len="med"/>
              </a:ln>
              <a:extLst>
                <a:ext uri="{909E8E84-426E-40DD-AFC4-6F175D3DCCD1}">
                  <a14:hiddenFill xmlns:a14="http://schemas.microsoft.com/office/drawing/2010/main">
                    <a:noFill/>
                  </a14:hiddenFill>
                </a:ext>
              </a:extLst>
            </p:spPr>
          </p:cxnSp>
        </p:grpSp>
        <p:sp>
          <p:nvSpPr>
            <p:cNvPr id="35848" name="矩形 19"/>
            <p:cNvSpPr>
              <a:spLocks noChangeArrowheads="1"/>
            </p:cNvSpPr>
            <p:nvPr/>
          </p:nvSpPr>
          <p:spPr bwMode="auto">
            <a:xfrm>
              <a:off x="1188884" y="3984702"/>
              <a:ext cx="718820" cy="538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SzPct val="80000"/>
                <a:buBlip>
                  <a:blip r:embed="rId2"/>
                </a:buBlip>
                <a:defRPr sz="3200">
                  <a:solidFill>
                    <a:schemeClr val="tx1"/>
                  </a:solidFill>
                  <a:latin typeface="Arial" pitchFamily="34" charset="0"/>
                  <a:ea typeface="宋体" pitchFamily="2" charset="-122"/>
                </a:defRPr>
              </a:lvl1pPr>
              <a:lvl2pPr marL="742950" indent="-285750" eaLnBrk="0" hangingPunct="0">
                <a:spcBef>
                  <a:spcPct val="20000"/>
                </a:spcBef>
                <a:buClr>
                  <a:schemeClr val="hlink"/>
                </a:buClr>
                <a:buSzPct val="70000"/>
                <a:buFont typeface="Wingdings" pitchFamily="2" charset="2"/>
                <a:buChar char="l"/>
                <a:defRPr sz="2800">
                  <a:solidFill>
                    <a:schemeClr val="tx1"/>
                  </a:solidFill>
                  <a:latin typeface="Arial" pitchFamily="34" charset="0"/>
                  <a:ea typeface="宋体" pitchFamily="2" charset="-122"/>
                </a:defRPr>
              </a:lvl2pPr>
              <a:lvl3pPr marL="1143000" indent="-228600" eaLnBrk="0" hangingPunct="0">
                <a:spcBef>
                  <a:spcPct val="20000"/>
                </a:spcBef>
                <a:buClr>
                  <a:schemeClr val="accent2"/>
                </a:buClr>
                <a:buSzPct val="65000"/>
                <a:buFont typeface="Wingdings" pitchFamily="2" charset="2"/>
                <a:buChar char="l"/>
                <a:defRPr sz="2400">
                  <a:solidFill>
                    <a:schemeClr val="tx1"/>
                  </a:solidFill>
                  <a:latin typeface="Arial" pitchFamily="34" charset="0"/>
                  <a:ea typeface="宋体" pitchFamily="2" charset="-122"/>
                </a:defRPr>
              </a:lvl3pPr>
              <a:lvl4pPr marL="1600200" indent="-228600" eaLnBrk="0" hangingPunct="0">
                <a:spcBef>
                  <a:spcPct val="20000"/>
                </a:spcBef>
                <a:buClr>
                  <a:schemeClr val="folHlink"/>
                </a:buClr>
                <a:buSzPct val="65000"/>
                <a:buFont typeface="Wingdings" pitchFamily="2" charset="2"/>
                <a:buChar char="l"/>
                <a:defRPr sz="2000">
                  <a:solidFill>
                    <a:schemeClr val="tx1"/>
                  </a:solidFill>
                  <a:latin typeface="Arial" pitchFamily="34" charset="0"/>
                  <a:ea typeface="宋体" pitchFamily="2" charset="-122"/>
                </a:defRPr>
              </a:lvl4pPr>
              <a:lvl5pPr marL="2057400" indent="-228600" eaLnBrk="0" hangingPunct="0">
                <a:spcBef>
                  <a:spcPct val="20000"/>
                </a:spcBef>
                <a:buChar char="•"/>
                <a:defRPr sz="2000">
                  <a:solidFill>
                    <a:schemeClr val="tx1"/>
                  </a:solidFill>
                  <a:latin typeface="Arial" pitchFamily="34" charset="0"/>
                  <a:ea typeface="宋体" pitchFamily="2" charset="-122"/>
                </a:defRPr>
              </a:lvl5pPr>
              <a:lvl6pPr marL="25146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6pPr>
              <a:lvl7pPr marL="29718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7pPr>
              <a:lvl8pPr marL="34290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8pPr>
              <a:lvl9pPr marL="3886200" indent="-228600" eaLnBrk="0" fontAlgn="base" hangingPunct="0">
                <a:spcBef>
                  <a:spcPct val="20000"/>
                </a:spcBef>
                <a:spcAft>
                  <a:spcPct val="0"/>
                </a:spcAft>
                <a:buChar char="•"/>
                <a:defRPr sz="2000">
                  <a:solidFill>
                    <a:schemeClr val="tx1"/>
                  </a:solidFill>
                  <a:latin typeface="Arial" pitchFamily="34" charset="0"/>
                  <a:ea typeface="宋体" pitchFamily="2" charset="-122"/>
                </a:defRPr>
              </a:lvl9pPr>
            </a:lstStyle>
            <a:p>
              <a:pPr eaLnBrk="1" hangingPunct="1">
                <a:spcBef>
                  <a:spcPct val="0"/>
                </a:spcBef>
                <a:buSzTx/>
                <a:buFontTx/>
                <a:buNone/>
              </a:pPr>
              <a:r>
                <a:rPr lang="en-US" altLang="zh-CN" sz="2900" dirty="0">
                  <a:solidFill>
                    <a:srgbClr val="FF0000"/>
                  </a:solidFill>
                  <a:latin typeface="Times New Roman" pitchFamily="18" charset="0"/>
                  <a:ea typeface="华文细黑" pitchFamily="2" charset="-122"/>
                </a:rPr>
                <a:t>2e-</a:t>
              </a:r>
              <a:endParaRPr lang="zh-CN" altLang="en-US" sz="2900" dirty="0">
                <a:solidFill>
                  <a:srgbClr val="FF0000"/>
                </a:solidFill>
                <a:latin typeface="Times New Roman" pitchFamily="18" charset="0"/>
              </a:endParaRPr>
            </a:p>
          </p:txBody>
        </p:sp>
      </p:grpSp>
    </p:spTree>
    <p:extLst>
      <p:ext uri="{BB962C8B-B14F-4D97-AF65-F5344CB8AC3E}">
        <p14:creationId xmlns:p14="http://schemas.microsoft.com/office/powerpoint/2010/main" val="33304639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blinds(horizontal)">
                                      <p:cBhvr>
                                        <p:cTn id="7" dur="500"/>
                                        <p:tgtEl>
                                          <p:spTgt spid="5">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
                                            <p:txEl>
                                              <p:pRg st="3" end="3"/>
                                            </p:txEl>
                                          </p:spTgt>
                                        </p:tgtEl>
                                        <p:attrNameLst>
                                          <p:attrName>style.visibility</p:attrName>
                                        </p:attrNameLst>
                                      </p:cBhvr>
                                      <p:to>
                                        <p:strVal val="visible"/>
                                      </p:to>
                                    </p:set>
                                    <p:animEffect transition="in" filter="blinds(horizontal)">
                                      <p:cBhvr>
                                        <p:cTn id="10" dur="500"/>
                                        <p:tgtEl>
                                          <p:spTgt spid="5">
                                            <p:txEl>
                                              <p:pRg st="3" end="3"/>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blinds(horizontal)">
                                      <p:cBhvr>
                                        <p:cTn id="13" dur="500"/>
                                        <p:tgtEl>
                                          <p:spTgt spid="5">
                                            <p:txEl>
                                              <p:pRg st="4" end="4"/>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500"/>
                                        <p:tgtEl>
                                          <p:spTgt spid="2"/>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animEffect transition="in" filter="blinds(horizontal)">
                                      <p:cBhvr>
                                        <p:cTn id="23" dur="500"/>
                                        <p:tgtEl>
                                          <p:spTgt spid="5">
                                            <p:txEl>
                                              <p:pRg st="6" end="6"/>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22" presetClass="entr" presetSubtype="4" fill="hold" nodeType="click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wipe(down)">
                                      <p:cBhvr>
                                        <p:cTn id="28" dur="500"/>
                                        <p:tgtEl>
                                          <p:spTgt spid="21"/>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3" presetClass="entr" presetSubtype="10" fill="hold" nodeType="clickEffect">
                                  <p:stCondLst>
                                    <p:cond delay="0"/>
                                  </p:stCondLst>
                                  <p:childTnLst>
                                    <p:set>
                                      <p:cBhvr>
                                        <p:cTn id="32" dur="1" fill="hold">
                                          <p:stCondLst>
                                            <p:cond delay="0"/>
                                          </p:stCondLst>
                                        </p:cTn>
                                        <p:tgtEl>
                                          <p:spTgt spid="5">
                                            <p:txEl>
                                              <p:pRg st="7" end="7"/>
                                            </p:txEl>
                                          </p:spTgt>
                                        </p:tgtEl>
                                        <p:attrNameLst>
                                          <p:attrName>style.visibility</p:attrName>
                                        </p:attrNameLst>
                                      </p:cBhvr>
                                      <p:to>
                                        <p:strVal val="visible"/>
                                      </p:to>
                                    </p:set>
                                    <p:animEffect transition="in" filter="blinds(horizontal)">
                                      <p:cBhvr>
                                        <p:cTn id="33" dur="500"/>
                                        <p:tgtEl>
                                          <p:spTgt spid="5">
                                            <p:txEl>
                                              <p:pRg st="7" end="7"/>
                                            </p:txEl>
                                          </p:spTgt>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3" presetClass="entr" presetSubtype="10" fill="hold" nodeType="clickEffect">
                                  <p:stCondLst>
                                    <p:cond delay="0"/>
                                  </p:stCondLst>
                                  <p:childTnLst>
                                    <p:set>
                                      <p:cBhvr>
                                        <p:cTn id="37" dur="1" fill="hold">
                                          <p:stCondLst>
                                            <p:cond delay="0"/>
                                          </p:stCondLst>
                                        </p:cTn>
                                        <p:tgtEl>
                                          <p:spTgt spid="5">
                                            <p:txEl>
                                              <p:pRg st="8" end="8"/>
                                            </p:txEl>
                                          </p:spTgt>
                                        </p:tgtEl>
                                        <p:attrNameLst>
                                          <p:attrName>style.visibility</p:attrName>
                                        </p:attrNameLst>
                                      </p:cBhvr>
                                      <p:to>
                                        <p:strVal val="visible"/>
                                      </p:to>
                                    </p:set>
                                    <p:animEffect transition="in" filter="blinds(horizontal)">
                                      <p:cBhvr>
                                        <p:cTn id="38" dur="500"/>
                                        <p:tgtEl>
                                          <p:spTgt spid="5">
                                            <p:txEl>
                                              <p:pRg st="8" end="8"/>
                                            </p:txEl>
                                          </p:spTgt>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blinds(horizontal)">
                                      <p:cBhvr>
                                        <p:cTn id="4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400531"/>
            <a:ext cx="11733225" cy="5940063"/>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a:solidFill>
                  <a:srgbClr val="0000FF"/>
                </a:solidFill>
                <a:latin typeface="Times New Roman"/>
                <a:cs typeface="Times New Roman"/>
              </a:rPr>
              <a:t>题组四　氧化还原反应在综合实验中的应用</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过氧化钙可以用于改善地表水质，处理含重金属粒子的废水和治理赤潮，也可用于应急供氧等。工业上生产过氧化钙的主要流程如下：</a:t>
            </a:r>
            <a:endParaRPr lang="zh-CN" altLang="zh-CN" sz="2800" kern="100" dirty="0">
              <a:latin typeface="宋体"/>
              <a:cs typeface="Courier New"/>
            </a:endParaRPr>
          </a:p>
          <a:p>
            <a:pPr algn="just">
              <a:lnSpc>
                <a:spcPct val="150000"/>
              </a:lnSpc>
              <a:spcAft>
                <a:spcPts val="0"/>
              </a:spcAft>
            </a:pPr>
            <a:r>
              <a:rPr lang="en-US" altLang="zh-CN" sz="2800" kern="100" dirty="0" smtClean="0">
                <a:latin typeface="Times New Roman"/>
                <a:ea typeface="华文细黑"/>
                <a:cs typeface="Courier New"/>
              </a:rPr>
              <a:t>                      CaCl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固体</a:t>
            </a:r>
            <a:r>
              <a:rPr lang="en-US" altLang="zh-CN" sz="2800" kern="100" dirty="0">
                <a:latin typeface="Times New Roman"/>
                <a:ea typeface="华文细黑"/>
                <a:cs typeface="Courier New"/>
              </a:rPr>
              <a:t> 30%</a:t>
            </a:r>
            <a:r>
              <a:rPr lang="zh-CN" altLang="zh-CN" sz="2800" kern="100" dirty="0">
                <a:latin typeface="Times New Roman"/>
                <a:ea typeface="华文细黑"/>
                <a:cs typeface="Times New Roman"/>
              </a:rPr>
              <a:t>的</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endParaRPr lang="en-US" altLang="zh-CN" sz="2800" kern="100" dirty="0" smtClean="0">
              <a:latin typeface="宋体"/>
              <a:cs typeface="Courier New"/>
            </a:endParaRPr>
          </a:p>
          <a:p>
            <a:pPr algn="just">
              <a:lnSpc>
                <a:spcPct val="150000"/>
              </a:lnSpc>
              <a:spcAft>
                <a:spcPts val="0"/>
              </a:spcAft>
            </a:pP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p>
          <a:p>
            <a:pPr algn="just">
              <a:lnSpc>
                <a:spcPct val="150000"/>
              </a:lnSpc>
              <a:spcAft>
                <a:spcPts val="0"/>
              </a:spcAft>
            </a:pPr>
            <a:endParaRPr lang="en-US" altLang="zh-CN" sz="2800" kern="100" dirty="0" smtClean="0">
              <a:latin typeface="宋体"/>
              <a:ea typeface="华文细黑"/>
              <a:cs typeface="Times New Roman"/>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zh-CN" altLang="zh-CN" sz="2800" kern="100" dirty="0">
                <a:latin typeface="Times New Roman"/>
                <a:ea typeface="华文细黑"/>
                <a:cs typeface="Times New Roman"/>
              </a:rPr>
              <a:t>　　　　　　　　　</a:t>
            </a:r>
            <a:r>
              <a:rPr lang="en-US" altLang="zh-CN" sz="2800" kern="100" dirty="0" smtClean="0">
                <a:latin typeface="宋体"/>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副产品</a:t>
            </a:r>
            <a:r>
              <a:rPr lang="zh-CN"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a:latin typeface="Times New Roman"/>
                <a:ea typeface="华文细黑"/>
                <a:cs typeface="Times New Roman"/>
              </a:rPr>
              <a:t>　</a:t>
            </a:r>
            <a:r>
              <a:rPr lang="zh-CN" altLang="zh-CN" sz="2800" kern="100" dirty="0" smtClean="0">
                <a:latin typeface="宋体"/>
                <a:ea typeface="Times New Roman"/>
                <a:cs typeface="Courier New"/>
              </a:rPr>
              <a:t> </a:t>
            </a:r>
            <a:r>
              <a:rPr lang="zh-CN" altLang="zh-CN" sz="2800" kern="100" dirty="0">
                <a:latin typeface="Times New Roman"/>
                <a:ea typeface="华文细黑"/>
                <a:cs typeface="Times New Roman"/>
              </a:rPr>
              <a:t>　</a:t>
            </a:r>
            <a:r>
              <a:rPr lang="zh-CN" altLang="zh-CN" sz="2800" kern="100" dirty="0" smtClean="0">
                <a:latin typeface="Times New Roman"/>
                <a:ea typeface="华文细黑"/>
                <a:cs typeface="Times New Roman"/>
              </a:rPr>
              <a:t>产品</a:t>
            </a:r>
            <a:endParaRPr lang="en-US" altLang="zh-CN" sz="1050" kern="100" dirty="0" smtClean="0">
              <a:latin typeface="宋体"/>
              <a:cs typeface="Courier New"/>
            </a:endParaRPr>
          </a:p>
          <a:p>
            <a:pPr algn="just">
              <a:lnSpc>
                <a:spcPct val="150000"/>
              </a:lnSpc>
              <a:spcAft>
                <a:spcPts val="0"/>
              </a:spcAft>
            </a:pP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呈白色，微溶于水，加热至</a:t>
            </a:r>
            <a:r>
              <a:rPr lang="en-US" altLang="zh-CN" sz="2800" kern="100" dirty="0">
                <a:latin typeface="Times New Roman"/>
                <a:ea typeface="华文细黑"/>
                <a:cs typeface="Courier New"/>
              </a:rPr>
              <a:t>350</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左右开始分解放出氧气</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56920242"/>
              </p:ext>
            </p:extLst>
          </p:nvPr>
        </p:nvGraphicFramePr>
        <p:xfrm>
          <a:off x="3070870" y="3721050"/>
          <a:ext cx="7388225" cy="954088"/>
        </p:xfrm>
        <a:graphic>
          <a:graphicData uri="http://schemas.openxmlformats.org/presentationml/2006/ole">
            <mc:AlternateContent xmlns:mc="http://schemas.openxmlformats.org/markup-compatibility/2006">
              <mc:Choice xmlns:v="urn:schemas-microsoft-com:vml" Requires="v">
                <p:oleObj spid="_x0000_s10449" name="文档" r:id="rId3" imgW="7387825" imgH="954695" progId="Word.Document.12">
                  <p:embed/>
                </p:oleObj>
              </mc:Choice>
              <mc:Fallback>
                <p:oleObj name="文档" r:id="rId3" imgW="7387825" imgH="954695" progId="Word.Document.12">
                  <p:embed/>
                  <p:pic>
                    <p:nvPicPr>
                      <p:cNvPr id="0" name=""/>
                      <p:cNvPicPr/>
                      <p:nvPr/>
                    </p:nvPicPr>
                    <p:blipFill>
                      <a:blip r:embed="rId4"/>
                      <a:stretch>
                        <a:fillRect/>
                      </a:stretch>
                    </p:blipFill>
                    <p:spPr>
                      <a:xfrm>
                        <a:off x="3070870" y="3721050"/>
                        <a:ext cx="7388225" cy="954088"/>
                      </a:xfrm>
                      <a:prstGeom prst="rect">
                        <a:avLst/>
                      </a:prstGeom>
                    </p:spPr>
                  </p:pic>
                </p:oleObj>
              </mc:Fallback>
            </mc:AlternateContent>
          </a:graphicData>
        </a:graphic>
      </p:graphicFrame>
      <p:sp>
        <p:nvSpPr>
          <p:cNvPr id="5" name="Rectangle 21">
            <a:hlinkClick r:id="rId5"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6"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7"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8"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9"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10"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2" name="Rectangle 21">
            <a:hlinkClick r:id="rId11"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76809167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6637" y="668754"/>
            <a:ext cx="11733225" cy="3553128"/>
          </a:xfrm>
          <a:prstGeom prst="rect">
            <a:avLst/>
          </a:prstGeom>
        </p:spPr>
        <p:txBody>
          <a:bodyPr wrap="square" lIns="121898" tIns="60948" rIns="121898" bIns="60948">
            <a:spAutoFit/>
          </a:bodyPr>
          <a:lstStyle/>
          <a:p>
            <a:pPr algn="just">
              <a:lnSpc>
                <a:spcPts val="55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用上述方法制取</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的化学方程式</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___________________________________________</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本实验的目的是制备</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固体，则流程中的沉淀应为</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，根据质量守恒判断还应有</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a:latin typeface="Times New Roman"/>
                <a:ea typeface="华文细黑"/>
                <a:cs typeface="Times New Roman"/>
              </a:rPr>
              <a:t>生成，故可写出反应的化学方程式为</a:t>
            </a:r>
            <a:r>
              <a:rPr lang="en-US" altLang="zh-CN" sz="2800" kern="100" dirty="0">
                <a:latin typeface="Times New Roman"/>
                <a:ea typeface="华文细黑"/>
                <a:cs typeface="Courier New"/>
              </a:rPr>
              <a:t>CaCl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=CaO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·8H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339533" y="1313407"/>
            <a:ext cx="9812557" cy="738664"/>
          </a:xfrm>
          <a:prstGeom prst="rect">
            <a:avLst/>
          </a:prstGeom>
        </p:spPr>
        <p:txBody>
          <a:bodyPr>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CaCl</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2NH</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8H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=CaO</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·8H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smtClean="0">
                <a:solidFill>
                  <a:srgbClr val="E36C0A"/>
                </a:solidFill>
                <a:latin typeface="Times New Roman"/>
                <a:ea typeface="华文细黑"/>
                <a:cs typeface="Courier New"/>
              </a:rPr>
              <a:t>2NH</a:t>
            </a:r>
            <a:r>
              <a:rPr lang="en-US" altLang="zh-CN" sz="2800" kern="100" baseline="-25000" dirty="0" smtClean="0">
                <a:solidFill>
                  <a:srgbClr val="E36C0A"/>
                </a:solidFill>
                <a:latin typeface="Times New Roman"/>
                <a:ea typeface="华文细黑"/>
                <a:cs typeface="Courier New"/>
              </a:rPr>
              <a:t>4</a:t>
            </a:r>
            <a:r>
              <a:rPr lang="en-US" altLang="zh-CN" sz="2800" kern="100" dirty="0" smtClean="0">
                <a:solidFill>
                  <a:srgbClr val="E36C0A"/>
                </a:solidFill>
                <a:latin typeface="Times New Roman"/>
                <a:ea typeface="华文细黑"/>
                <a:cs typeface="Courier New"/>
              </a:rPr>
              <a:t>Cl</a:t>
            </a:r>
            <a:endParaRPr lang="zh-CN" altLang="zh-CN" sz="2800" kern="100" dirty="0">
              <a:effectLst/>
              <a:latin typeface="宋体"/>
              <a:cs typeface="Courier New"/>
            </a:endParaRPr>
          </a:p>
        </p:txBody>
      </p:sp>
      <p:sp>
        <p:nvSpPr>
          <p:cNvPr id="5"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6"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7"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8"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1"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3"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403835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blinds(horizontal)">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62558" y="487626"/>
            <a:ext cx="11733225" cy="5765657"/>
          </a:xfrm>
          <a:prstGeom prst="rect">
            <a:avLst/>
          </a:prstGeom>
        </p:spPr>
        <p:txBody>
          <a:bodyPr wrap="square" lIns="121898" tIns="60948" rIns="121898" bIns="60948">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检验</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水洗</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是否合格的方法</a:t>
            </a:r>
            <a:r>
              <a:rPr lang="zh-CN" altLang="zh-CN" sz="2800" kern="100" dirty="0" smtClean="0">
                <a:latin typeface="Times New Roman"/>
                <a:ea typeface="华文细黑"/>
                <a:cs typeface="Times New Roman"/>
              </a:rPr>
              <a:t>是</a:t>
            </a:r>
            <a:endParaRPr lang="en-US" altLang="zh-CN" sz="2800" kern="100" dirty="0" smtClean="0">
              <a:latin typeface="Times New Roman"/>
              <a:ea typeface="华文细黑"/>
              <a:cs typeface="Times New Roman"/>
            </a:endParaRPr>
          </a:p>
          <a:p>
            <a:pPr algn="just">
              <a:lnSpc>
                <a:spcPts val="5500"/>
              </a:lnSpc>
              <a:spcAft>
                <a:spcPts val="0"/>
              </a:spcAft>
            </a:pPr>
            <a:r>
              <a:rPr lang="en-US" altLang="zh-CN" sz="2800" kern="100" dirty="0" smtClean="0">
                <a:latin typeface="Times New Roman"/>
                <a:ea typeface="华文细黑"/>
                <a:cs typeface="Courier New"/>
              </a:rPr>
              <a:t>______________________________________________________________</a:t>
            </a:r>
          </a:p>
          <a:p>
            <a:pPr algn="just">
              <a:lnSpc>
                <a:spcPts val="5500"/>
              </a:lnSpc>
              <a:spcAft>
                <a:spcPts val="0"/>
              </a:spcAft>
            </a:pPr>
            <a:r>
              <a:rPr lang="en-US" altLang="zh-CN" sz="2800" kern="100" dirty="0" smtClean="0">
                <a:latin typeface="Times New Roman"/>
                <a:ea typeface="华文细黑"/>
                <a:cs typeface="Courier New"/>
              </a:rPr>
              <a:t>__________________ </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ts val="5500"/>
              </a:lnSpc>
              <a:spcAft>
                <a:spcPts val="0"/>
              </a:spcAft>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latin typeface="Times New Roman"/>
                <a:ea typeface="华文细黑"/>
                <a:cs typeface="Times New Roman"/>
              </a:rPr>
              <a:t>滤液中含有大量的</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，为将沉淀洗涤干净，应充分洗涤，根据检验</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的方法，可用稀硝酸酸化的硝酸银溶液检验</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沉淀时常用冰水控制温度在</a:t>
            </a:r>
            <a:r>
              <a:rPr lang="en-US" altLang="zh-CN" sz="2800" kern="100" dirty="0">
                <a:solidFill>
                  <a:prstClr val="black"/>
                </a:solidFill>
                <a:latin typeface="Times New Roman"/>
                <a:ea typeface="华文细黑"/>
                <a:cs typeface="Courier New"/>
              </a:rPr>
              <a:t>0 </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左右，其可能原因</a:t>
            </a:r>
            <a:r>
              <a:rPr lang="zh-CN" altLang="zh-CN" sz="2800" kern="100" dirty="0" smtClean="0">
                <a:solidFill>
                  <a:prstClr val="black"/>
                </a:solidFill>
                <a:latin typeface="Times New Roman"/>
                <a:ea typeface="华文细黑"/>
                <a:cs typeface="Times New Roman"/>
              </a:rPr>
              <a:t>是</a:t>
            </a:r>
            <a:r>
              <a:rPr lang="en-US" altLang="zh-CN" sz="2800" kern="100" dirty="0" smtClean="0">
                <a:solidFill>
                  <a:prstClr val="black"/>
                </a:solidFill>
                <a:latin typeface="Times New Roman"/>
                <a:ea typeface="华文细黑"/>
                <a:cs typeface="Courier New"/>
              </a:rPr>
              <a:t>________________</a:t>
            </a:r>
          </a:p>
          <a:p>
            <a:pPr lvl="0" algn="just">
              <a:lnSpc>
                <a:spcPts val="5500"/>
              </a:lnSpc>
            </a:pPr>
            <a:r>
              <a:rPr lang="en-US" altLang="zh-CN" sz="2800" kern="100" dirty="0" smtClean="0">
                <a:solidFill>
                  <a:prstClr val="black"/>
                </a:solidFill>
                <a:latin typeface="Times New Roman"/>
                <a:ea typeface="华文细黑"/>
                <a:cs typeface="Courier New"/>
              </a:rPr>
              <a:t>_________________________________</a:t>
            </a:r>
            <a:r>
              <a:rPr lang="zh-CN" altLang="zh-CN" sz="2800" kern="100" dirty="0" smtClean="0">
                <a:solidFill>
                  <a:prstClr val="black"/>
                </a:solidFill>
                <a:latin typeface="Times New Roman"/>
                <a:ea typeface="华文细黑"/>
                <a:cs typeface="Times New Roman"/>
              </a:rPr>
              <a:t>。</a:t>
            </a:r>
            <a:endParaRPr lang="en-US" altLang="zh-CN" sz="1050" kern="100" dirty="0" smtClean="0">
              <a:solidFill>
                <a:prstClr val="black"/>
              </a:solidFill>
              <a:latin typeface="宋体"/>
              <a:cs typeface="Courier New"/>
            </a:endParaRPr>
          </a:p>
          <a:p>
            <a:pPr lvl="0" algn="just">
              <a:lnSpc>
                <a:spcPts val="5500"/>
              </a:lnSpc>
            </a:pPr>
            <a:r>
              <a:rPr lang="zh-CN" altLang="zh-CN" sz="2800" b="1" kern="100" dirty="0" smtClean="0">
                <a:solidFill>
                  <a:srgbClr val="0000FF"/>
                </a:solidFill>
                <a:latin typeface="Times New Roman"/>
                <a:cs typeface="Times New Roman"/>
              </a:rPr>
              <a:t>解析</a:t>
            </a:r>
            <a:r>
              <a:rPr lang="zh-CN" altLang="zh-CN" sz="2800" b="1" kern="100" dirty="0">
                <a:solidFill>
                  <a:srgbClr val="0000FF"/>
                </a:solidFill>
                <a:latin typeface="Times New Roman"/>
                <a:cs typeface="Times New Roman"/>
              </a:rPr>
              <a:t>　</a:t>
            </a:r>
            <a:r>
              <a:rPr lang="zh-CN" altLang="zh-CN" sz="2800" kern="100" dirty="0">
                <a:solidFill>
                  <a:prstClr val="black"/>
                </a:solidFill>
                <a:latin typeface="Times New Roman"/>
                <a:ea typeface="华文细黑"/>
                <a:cs typeface="Times New Roman"/>
              </a:rPr>
              <a:t>温度低可减少过氧化氢的分解，提高过氧化氢的利用率</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sp>
        <p:nvSpPr>
          <p:cNvPr id="6" name="矩形 5"/>
          <p:cNvSpPr/>
          <p:nvPr/>
        </p:nvSpPr>
        <p:spPr>
          <a:xfrm>
            <a:off x="283766" y="1109257"/>
            <a:ext cx="11120877" cy="1405641"/>
          </a:xfrm>
          <a:prstGeom prst="rect">
            <a:avLst/>
          </a:prstGeom>
        </p:spPr>
        <p:txBody>
          <a:bodyPr>
            <a:spAutoFit/>
          </a:bodyPr>
          <a:lstStyle/>
          <a:p>
            <a:pPr algn="just">
              <a:lnSpc>
                <a:spcPts val="5500"/>
              </a:lnSpc>
              <a:spcAft>
                <a:spcPts val="0"/>
              </a:spcAft>
            </a:pPr>
            <a:r>
              <a:rPr lang="zh-CN" altLang="zh-CN" sz="2800" kern="100" dirty="0">
                <a:solidFill>
                  <a:srgbClr val="E36C0A"/>
                </a:solidFill>
                <a:latin typeface="Times New Roman"/>
                <a:ea typeface="华文细黑"/>
                <a:cs typeface="Times New Roman"/>
              </a:rPr>
              <a:t>取最后一次洗涤液少许于试管中，再滴加稀硝酸酸化的硝酸银溶液，看是否产生白色</a:t>
            </a:r>
            <a:r>
              <a:rPr lang="zh-CN" altLang="zh-CN" sz="2800" kern="100" dirty="0" smtClean="0">
                <a:solidFill>
                  <a:srgbClr val="E36C0A"/>
                </a:solidFill>
                <a:latin typeface="Times New Roman"/>
                <a:ea typeface="华文细黑"/>
                <a:cs typeface="Times New Roman"/>
              </a:rPr>
              <a:t>沉淀</a:t>
            </a:r>
            <a:endParaRPr lang="zh-CN" altLang="zh-CN" sz="2800" kern="100" dirty="0">
              <a:effectLst/>
              <a:latin typeface="宋体"/>
              <a:cs typeface="Courier New"/>
            </a:endParaRPr>
          </a:p>
        </p:txBody>
      </p:sp>
      <p:sp>
        <p:nvSpPr>
          <p:cNvPr id="5" name="矩形 4"/>
          <p:cNvSpPr/>
          <p:nvPr/>
        </p:nvSpPr>
        <p:spPr>
          <a:xfrm>
            <a:off x="304086" y="4684410"/>
            <a:ext cx="8920506" cy="656077"/>
          </a:xfrm>
          <a:prstGeom prst="rect">
            <a:avLst/>
          </a:prstGeom>
        </p:spPr>
        <p:txBody>
          <a:bodyPr>
            <a:spAutoFit/>
          </a:bodyPr>
          <a:lstStyle/>
          <a:p>
            <a:pPr algn="just">
              <a:lnSpc>
                <a:spcPct val="150000"/>
              </a:lnSpc>
              <a:spcAft>
                <a:spcPts val="0"/>
              </a:spcAft>
            </a:pPr>
            <a:r>
              <a:rPr lang="zh-CN" altLang="zh-CN" sz="2800" kern="100" dirty="0" smtClean="0">
                <a:solidFill>
                  <a:srgbClr val="E36C0A"/>
                </a:solidFill>
                <a:latin typeface="Times New Roman"/>
                <a:ea typeface="华文细黑"/>
                <a:cs typeface="Times New Roman"/>
              </a:rPr>
              <a:t>化氢</a:t>
            </a:r>
            <a:r>
              <a:rPr lang="zh-CN" altLang="zh-CN" sz="2800" kern="100" dirty="0">
                <a:solidFill>
                  <a:srgbClr val="E36C0A"/>
                </a:solidFill>
                <a:latin typeface="Times New Roman"/>
                <a:ea typeface="华文细黑"/>
                <a:cs typeface="Times New Roman"/>
              </a:rPr>
              <a:t>的分解，提高过氧化氢的</a:t>
            </a:r>
            <a:r>
              <a:rPr lang="zh-CN" altLang="zh-CN" sz="2800" kern="100" dirty="0" smtClean="0">
                <a:solidFill>
                  <a:srgbClr val="E36C0A"/>
                </a:solidFill>
                <a:latin typeface="Times New Roman"/>
                <a:ea typeface="华文细黑"/>
                <a:cs typeface="Times New Roman"/>
              </a:rPr>
              <a:t>利用率</a:t>
            </a:r>
            <a:endParaRPr lang="zh-CN" altLang="zh-CN" sz="2800" kern="100" dirty="0">
              <a:effectLst/>
              <a:latin typeface="宋体"/>
              <a:cs typeface="Courier New"/>
            </a:endParaRPr>
          </a:p>
        </p:txBody>
      </p:sp>
      <p:sp>
        <p:nvSpPr>
          <p:cNvPr id="3" name="矩形 2"/>
          <p:cNvSpPr/>
          <p:nvPr/>
        </p:nvSpPr>
        <p:spPr>
          <a:xfrm>
            <a:off x="8851830" y="4088026"/>
            <a:ext cx="3057247" cy="523220"/>
          </a:xfrm>
          <a:prstGeom prst="rect">
            <a:avLst/>
          </a:prstGeom>
        </p:spPr>
        <p:txBody>
          <a:bodyPr wrap="none">
            <a:spAutoFit/>
          </a:bodyPr>
          <a:lstStyle/>
          <a:p>
            <a:r>
              <a:rPr lang="zh-CN" altLang="zh-CN" sz="2800" kern="100" dirty="0">
                <a:solidFill>
                  <a:srgbClr val="E36C0A"/>
                </a:solidFill>
                <a:latin typeface="Times New Roman"/>
                <a:ea typeface="华文细黑"/>
                <a:cs typeface="Times New Roman"/>
              </a:rPr>
              <a:t>温度低可</a:t>
            </a:r>
            <a:r>
              <a:rPr lang="zh-CN" altLang="zh-CN" sz="2800" kern="100" dirty="0" smtClean="0">
                <a:solidFill>
                  <a:srgbClr val="E36C0A"/>
                </a:solidFill>
                <a:latin typeface="Times New Roman"/>
                <a:ea typeface="华文细黑"/>
                <a:cs typeface="Times New Roman"/>
              </a:rPr>
              <a:t>减少</a:t>
            </a:r>
            <a:r>
              <a:rPr lang="zh-CN" altLang="zh-CN" sz="2800" kern="100" dirty="0">
                <a:solidFill>
                  <a:srgbClr val="E36C0A"/>
                </a:solidFill>
                <a:latin typeface="Times New Roman"/>
                <a:ea typeface="华文细黑"/>
                <a:cs typeface="Times New Roman"/>
              </a:rPr>
              <a:t>过氧</a:t>
            </a:r>
            <a:endParaRPr lang="zh-CN" altLang="en-US" dirty="0"/>
          </a:p>
        </p:txBody>
      </p:sp>
      <p:sp>
        <p:nvSpPr>
          <p:cNvPr id="7"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8"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9"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0"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2"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3"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4" name="矩形 1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809207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animEffect transition="in" filter="blinds(horizontal)">
                                      <p:cBhvr>
                                        <p:cTn id="17" dur="500"/>
                                        <p:tgtEl>
                                          <p:spTgt spid="4">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0550" y="716640"/>
            <a:ext cx="11733225" cy="3553128"/>
          </a:xfrm>
          <a:prstGeom prst="rect">
            <a:avLst/>
          </a:prstGeom>
        </p:spPr>
        <p:txBody>
          <a:bodyPr wrap="square" lIns="121898" tIns="60948" rIns="121898" bIns="60948">
            <a:spAutoFit/>
          </a:bodyPr>
          <a:lstStyle/>
          <a:p>
            <a:pPr lvl="0" algn="just">
              <a:lnSpc>
                <a:spcPts val="5500"/>
              </a:lnSpc>
            </a:pPr>
            <a:r>
              <a:rPr lang="en-US" altLang="zh-CN" sz="2800" kern="100" dirty="0">
                <a:solidFill>
                  <a:prstClr val="black"/>
                </a:solidFill>
                <a:latin typeface="宋体"/>
                <a:ea typeface="华文细黑"/>
                <a:cs typeface="Times New Roman"/>
              </a:rPr>
              <a:t>①</a:t>
            </a:r>
            <a:r>
              <a:rPr lang="zh-CN" altLang="zh-CN" sz="2800" kern="100" dirty="0">
                <a:solidFill>
                  <a:prstClr val="black"/>
                </a:solidFill>
                <a:latin typeface="Times New Roman"/>
                <a:ea typeface="华文细黑"/>
                <a:cs typeface="Times New Roman"/>
              </a:rPr>
              <a:t>第一步发生反应的化学方程式为</a:t>
            </a:r>
            <a:r>
              <a:rPr lang="en-US" altLang="zh-CN" sz="2800" kern="100" dirty="0">
                <a:solidFill>
                  <a:prstClr val="black"/>
                </a:solidFill>
                <a:latin typeface="Times New Roman"/>
                <a:ea typeface="华文细黑"/>
                <a:cs typeface="Courier New"/>
              </a:rPr>
              <a:t>______________________________</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的质量分数为</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用字母表示</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ts val="5500"/>
              </a:lnSpc>
            </a:pP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某同学第一步和第二步的操作都很规范，第三步滴速太慢，这样测得的</a:t>
            </a:r>
            <a:r>
              <a:rPr lang="en-US" altLang="zh-CN" sz="2800" kern="100" dirty="0">
                <a:solidFill>
                  <a:prstClr val="black"/>
                </a:solidFill>
                <a:latin typeface="Times New Roman"/>
                <a:ea typeface="华文细黑"/>
                <a:cs typeface="Courier New"/>
              </a:rPr>
              <a:t>CaO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的质量分数可能</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填</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不受影响</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偏低</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或</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偏高</a:t>
            </a:r>
            <a:r>
              <a:rPr lang="en-US" altLang="zh-CN" sz="2800" kern="100" dirty="0">
                <a:solidFill>
                  <a:prstClr val="black"/>
                </a:solidFill>
                <a:latin typeface="宋体"/>
                <a:ea typeface="华文细黑"/>
                <a:cs typeface="Times New Roman"/>
              </a:rPr>
              <a:t>”</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，原因是</a:t>
            </a:r>
            <a:r>
              <a:rPr lang="en-US" altLang="zh-CN" sz="2800" kern="100" dirty="0">
                <a:solidFill>
                  <a:prstClr val="black"/>
                </a:solidFill>
                <a:latin typeface="Times New Roman"/>
                <a:ea typeface="华文细黑"/>
                <a:cs typeface="Courier New"/>
              </a:rPr>
              <a:t>_____________________________________________________</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p:txBody>
      </p:sp>
      <p:sp>
        <p:nvSpPr>
          <p:cNvPr id="3" name="Rectangle 21">
            <a:hlinkClick r:id="rId2"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5" name="Rectangle 21">
            <a:hlinkClick r:id="rId3"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6" name="Rectangle 21">
            <a:hlinkClick r:id="rId4"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7" name="Rectangle 21">
            <a:hlinkClick r:id="rId5"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9" name="Rectangle 21">
            <a:hlinkClick r:id="rId6"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0" name="Rectangle 21">
            <a:hlinkClick r:id="rId7"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4" name="Rectangle 21">
            <a:hlinkClick r:id="rId8"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399407756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矩形 3"/>
          <p:cNvSpPr/>
          <p:nvPr/>
        </p:nvSpPr>
        <p:spPr>
          <a:xfrm>
            <a:off x="252398" y="523262"/>
            <a:ext cx="11733225" cy="1333931"/>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Times New Roman"/>
                <a:cs typeface="Times New Roman"/>
              </a:rPr>
              <a:t>解析　</a:t>
            </a:r>
            <a:r>
              <a:rPr lang="en-US" altLang="zh-CN" sz="2800" kern="100" dirty="0" smtClean="0">
                <a:latin typeface="宋体"/>
                <a:ea typeface="华文细黑"/>
                <a:cs typeface="Times New Roman"/>
              </a:rPr>
              <a:t>①</a:t>
            </a:r>
            <a:r>
              <a:rPr lang="en-US" altLang="zh-CN" sz="2800" kern="100" dirty="0" smtClean="0">
                <a:latin typeface="Times New Roman"/>
                <a:ea typeface="华文细黑"/>
                <a:cs typeface="Courier New"/>
              </a:rPr>
              <a:t>CaO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a:t>
            </a:r>
            <a:r>
              <a:rPr lang="en-US" altLang="zh-CN" sz="2800" kern="100" dirty="0" smtClean="0">
                <a:latin typeface="Times New Roman"/>
                <a:ea typeface="华文细黑"/>
                <a:cs typeface="Courier New"/>
              </a:rPr>
              <a:t>KI</a:t>
            </a:r>
            <a:r>
              <a:rPr lang="zh-CN" altLang="zh-CN" sz="2800" kern="100" dirty="0" smtClean="0">
                <a:latin typeface="Times New Roman"/>
                <a:ea typeface="华文细黑"/>
                <a:cs typeface="Times New Roman"/>
              </a:rPr>
              <a:t>氧化成碘单质：</a:t>
            </a:r>
            <a:r>
              <a:rPr lang="en-US" altLang="zh-CN" sz="2800" kern="100" dirty="0" smtClean="0">
                <a:latin typeface="Times New Roman"/>
                <a:ea typeface="华文细黑"/>
                <a:cs typeface="Courier New"/>
              </a:rPr>
              <a:t>CaO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=I</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CaSO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2H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833482133"/>
              </p:ext>
            </p:extLst>
          </p:nvPr>
        </p:nvGraphicFramePr>
        <p:xfrm>
          <a:off x="334566" y="2087217"/>
          <a:ext cx="11469688" cy="1739900"/>
        </p:xfrm>
        <a:graphic>
          <a:graphicData uri="http://schemas.openxmlformats.org/presentationml/2006/ole">
            <mc:AlternateContent xmlns:mc="http://schemas.openxmlformats.org/markup-compatibility/2006">
              <mc:Choice xmlns:v="urn:schemas-microsoft-com:vml" Requires="v">
                <p:oleObj spid="_x0000_s14951" name="文档" r:id="rId3" imgW="11468968" imgH="1739490" progId="Word.Document.12">
                  <p:embed/>
                </p:oleObj>
              </mc:Choice>
              <mc:Fallback>
                <p:oleObj name="文档" r:id="rId3" imgW="11468968" imgH="1739490" progId="Word.Document.12">
                  <p:embed/>
                  <p:pic>
                    <p:nvPicPr>
                      <p:cNvPr id="0" name=""/>
                      <p:cNvPicPr/>
                      <p:nvPr/>
                    </p:nvPicPr>
                    <p:blipFill>
                      <a:blip r:embed="rId4"/>
                      <a:stretch>
                        <a:fillRect/>
                      </a:stretch>
                    </p:blipFill>
                    <p:spPr>
                      <a:xfrm>
                        <a:off x="334566" y="2087217"/>
                        <a:ext cx="11469688" cy="17399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937429130"/>
              </p:ext>
            </p:extLst>
          </p:nvPr>
        </p:nvGraphicFramePr>
        <p:xfrm>
          <a:off x="319582" y="3615473"/>
          <a:ext cx="3313113" cy="762000"/>
        </p:xfrm>
        <a:graphic>
          <a:graphicData uri="http://schemas.openxmlformats.org/presentationml/2006/ole">
            <mc:AlternateContent xmlns:mc="http://schemas.openxmlformats.org/markup-compatibility/2006">
              <mc:Choice xmlns:v="urn:schemas-microsoft-com:vml" Requires="v">
                <p:oleObj spid="_x0000_s14952" name="文档" r:id="rId5" imgW="3313687" imgH="761787" progId="Word.Document.12">
                  <p:embed/>
                </p:oleObj>
              </mc:Choice>
              <mc:Fallback>
                <p:oleObj name="文档" r:id="rId5" imgW="3313687" imgH="761787" progId="Word.Document.12">
                  <p:embed/>
                  <p:pic>
                    <p:nvPicPr>
                      <p:cNvPr id="0" name=""/>
                      <p:cNvPicPr/>
                      <p:nvPr/>
                    </p:nvPicPr>
                    <p:blipFill>
                      <a:blip r:embed="rId6"/>
                      <a:stretch>
                        <a:fillRect/>
                      </a:stretch>
                    </p:blipFill>
                    <p:spPr>
                      <a:xfrm>
                        <a:off x="319582" y="3615473"/>
                        <a:ext cx="3313113" cy="762000"/>
                      </a:xfrm>
                      <a:prstGeom prst="rect">
                        <a:avLst/>
                      </a:prstGeom>
                    </p:spPr>
                  </p:pic>
                </p:oleObj>
              </mc:Fallback>
            </mc:AlternateContent>
          </a:graphicData>
        </a:graphic>
      </p:graphicFrame>
      <p:sp>
        <p:nvSpPr>
          <p:cNvPr id="6" name="矩形 5"/>
          <p:cNvSpPr/>
          <p:nvPr/>
        </p:nvSpPr>
        <p:spPr>
          <a:xfrm>
            <a:off x="252398" y="4077866"/>
            <a:ext cx="6092825" cy="138499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72 g </a:t>
            </a:r>
            <a:r>
              <a:rPr lang="en-US" altLang="zh-CN" sz="2800" kern="100" dirty="0" smtClean="0">
                <a:latin typeface="Times New Roman"/>
                <a:ea typeface="华文细黑"/>
                <a:cs typeface="Courier New"/>
              </a:rPr>
              <a:t>      </a:t>
            </a:r>
            <a:r>
              <a:rPr lang="en-US" altLang="zh-CN" sz="2800" kern="100" dirty="0">
                <a:latin typeface="Times New Roman"/>
                <a:ea typeface="华文细黑"/>
                <a:cs typeface="Courier New"/>
              </a:rPr>
              <a:t>2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cV</a:t>
            </a:r>
            <a:r>
              <a:rPr lang="en-US" altLang="zh-CN" sz="2800" kern="100" dirty="0" smtClean="0">
                <a:latin typeface="宋体"/>
                <a:ea typeface="华文细黑"/>
                <a:cs typeface="Times New Roman"/>
              </a:rPr>
              <a:t>×</a:t>
            </a:r>
            <a:r>
              <a:rPr lang="en-US" altLang="zh-CN" sz="2800" kern="100" dirty="0" smtClean="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Times New Roman"/>
                <a:ea typeface="华文细黑"/>
                <a:cs typeface="Courier New"/>
              </a:rPr>
              <a:t>mol</a:t>
            </a:r>
            <a:endParaRPr lang="zh-CN" altLang="zh-CN" sz="2800" kern="100" dirty="0">
              <a:effectLst/>
              <a:latin typeface="宋体"/>
              <a:cs typeface="Courier New"/>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48369770"/>
              </p:ext>
            </p:extLst>
          </p:nvPr>
        </p:nvGraphicFramePr>
        <p:xfrm>
          <a:off x="292490" y="5525412"/>
          <a:ext cx="10880725" cy="1158875"/>
        </p:xfrm>
        <a:graphic>
          <a:graphicData uri="http://schemas.openxmlformats.org/presentationml/2006/ole">
            <mc:AlternateContent xmlns:mc="http://schemas.openxmlformats.org/markup-compatibility/2006">
              <mc:Choice xmlns:v="urn:schemas-microsoft-com:vml" Requires="v">
                <p:oleObj spid="_x0000_s14953" name="文档" r:id="rId7" imgW="10882799" imgH="1159780" progId="Word.Document.12">
                  <p:embed/>
                </p:oleObj>
              </mc:Choice>
              <mc:Fallback>
                <p:oleObj name="文档" r:id="rId7" imgW="10882799" imgH="1159780" progId="Word.Document.12">
                  <p:embed/>
                  <p:pic>
                    <p:nvPicPr>
                      <p:cNvPr id="0" name=""/>
                      <p:cNvPicPr/>
                      <p:nvPr/>
                    </p:nvPicPr>
                    <p:blipFill>
                      <a:blip r:embed="rId8"/>
                      <a:stretch>
                        <a:fillRect/>
                      </a:stretch>
                    </p:blipFill>
                    <p:spPr>
                      <a:xfrm>
                        <a:off x="292490" y="5525412"/>
                        <a:ext cx="10880725" cy="1158875"/>
                      </a:xfrm>
                      <a:prstGeom prst="rect">
                        <a:avLst/>
                      </a:prstGeom>
                    </p:spPr>
                  </p:pic>
                </p:oleObj>
              </mc:Fallback>
            </mc:AlternateContent>
          </a:graphicData>
        </a:graphic>
      </p:graphicFrame>
      <p:sp>
        <p:nvSpPr>
          <p:cNvPr id="8"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7"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14003156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linds(horizontal)">
                                      <p:cBhvr>
                                        <p:cTn id="11" dur="750"/>
                                        <p:tgtEl>
                                          <p:spTgt spid="2"/>
                                        </p:tgtEl>
                                      </p:cBhvr>
                                    </p:animEffect>
                                  </p:childTnLst>
                                </p:cTn>
                              </p:par>
                              <p:par>
                                <p:cTn id="12" presetID="3" presetClass="entr" presetSubtype="10"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750"/>
                                        <p:tgtEl>
                                          <p:spTgt spid="3"/>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750"/>
                                        <p:tgtEl>
                                          <p:spTgt spid="6"/>
                                        </p:tgtEl>
                                      </p:cBhvr>
                                    </p:animEffect>
                                  </p:childTnLst>
                                </p:cTn>
                              </p:par>
                            </p:childTnLst>
                          </p:cTn>
                        </p:par>
                        <p:par>
                          <p:cTn id="18" fill="hold">
                            <p:stCondLst>
                              <p:cond delay="1500"/>
                            </p:stCondLst>
                            <p:childTnLst>
                              <p:par>
                                <p:cTn id="19" presetID="3" presetClass="entr" presetSubtype="1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994615863"/>
              </p:ext>
            </p:extLst>
          </p:nvPr>
        </p:nvGraphicFramePr>
        <p:xfrm>
          <a:off x="509950" y="870830"/>
          <a:ext cx="11223625" cy="1758950"/>
        </p:xfrm>
        <a:graphic>
          <a:graphicData uri="http://schemas.openxmlformats.org/presentationml/2006/ole">
            <mc:AlternateContent xmlns:mc="http://schemas.openxmlformats.org/markup-compatibility/2006">
              <mc:Choice xmlns:v="urn:schemas-microsoft-com:vml" Requires="v">
                <p:oleObj spid="_x0000_s15971" name="文档" r:id="rId3" imgW="11222842" imgH="1759679" progId="Word.Document.12">
                  <p:embed/>
                </p:oleObj>
              </mc:Choice>
              <mc:Fallback>
                <p:oleObj name="文档" r:id="rId3" imgW="11222842" imgH="1759679" progId="Word.Document.12">
                  <p:embed/>
                  <p:pic>
                    <p:nvPicPr>
                      <p:cNvPr id="0" name=""/>
                      <p:cNvPicPr/>
                      <p:nvPr/>
                    </p:nvPicPr>
                    <p:blipFill>
                      <a:blip r:embed="rId4"/>
                      <a:stretch>
                        <a:fillRect/>
                      </a:stretch>
                    </p:blipFill>
                    <p:spPr>
                      <a:xfrm>
                        <a:off x="509950" y="870830"/>
                        <a:ext cx="11223625" cy="175895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513618040"/>
              </p:ext>
            </p:extLst>
          </p:nvPr>
        </p:nvGraphicFramePr>
        <p:xfrm>
          <a:off x="510347" y="2273707"/>
          <a:ext cx="11226800" cy="1390650"/>
        </p:xfrm>
        <a:graphic>
          <a:graphicData uri="http://schemas.openxmlformats.org/presentationml/2006/ole">
            <mc:AlternateContent xmlns:mc="http://schemas.openxmlformats.org/markup-compatibility/2006">
              <mc:Choice xmlns:v="urn:schemas-microsoft-com:vml" Requires="v">
                <p:oleObj spid="_x0000_s15972" name="文档" r:id="rId5" imgW="11222842" imgH="1393395" progId="Word.Document.12">
                  <p:embed/>
                </p:oleObj>
              </mc:Choice>
              <mc:Fallback>
                <p:oleObj name="文档" r:id="rId5" imgW="11222842" imgH="1393395" progId="Word.Document.12">
                  <p:embed/>
                  <p:pic>
                    <p:nvPicPr>
                      <p:cNvPr id="0" name=""/>
                      <p:cNvPicPr/>
                      <p:nvPr/>
                    </p:nvPicPr>
                    <p:blipFill>
                      <a:blip r:embed="rId6"/>
                      <a:stretch>
                        <a:fillRect/>
                      </a:stretch>
                    </p:blipFill>
                    <p:spPr>
                      <a:xfrm>
                        <a:off x="510347" y="2273707"/>
                        <a:ext cx="11226800" cy="139065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623428572"/>
              </p:ext>
            </p:extLst>
          </p:nvPr>
        </p:nvGraphicFramePr>
        <p:xfrm>
          <a:off x="478582" y="3342252"/>
          <a:ext cx="11226800" cy="893763"/>
        </p:xfrm>
        <a:graphic>
          <a:graphicData uri="http://schemas.openxmlformats.org/presentationml/2006/ole">
            <mc:AlternateContent xmlns:mc="http://schemas.openxmlformats.org/markup-compatibility/2006">
              <mc:Choice xmlns:v="urn:schemas-microsoft-com:vml" Requires="v">
                <p:oleObj spid="_x0000_s15973" name="文档" r:id="rId7" imgW="11222842" imgH="894801" progId="Word.Document.12">
                  <p:embed/>
                </p:oleObj>
              </mc:Choice>
              <mc:Fallback>
                <p:oleObj name="文档" r:id="rId7" imgW="11222842" imgH="894801" progId="Word.Document.12">
                  <p:embed/>
                  <p:pic>
                    <p:nvPicPr>
                      <p:cNvPr id="0" name=""/>
                      <p:cNvPicPr/>
                      <p:nvPr/>
                    </p:nvPicPr>
                    <p:blipFill>
                      <a:blip r:embed="rId8"/>
                      <a:stretch>
                        <a:fillRect/>
                      </a:stretch>
                    </p:blipFill>
                    <p:spPr>
                      <a:xfrm>
                        <a:off x="478582" y="3342252"/>
                        <a:ext cx="11226800" cy="893763"/>
                      </a:xfrm>
                      <a:prstGeom prst="rect">
                        <a:avLst/>
                      </a:prstGeom>
                    </p:spPr>
                  </p:pic>
                </p:oleObj>
              </mc:Fallback>
            </mc:AlternateContent>
          </a:graphicData>
        </a:graphic>
      </p:graphicFrame>
      <p:sp>
        <p:nvSpPr>
          <p:cNvPr id="8" name="Rectangle 21">
            <a:hlinkClick r:id="rId9" action="ppaction://hlinksldjump"/>
          </p:cNvPr>
          <p:cNvSpPr>
            <a:spLocks noChangeArrowheads="1"/>
          </p:cNvSpPr>
          <p:nvPr/>
        </p:nvSpPr>
        <p:spPr bwMode="auto">
          <a:xfrm>
            <a:off x="8747927" y="1191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10" action="ppaction://hlinksldjump"/>
          </p:cNvPr>
          <p:cNvSpPr>
            <a:spLocks noChangeArrowheads="1"/>
          </p:cNvSpPr>
          <p:nvPr/>
        </p:nvSpPr>
        <p:spPr bwMode="auto">
          <a:xfrm>
            <a:off x="9242449" y="1191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0" name="Rectangle 21">
            <a:hlinkClick r:id="rId11" action="ppaction://hlinksldjump"/>
          </p:cNvPr>
          <p:cNvSpPr>
            <a:spLocks noChangeArrowheads="1"/>
          </p:cNvSpPr>
          <p:nvPr/>
        </p:nvSpPr>
        <p:spPr bwMode="auto">
          <a:xfrm>
            <a:off x="9712829" y="1191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1" name="Rectangle 21">
            <a:hlinkClick r:id="rId12" action="ppaction://hlinksldjump"/>
          </p:cNvPr>
          <p:cNvSpPr>
            <a:spLocks noChangeArrowheads="1"/>
          </p:cNvSpPr>
          <p:nvPr/>
        </p:nvSpPr>
        <p:spPr bwMode="auto">
          <a:xfrm>
            <a:off x="10159067"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Rectangle 21">
            <a:hlinkClick r:id="rId13" action="ppaction://hlinksldjump"/>
          </p:cNvPr>
          <p:cNvSpPr>
            <a:spLocks noChangeArrowheads="1"/>
          </p:cNvSpPr>
          <p:nvPr/>
        </p:nvSpPr>
        <p:spPr bwMode="auto">
          <a:xfrm>
            <a:off x="11147275"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14" name="Rectangle 21">
            <a:hlinkClick r:id="rId14" action="ppaction://hlinksldjump"/>
          </p:cNvPr>
          <p:cNvSpPr>
            <a:spLocks noChangeArrowheads="1"/>
          </p:cNvSpPr>
          <p:nvPr/>
        </p:nvSpPr>
        <p:spPr bwMode="auto">
          <a:xfrm>
            <a:off x="11641380"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15" name="矩形 14"/>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8" name="Rectangle 21">
            <a:hlinkClick r:id="rId15" action="ppaction://hlinksldjump"/>
          </p:cNvPr>
          <p:cNvSpPr>
            <a:spLocks noChangeArrowheads="1"/>
          </p:cNvSpPr>
          <p:nvPr/>
        </p:nvSpPr>
        <p:spPr bwMode="auto">
          <a:xfrm>
            <a:off x="10653171" y="1191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Tree>
    <p:extLst>
      <p:ext uri="{BB962C8B-B14F-4D97-AF65-F5344CB8AC3E}">
        <p14:creationId xmlns:p14="http://schemas.microsoft.com/office/powerpoint/2010/main" val="22254777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linds(horizontal)">
                                      <p:cBhvr>
                                        <p:cTn id="11" dur="750"/>
                                        <p:tgtEl>
                                          <p:spTgt spid="5"/>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1"/>
          <p:cNvSpPr txBox="1"/>
          <p:nvPr/>
        </p:nvSpPr>
        <p:spPr>
          <a:xfrm>
            <a:off x="1386225" y="2768075"/>
            <a:ext cx="941796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探究高考　明确考向</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119686108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4"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5"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6"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 name="矩形 2"/>
          <p:cNvSpPr/>
          <p:nvPr/>
        </p:nvSpPr>
        <p:spPr>
          <a:xfrm>
            <a:off x="303572" y="621482"/>
            <a:ext cx="11706450" cy="1955407"/>
          </a:xfrm>
          <a:prstGeom prst="rect">
            <a:avLst/>
          </a:prstGeom>
        </p:spPr>
        <p:txBody>
          <a:bodyPr>
            <a:spAutoFit/>
          </a:bodyPr>
          <a:lstStyle/>
          <a:p>
            <a:pPr algn="just">
              <a:lnSpc>
                <a:spcPct val="15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一</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氧化还原反应方程式的配平</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天津理综，</a:t>
            </a:r>
            <a:r>
              <a:rPr lang="en-US" altLang="zh-CN" sz="2800" kern="100" dirty="0">
                <a:latin typeface="IPAPANNEW"/>
                <a:ea typeface="华文细黑"/>
                <a:cs typeface="Times New Roman"/>
              </a:rPr>
              <a:t>10(2)</a:t>
            </a:r>
            <a:r>
              <a:rPr lang="zh-CN" altLang="zh-CN" sz="2800" kern="100" dirty="0">
                <a:latin typeface="宋体"/>
                <a:ea typeface="华文细黑"/>
                <a:cs typeface="宋体"/>
              </a:rPr>
              <a:t>②</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完成</a:t>
            </a:r>
            <a:r>
              <a:rPr lang="en-US" altLang="zh-CN" sz="2800" kern="100" dirty="0">
                <a:latin typeface="Times New Roman"/>
                <a:ea typeface="华文细黑"/>
                <a:cs typeface="Courier New"/>
              </a:rPr>
              <a:t>NaClO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氧化</a:t>
            </a:r>
            <a:r>
              <a:rPr lang="en-US" altLang="zh-CN" sz="2800" kern="100" dirty="0">
                <a:latin typeface="Times New Roman"/>
                <a:ea typeface="华文细黑"/>
                <a:cs typeface="Courier New"/>
              </a:rPr>
              <a:t>FeCl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的离子方程式：</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99590922"/>
              </p:ext>
            </p:extLst>
          </p:nvPr>
        </p:nvGraphicFramePr>
        <p:xfrm>
          <a:off x="418686" y="2771562"/>
          <a:ext cx="10745788" cy="1068388"/>
        </p:xfrm>
        <a:graphic>
          <a:graphicData uri="http://schemas.openxmlformats.org/presentationml/2006/ole">
            <mc:AlternateContent xmlns:mc="http://schemas.openxmlformats.org/markup-compatibility/2006">
              <mc:Choice xmlns:v="urn:schemas-microsoft-com:vml" Requires="v">
                <p:oleObj spid="_x0000_s43212" name="文档" r:id="rId7" imgW="10745703" imgH="1067849" progId="Word.Document.12">
                  <p:embed/>
                </p:oleObj>
              </mc:Choice>
              <mc:Fallback>
                <p:oleObj name="文档" r:id="rId7" imgW="10745703" imgH="1067849" progId="Word.Document.12">
                  <p:embed/>
                  <p:pic>
                    <p:nvPicPr>
                      <p:cNvPr id="0" name=""/>
                      <p:cNvPicPr/>
                      <p:nvPr/>
                    </p:nvPicPr>
                    <p:blipFill>
                      <a:blip r:embed="rId8"/>
                      <a:stretch>
                        <a:fillRect/>
                      </a:stretch>
                    </p:blipFill>
                    <p:spPr>
                      <a:xfrm>
                        <a:off x="418686" y="2771562"/>
                        <a:ext cx="10745788" cy="1068388"/>
                      </a:xfrm>
                      <a:prstGeom prst="rect">
                        <a:avLst/>
                      </a:prstGeom>
                    </p:spPr>
                  </p:pic>
                </p:oleObj>
              </mc:Fallback>
            </mc:AlternateContent>
          </a:graphicData>
        </a:graphic>
      </p:graphicFrame>
      <p:sp>
        <p:nvSpPr>
          <p:cNvPr id="7" name="矩形 6"/>
          <p:cNvSpPr/>
          <p:nvPr/>
        </p:nvSpPr>
        <p:spPr>
          <a:xfrm>
            <a:off x="450054" y="2810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dirty="0">
              <a:solidFill>
                <a:schemeClr val="accent6">
                  <a:lumMod val="75000"/>
                </a:schemeClr>
              </a:solidFill>
            </a:endParaRPr>
          </a:p>
        </p:txBody>
      </p:sp>
      <p:sp>
        <p:nvSpPr>
          <p:cNvPr id="8" name="矩形 7"/>
          <p:cNvSpPr/>
          <p:nvPr/>
        </p:nvSpPr>
        <p:spPr>
          <a:xfrm>
            <a:off x="2088460" y="2810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0" name="矩形 9"/>
          <p:cNvSpPr/>
          <p:nvPr/>
        </p:nvSpPr>
        <p:spPr>
          <a:xfrm>
            <a:off x="3593036"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4" name="矩形 13"/>
          <p:cNvSpPr/>
          <p:nvPr/>
        </p:nvSpPr>
        <p:spPr>
          <a:xfrm>
            <a:off x="4447374" y="2803144"/>
            <a:ext cx="683200" cy="523220"/>
          </a:xfrm>
          <a:prstGeom prst="rect">
            <a:avLst/>
          </a:prstGeom>
        </p:spPr>
        <p:txBody>
          <a:bodyPr wrap="none">
            <a:spAutoFit/>
          </a:bodyPr>
          <a:lstStyle/>
          <a:p>
            <a:r>
              <a:rPr lang="en-US" altLang="zh-CN" sz="2800" kern="100" dirty="0">
                <a:solidFill>
                  <a:srgbClr val="E36C0A"/>
                </a:solidFill>
                <a:latin typeface="Times New Roman"/>
                <a:ea typeface="华文细黑"/>
              </a:rPr>
              <a:t>H</a:t>
            </a:r>
            <a:r>
              <a:rPr lang="zh-CN" altLang="zh-CN" sz="2800" kern="100" baseline="30000" dirty="0">
                <a:solidFill>
                  <a:srgbClr val="E36C0A"/>
                </a:solidFill>
                <a:latin typeface="Times New Roman"/>
                <a:ea typeface="华文细黑"/>
                <a:cs typeface="Times New Roman"/>
              </a:rPr>
              <a:t>＋</a:t>
            </a:r>
            <a:endParaRPr lang="zh-CN" altLang="en-US" sz="2800" dirty="0"/>
          </a:p>
        </p:txBody>
      </p:sp>
      <p:sp>
        <p:nvSpPr>
          <p:cNvPr id="15" name="矩形 14"/>
          <p:cNvSpPr/>
          <p:nvPr/>
        </p:nvSpPr>
        <p:spPr>
          <a:xfrm>
            <a:off x="6042196"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17" name="矩形 16"/>
          <p:cNvSpPr/>
          <p:nvPr/>
        </p:nvSpPr>
        <p:spPr>
          <a:xfrm>
            <a:off x="7393302"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6</a:t>
            </a:r>
            <a:endParaRPr lang="zh-CN" altLang="en-US" sz="2800" kern="100" dirty="0">
              <a:solidFill>
                <a:schemeClr val="accent6">
                  <a:lumMod val="75000"/>
                </a:schemeClr>
              </a:solidFill>
              <a:latin typeface="Times New Roman"/>
              <a:ea typeface="华文细黑"/>
            </a:endParaRPr>
          </a:p>
        </p:txBody>
      </p:sp>
      <p:sp>
        <p:nvSpPr>
          <p:cNvPr id="18" name="矩形 17"/>
          <p:cNvSpPr/>
          <p:nvPr/>
        </p:nvSpPr>
        <p:spPr>
          <a:xfrm>
            <a:off x="8905470" y="282796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3</a:t>
            </a:r>
            <a:endParaRPr lang="zh-CN" altLang="en-US" sz="2800" kern="100" dirty="0">
              <a:solidFill>
                <a:schemeClr val="accent6">
                  <a:lumMod val="75000"/>
                </a:schemeClr>
              </a:solidFill>
              <a:latin typeface="Times New Roman"/>
              <a:ea typeface="华文细黑"/>
            </a:endParaRPr>
          </a:p>
        </p:txBody>
      </p:sp>
      <p:sp>
        <p:nvSpPr>
          <p:cNvPr id="20" name="矩形 19"/>
          <p:cNvSpPr/>
          <p:nvPr/>
        </p:nvSpPr>
        <p:spPr>
          <a:xfrm>
            <a:off x="9552733" y="2719874"/>
            <a:ext cx="824265" cy="523220"/>
          </a:xfrm>
          <a:prstGeom prst="rect">
            <a:avLst/>
          </a:prstGeom>
        </p:spPr>
        <p:txBody>
          <a:bodyPr wrap="none">
            <a:spAutoFit/>
          </a:bodyPr>
          <a:lstStyle/>
          <a:p>
            <a:r>
              <a:rPr lang="en-US" altLang="zh-CN" sz="2800" kern="100" dirty="0">
                <a:solidFill>
                  <a:srgbClr val="E36C0A"/>
                </a:solidFill>
                <a:latin typeface="Times New Roman"/>
                <a:ea typeface="华文细黑"/>
              </a:rPr>
              <a:t>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sp>
        <p:nvSpPr>
          <p:cNvPr id="22" name="矩形 21"/>
          <p:cNvSpPr/>
          <p:nvPr/>
        </p:nvSpPr>
        <p:spPr>
          <a:xfrm>
            <a:off x="286569" y="3469701"/>
            <a:ext cx="9812557" cy="738664"/>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安徽理综，</a:t>
            </a:r>
            <a:r>
              <a:rPr lang="en-US" altLang="zh-CN" sz="2800" kern="100" dirty="0">
                <a:latin typeface="IPAPANNEW"/>
                <a:ea typeface="华文细黑"/>
                <a:cs typeface="Times New Roman"/>
              </a:rPr>
              <a:t>27(2)]</a:t>
            </a:r>
            <a:r>
              <a:rPr lang="zh-CN" altLang="zh-CN" sz="2800" kern="100" dirty="0">
                <a:latin typeface="Times New Roman"/>
                <a:ea typeface="华文细黑"/>
                <a:cs typeface="Times New Roman"/>
              </a:rPr>
              <a:t>请配平下列反应的化学方程式</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23" name="对象 22"/>
          <p:cNvGraphicFramePr>
            <a:graphicFrameLocks noChangeAspect="1"/>
          </p:cNvGraphicFramePr>
          <p:nvPr>
            <p:extLst>
              <p:ext uri="{D42A27DB-BD31-4B8C-83A1-F6EECF244321}">
                <p14:modId xmlns:p14="http://schemas.microsoft.com/office/powerpoint/2010/main" val="2870619228"/>
              </p:ext>
            </p:extLst>
          </p:nvPr>
        </p:nvGraphicFramePr>
        <p:xfrm>
          <a:off x="378443" y="4372725"/>
          <a:ext cx="10748962" cy="1066800"/>
        </p:xfrm>
        <a:graphic>
          <a:graphicData uri="http://schemas.openxmlformats.org/presentationml/2006/ole">
            <mc:AlternateContent xmlns:mc="http://schemas.openxmlformats.org/markup-compatibility/2006">
              <mc:Choice xmlns:v="urn:schemas-microsoft-com:vml" Requires="v">
                <p:oleObj spid="_x0000_s43213" name="文档" r:id="rId9" imgW="10745703" imgH="1071454" progId="Word.Document.12">
                  <p:embed/>
                </p:oleObj>
              </mc:Choice>
              <mc:Fallback>
                <p:oleObj name="文档" r:id="rId9" imgW="10745703" imgH="1071454" progId="Word.Document.12">
                  <p:embed/>
                  <p:pic>
                    <p:nvPicPr>
                      <p:cNvPr id="0" name=""/>
                      <p:cNvPicPr/>
                      <p:nvPr/>
                    </p:nvPicPr>
                    <p:blipFill>
                      <a:blip r:embed="rId10"/>
                      <a:stretch>
                        <a:fillRect/>
                      </a:stretch>
                    </p:blipFill>
                    <p:spPr>
                      <a:xfrm>
                        <a:off x="378443" y="4372725"/>
                        <a:ext cx="10748962" cy="1066800"/>
                      </a:xfrm>
                      <a:prstGeom prst="rect">
                        <a:avLst/>
                      </a:prstGeom>
                    </p:spPr>
                  </p:pic>
                </p:oleObj>
              </mc:Fallback>
            </mc:AlternateContent>
          </a:graphicData>
        </a:graphic>
      </p:graphicFrame>
      <p:sp>
        <p:nvSpPr>
          <p:cNvPr id="24" name="矩形 23"/>
          <p:cNvSpPr/>
          <p:nvPr/>
        </p:nvSpPr>
        <p:spPr>
          <a:xfrm>
            <a:off x="419574"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25" name="矩形 24"/>
          <p:cNvSpPr/>
          <p:nvPr/>
        </p:nvSpPr>
        <p:spPr>
          <a:xfrm>
            <a:off x="2235932"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26" name="矩形 25"/>
          <p:cNvSpPr/>
          <p:nvPr/>
        </p:nvSpPr>
        <p:spPr>
          <a:xfrm>
            <a:off x="3717620" y="4429518"/>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4</a:t>
            </a:r>
            <a:endParaRPr lang="zh-CN" altLang="en-US" sz="2800" kern="100" dirty="0">
              <a:solidFill>
                <a:schemeClr val="accent6">
                  <a:lumMod val="75000"/>
                </a:schemeClr>
              </a:solidFill>
              <a:latin typeface="Times New Roman"/>
              <a:ea typeface="华文细黑"/>
            </a:endParaRPr>
          </a:p>
        </p:txBody>
      </p:sp>
      <p:sp>
        <p:nvSpPr>
          <p:cNvPr id="27" name="矩形 26"/>
          <p:cNvSpPr/>
          <p:nvPr/>
        </p:nvSpPr>
        <p:spPr>
          <a:xfrm>
            <a:off x="4956078" y="442747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28" name="矩形 27"/>
          <p:cNvSpPr/>
          <p:nvPr/>
        </p:nvSpPr>
        <p:spPr>
          <a:xfrm>
            <a:off x="6299655" y="4417314"/>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1</a:t>
            </a:r>
            <a:endParaRPr lang="zh-CN" altLang="en-US" sz="2800" kern="100" dirty="0">
              <a:solidFill>
                <a:schemeClr val="accent6">
                  <a:lumMod val="75000"/>
                </a:schemeClr>
              </a:solidFill>
              <a:latin typeface="Times New Roman"/>
              <a:ea typeface="华文细黑"/>
            </a:endParaRPr>
          </a:p>
        </p:txBody>
      </p:sp>
      <p:sp>
        <p:nvSpPr>
          <p:cNvPr id="29" name="矩形 28"/>
          <p:cNvSpPr/>
          <p:nvPr/>
        </p:nvSpPr>
        <p:spPr>
          <a:xfrm>
            <a:off x="8123005" y="4428362"/>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a:t>
            </a:r>
            <a:endParaRPr lang="zh-CN" altLang="en-US" sz="2800" kern="100" dirty="0">
              <a:solidFill>
                <a:schemeClr val="accent6">
                  <a:lumMod val="75000"/>
                </a:schemeClr>
              </a:solidFill>
              <a:latin typeface="Times New Roman"/>
              <a:ea typeface="华文细黑"/>
            </a:endParaRPr>
          </a:p>
        </p:txBody>
      </p:sp>
      <p:sp>
        <p:nvSpPr>
          <p:cNvPr id="30" name="矩形 2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808809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linds(horizontal)">
                                      <p:cBhvr>
                                        <p:cTn id="13" dur="500"/>
                                        <p:tgtEl>
                                          <p:spTgt spid="10"/>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blinds(horizontal)">
                                      <p:cBhvr>
                                        <p:cTn id="16" dur="500"/>
                                        <p:tgtEl>
                                          <p:spTgt spid="1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blinds(horizontal)">
                                      <p:cBhvr>
                                        <p:cTn id="19" dur="500"/>
                                        <p:tgtEl>
                                          <p:spTgt spid="1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blinds(horizontal)">
                                      <p:cBhvr>
                                        <p:cTn id="22" dur="500"/>
                                        <p:tgtEl>
                                          <p:spTgt spid="17"/>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blinds(horizontal)">
                                      <p:cBhvr>
                                        <p:cTn id="25" dur="500"/>
                                        <p:tgtEl>
                                          <p:spTgt spid="18"/>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blinds(horizontal)">
                                      <p:cBhvr>
                                        <p:cTn id="28" dur="500"/>
                                        <p:tgtEl>
                                          <p:spTgt spid="20"/>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blinds(horizontal)">
                                      <p:cBhvr>
                                        <p:cTn id="33" dur="500"/>
                                        <p:tgtEl>
                                          <p:spTgt spid="29"/>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blinds(horizontal)">
                                      <p:cBhvr>
                                        <p:cTn id="36" dur="500"/>
                                        <p:tgtEl>
                                          <p:spTgt spid="24"/>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blinds(horizontal)">
                                      <p:cBhvr>
                                        <p:cTn id="39" dur="500"/>
                                        <p:tgtEl>
                                          <p:spTgt spid="25"/>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blinds(horizontal)">
                                      <p:cBhvr>
                                        <p:cTn id="42" dur="500"/>
                                        <p:tgtEl>
                                          <p:spTgt spid="26"/>
                                        </p:tgtEl>
                                      </p:cBhvr>
                                    </p:animEffect>
                                  </p:childTnLst>
                                </p:cTn>
                              </p:par>
                              <p:par>
                                <p:cTn id="43" presetID="3" presetClass="entr" presetSubtype="1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blinds(horizontal)">
                                      <p:cBhvr>
                                        <p:cTn id="45" dur="500"/>
                                        <p:tgtEl>
                                          <p:spTgt spid="27"/>
                                        </p:tgtEl>
                                      </p:cBhvr>
                                    </p:animEffect>
                                  </p:childTnLst>
                                </p:cTn>
                              </p:par>
                              <p:par>
                                <p:cTn id="46" presetID="3" presetClass="entr" presetSubtype="10" fill="hold" grpId="0" nodeType="with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blinds(horizontal)">
                                      <p:cBhvr>
                                        <p:cTn id="4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4" grpId="0"/>
      <p:bldP spid="15" grpId="0"/>
      <p:bldP spid="17" grpId="0"/>
      <p:bldP spid="18" grpId="0"/>
      <p:bldP spid="20" grpId="0"/>
      <p:bldP spid="24" grpId="0"/>
      <p:bldP spid="25" grpId="0"/>
      <p:bldP spid="26" grpId="0"/>
      <p:bldP spid="27" grpId="0"/>
      <p:bldP spid="28" grpId="0"/>
      <p:bldP spid="2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331840" y="619108"/>
            <a:ext cx="11524006" cy="4227696"/>
          </a:xfrm>
          <a:prstGeom prst="rect">
            <a:avLst/>
          </a:prstGeom>
        </p:spPr>
        <p:txBody>
          <a:bodyPr>
            <a:spAutoFit/>
          </a:bodyPr>
          <a:lstStyle/>
          <a:p>
            <a:pPr algn="just">
              <a:lnSpc>
                <a:spcPts val="55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二</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氧化还原反应的有关计算</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2.(2015·</a:t>
            </a:r>
            <a:r>
              <a:rPr lang="zh-CN" altLang="zh-CN" sz="2800" kern="100" dirty="0">
                <a:latin typeface="Times New Roman"/>
                <a:ea typeface="华文细黑"/>
                <a:cs typeface="Times New Roman"/>
              </a:rPr>
              <a:t>高考组合题</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(1)</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江苏，</a:t>
            </a:r>
            <a:r>
              <a:rPr lang="en-US" altLang="zh-CN" sz="2800" kern="100" dirty="0">
                <a:latin typeface="IPAPANNEW"/>
                <a:ea typeface="华文细黑"/>
                <a:cs typeface="Times New Roman"/>
              </a:rPr>
              <a:t>18(1)]</a:t>
            </a:r>
            <a:r>
              <a:rPr lang="zh-CN" altLang="zh-CN" sz="2800" kern="100" dirty="0">
                <a:latin typeface="Times New Roman"/>
                <a:ea typeface="华文细黑"/>
                <a:cs typeface="Times New Roman"/>
              </a:rPr>
              <a:t>已知：</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则质量为</a:t>
            </a:r>
            <a:r>
              <a:rPr lang="en-US" altLang="zh-CN" sz="2800" kern="100" dirty="0">
                <a:latin typeface="Times New Roman"/>
                <a:ea typeface="华文细黑"/>
                <a:cs typeface="Courier New"/>
              </a:rPr>
              <a:t>17.40 g</a:t>
            </a:r>
            <a:r>
              <a:rPr lang="zh-CN" altLang="zh-CN" sz="2800" kern="100" dirty="0">
                <a:latin typeface="Times New Roman"/>
                <a:ea typeface="华文细黑"/>
                <a:cs typeface="Times New Roman"/>
              </a:rPr>
              <a:t>纯净</a:t>
            </a:r>
            <a:r>
              <a:rPr lang="en-US" altLang="zh-CN" sz="2800" kern="100" dirty="0">
                <a:latin typeface="Times New Roman"/>
                <a:ea typeface="华文细黑"/>
                <a:cs typeface="Courier New"/>
              </a:rPr>
              <a:t>MnO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最多能氧化</a:t>
            </a:r>
            <a:r>
              <a:rPr lang="en-US" altLang="zh-CN" sz="2800" kern="100" dirty="0">
                <a:latin typeface="Times New Roman"/>
                <a:ea typeface="华文细黑"/>
                <a:cs typeface="Courier New"/>
              </a:rPr>
              <a:t>________L(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全国卷</a:t>
            </a:r>
            <a:r>
              <a:rPr lang="zh-CN" altLang="zh-CN" sz="2800" kern="100" dirty="0">
                <a:latin typeface="宋体"/>
                <a:ea typeface="华文细黑"/>
                <a:cs typeface="宋体"/>
              </a:rPr>
              <a:t>Ⅱ</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28(1)]</a:t>
            </a:r>
            <a:r>
              <a:rPr lang="zh-CN" altLang="zh-CN" sz="2800" kern="100" dirty="0">
                <a:latin typeface="Times New Roman"/>
                <a:ea typeface="华文细黑"/>
                <a:cs typeface="Times New Roman"/>
              </a:rPr>
              <a:t>工业上可用</a:t>
            </a:r>
            <a:r>
              <a:rPr lang="en-US" altLang="zh-CN" sz="2800" kern="100" dirty="0">
                <a:latin typeface="Times New Roman"/>
                <a:ea typeface="华文细黑"/>
                <a:cs typeface="Courier New"/>
              </a:rPr>
              <a:t>KClO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存在下制得</a:t>
            </a:r>
            <a:r>
              <a:rPr lang="en-US" altLang="zh-CN" sz="2800" kern="100" dirty="0">
                <a:latin typeface="Times New Roman"/>
                <a:ea typeface="华文细黑"/>
                <a:cs typeface="Courier New"/>
              </a:rPr>
              <a:t>ClO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，该反应氧化剂与还原剂物质的量之比为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6506046" y="2904200"/>
            <a:ext cx="813043"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4.48</a:t>
            </a:r>
            <a:endParaRPr lang="zh-CN" altLang="en-US" sz="2800" kern="100" dirty="0">
              <a:solidFill>
                <a:schemeClr val="accent6">
                  <a:lumMod val="75000"/>
                </a:schemeClr>
              </a:solidFill>
              <a:latin typeface="Times New Roman"/>
              <a:ea typeface="华文细黑"/>
            </a:endParaRPr>
          </a:p>
        </p:txBody>
      </p:sp>
      <p:sp>
        <p:nvSpPr>
          <p:cNvPr id="3" name="矩形 2"/>
          <p:cNvSpPr/>
          <p:nvPr/>
        </p:nvSpPr>
        <p:spPr>
          <a:xfrm>
            <a:off x="7782758" y="4261036"/>
            <a:ext cx="902811"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rPr>
              <a:t>2∶1</a:t>
            </a:r>
            <a:endParaRPr lang="zh-CN" altLang="zh-CN" sz="2800" kern="100" dirty="0">
              <a:solidFill>
                <a:schemeClr val="accent6">
                  <a:lumMod val="75000"/>
                </a:schemeClr>
              </a:solidFill>
              <a:latin typeface="Times New Roman"/>
              <a:ea typeface="华文细黑"/>
            </a:endParaRPr>
          </a:p>
        </p:txBody>
      </p:sp>
      <p:sp>
        <p:nvSpPr>
          <p:cNvPr id="15"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6"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7"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8"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9" name="矩形 18"/>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0" name="圆角矩形 19"/>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26632400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0"/>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2"/>
                                        </p:tgtEl>
                                      </p:cBhvr>
                                    </p:animEffect>
                                    <p:set>
                                      <p:cBhvr>
                                        <p:cTn id="17" dur="1" fill="hold">
                                          <p:stCondLst>
                                            <p:cond delay="499"/>
                                          </p:stCondLst>
                                        </p:cTn>
                                        <p:tgtEl>
                                          <p:spTgt spid="2"/>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
                                        </p:tgtEl>
                                      </p:cBhvr>
                                    </p:animEffect>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nextCondLst>
                <p:cond evt="onClick" delay="0">
                  <p:tgtEl>
                    <p:spTgt spid="20"/>
                  </p:tgtEl>
                </p:cond>
              </p:nextCondLst>
            </p:seq>
          </p:childTnLst>
        </p:cTn>
      </p:par>
    </p:tnLst>
    <p:bldLst>
      <p:bldP spid="2" grpId="0"/>
      <p:bldP spid="2" grpId="1"/>
      <p:bldP spid="3" grpId="0"/>
      <p:bldP spid="3" grpId="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1608639965"/>
              </p:ext>
            </p:extLst>
          </p:nvPr>
        </p:nvGraphicFramePr>
        <p:xfrm>
          <a:off x="383683" y="874789"/>
          <a:ext cx="11420475" cy="2997200"/>
        </p:xfrm>
        <a:graphic>
          <a:graphicData uri="http://schemas.openxmlformats.org/presentationml/2006/ole">
            <mc:AlternateContent xmlns:mc="http://schemas.openxmlformats.org/markup-compatibility/2006">
              <mc:Choice xmlns:v="urn:schemas-microsoft-com:vml" Requires="v">
                <p:oleObj spid="_x0000_s17811" name="文档" r:id="rId3" imgW="11418231" imgH="3001297" progId="Word.Document.12">
                  <p:embed/>
                </p:oleObj>
              </mc:Choice>
              <mc:Fallback>
                <p:oleObj name="文档" r:id="rId3" imgW="11418231" imgH="3001297" progId="Word.Document.12">
                  <p:embed/>
                  <p:pic>
                    <p:nvPicPr>
                      <p:cNvPr id="0" name=""/>
                      <p:cNvPicPr/>
                      <p:nvPr/>
                    </p:nvPicPr>
                    <p:blipFill>
                      <a:blip r:embed="rId4"/>
                      <a:stretch>
                        <a:fillRect/>
                      </a:stretch>
                    </p:blipFill>
                    <p:spPr>
                      <a:xfrm>
                        <a:off x="383683" y="874789"/>
                        <a:ext cx="11420475" cy="2997200"/>
                      </a:xfrm>
                      <a:prstGeom prst="rect">
                        <a:avLst/>
                      </a:prstGeom>
                    </p:spPr>
                  </p:pic>
                </p:oleObj>
              </mc:Fallback>
            </mc:AlternateContent>
          </a:graphicData>
        </a:graphic>
      </p:graphicFrame>
      <p:sp>
        <p:nvSpPr>
          <p:cNvPr id="4" name="矩形 3"/>
          <p:cNvSpPr/>
          <p:nvPr/>
        </p:nvSpPr>
        <p:spPr>
          <a:xfrm>
            <a:off x="262558" y="3775429"/>
            <a:ext cx="10793813" cy="738664"/>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根据反应前后电荷守恒，可得：</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n</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958234138"/>
              </p:ext>
            </p:extLst>
          </p:nvPr>
        </p:nvGraphicFramePr>
        <p:xfrm>
          <a:off x="381773" y="4744667"/>
          <a:ext cx="7173913" cy="882650"/>
        </p:xfrm>
        <a:graphic>
          <a:graphicData uri="http://schemas.openxmlformats.org/presentationml/2006/ole">
            <mc:AlternateContent xmlns:mc="http://schemas.openxmlformats.org/markup-compatibility/2006">
              <mc:Choice xmlns:v="urn:schemas-microsoft-com:vml" Requires="v">
                <p:oleObj spid="_x0000_s17812" name="文档" r:id="rId5" imgW="7174338" imgH="883417" progId="Word.Document.12">
                  <p:embed/>
                </p:oleObj>
              </mc:Choice>
              <mc:Fallback>
                <p:oleObj name="文档" r:id="rId5" imgW="7174338" imgH="883417" progId="Word.Document.12">
                  <p:embed/>
                  <p:pic>
                    <p:nvPicPr>
                      <p:cNvPr id="0" name=""/>
                      <p:cNvPicPr/>
                      <p:nvPr/>
                    </p:nvPicPr>
                    <p:blipFill>
                      <a:blip r:embed="rId6"/>
                      <a:stretch>
                        <a:fillRect/>
                      </a:stretch>
                    </p:blipFill>
                    <p:spPr>
                      <a:xfrm>
                        <a:off x="381773" y="4744667"/>
                        <a:ext cx="7173913" cy="882650"/>
                      </a:xfrm>
                      <a:prstGeom prst="rect">
                        <a:avLst/>
                      </a:prstGeom>
                    </p:spPr>
                  </p:pic>
                </p:oleObj>
              </mc:Fallback>
            </mc:AlternateContent>
          </a:graphicData>
        </a:graphic>
      </p:graphicFrame>
      <p:sp>
        <p:nvSpPr>
          <p:cNvPr id="9" name="矩形 8"/>
          <p:cNvSpPr/>
          <p:nvPr/>
        </p:nvSpPr>
        <p:spPr>
          <a:xfrm>
            <a:off x="961430" y="2242941"/>
            <a:ext cx="444352" cy="661207"/>
          </a:xfrm>
          <a:prstGeom prst="rect">
            <a:avLst/>
          </a:prstGeom>
        </p:spPr>
        <p:txBody>
          <a:bodyPr wrap="none">
            <a:spAutoFit/>
          </a:bodyPr>
          <a:lstStyle/>
          <a:p>
            <a:pPr>
              <a:lnSpc>
                <a:spcPct val="150000"/>
              </a:lnSpc>
              <a:spcAft>
                <a:spcPts val="0"/>
              </a:spcAft>
            </a:pPr>
            <a:r>
              <a:rPr lang="en-US" altLang="zh-CN" sz="2800" b="1" kern="100" dirty="0">
                <a:solidFill>
                  <a:schemeClr val="accent6">
                    <a:lumMod val="75000"/>
                  </a:schemeClr>
                </a:solidFill>
                <a:latin typeface="Times New Roman"/>
                <a:ea typeface="华文细黑"/>
              </a:rPr>
              <a:t>D</a:t>
            </a:r>
            <a:endParaRPr lang="zh-CN" altLang="zh-CN" sz="2800" b="1" kern="100" dirty="0">
              <a:solidFill>
                <a:schemeClr val="accent6">
                  <a:lumMod val="75000"/>
                </a:schemeClr>
              </a:solidFill>
              <a:latin typeface="Times New Roman"/>
              <a:ea typeface="华文细黑"/>
            </a:endParaRPr>
          </a:p>
        </p:txBody>
      </p:sp>
      <p:sp>
        <p:nvSpPr>
          <p:cNvPr id="11" name="Rectangle 21">
            <a:hlinkClick r:id="rId7"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2" name="Rectangle 21">
            <a:hlinkClick r:id="rId8"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9"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0"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0" name="矩形 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80763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horizont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5"/>
                                        </p:tgtEl>
                                      </p:cBhvr>
                                    </p:animEffect>
                                    <p:set>
                                      <p:cBhvr>
                                        <p:cTn id="25" dur="1" fill="hold">
                                          <p:stCondLst>
                                            <p:cond delay="499"/>
                                          </p:stCondLst>
                                        </p:cTn>
                                        <p:tgtEl>
                                          <p:spTgt spid="5"/>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15"/>
                  </p:tgtEl>
                </p:cond>
              </p:nextCondLst>
            </p:seq>
          </p:childTnLst>
        </p:cTn>
      </p:par>
    </p:tnLst>
    <p:bldLst>
      <p:bldP spid="4" grpId="0"/>
      <p:bldP spid="4" grpId="1"/>
      <p:bldP spid="9" grpId="0"/>
      <p:bldP spid="9"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14284" y="261999"/>
            <a:ext cx="11053910" cy="5765634"/>
          </a:xfrm>
          <a:prstGeom prst="rect">
            <a:avLst/>
          </a:prstGeom>
        </p:spPr>
        <p:txBody>
          <a:bodyPr lIns="121876" tIns="60937" rIns="121876" bIns="60937">
            <a:spAutoFit/>
          </a:bodyPr>
          <a:lstStyle/>
          <a:p>
            <a:pPr algn="just" defTabSz="1219062">
              <a:lnSpc>
                <a:spcPts val="5500"/>
              </a:lnSpc>
              <a:defRPr/>
            </a:pPr>
            <a:r>
              <a:rPr lang="en-US" altLang="zh-CN" sz="2900" kern="100" dirty="0">
                <a:solidFill>
                  <a:prstClr val="black"/>
                </a:solidFill>
                <a:latin typeface="Times New Roman"/>
                <a:ea typeface="华文细黑"/>
                <a:cs typeface="Courier New"/>
              </a:rPr>
              <a:t>(3)1 </a:t>
            </a:r>
            <a:r>
              <a:rPr lang="en-US" altLang="zh-CN" sz="2900" kern="100" dirty="0" err="1">
                <a:solidFill>
                  <a:prstClr val="black"/>
                </a:solidFill>
                <a:latin typeface="Times New Roman"/>
                <a:ea typeface="华文细黑"/>
                <a:cs typeface="Courier New"/>
              </a:rPr>
              <a:t>mol</a:t>
            </a:r>
            <a:r>
              <a:rPr lang="en-US" altLang="zh-CN" sz="2900" kern="100" dirty="0">
                <a:solidFill>
                  <a:prstClr val="black"/>
                </a:solidFill>
                <a:latin typeface="Times New Roman"/>
                <a:ea typeface="华文细黑"/>
                <a:cs typeface="Courier New"/>
              </a:rPr>
              <a:t> KClO</a:t>
            </a:r>
            <a:r>
              <a:rPr lang="en-US" altLang="zh-CN" sz="2900" kern="100" baseline="-25000" dirty="0">
                <a:solidFill>
                  <a:prstClr val="black"/>
                </a:solidFill>
                <a:latin typeface="Times New Roman"/>
                <a:ea typeface="华文细黑"/>
                <a:cs typeface="Courier New"/>
              </a:rPr>
              <a:t>3</a:t>
            </a:r>
            <a:r>
              <a:rPr lang="zh-CN" altLang="zh-CN" sz="2900" kern="100" dirty="0">
                <a:solidFill>
                  <a:prstClr val="black"/>
                </a:solidFill>
                <a:latin typeface="Times New Roman"/>
                <a:ea typeface="华文细黑"/>
                <a:cs typeface="Times New Roman"/>
              </a:rPr>
              <a:t>与足量的浓盐酸完全反应，转移电子数为</a:t>
            </a:r>
            <a:r>
              <a:rPr lang="en-US" altLang="zh-CN" sz="2900" kern="100" dirty="0">
                <a:solidFill>
                  <a:prstClr val="black"/>
                </a:solidFill>
                <a:latin typeface="Times New Roman"/>
                <a:ea typeface="华文细黑"/>
                <a:cs typeface="Courier New"/>
              </a:rPr>
              <a:t>6</a:t>
            </a:r>
            <a:r>
              <a:rPr lang="en-US" altLang="zh-CN" sz="2900" i="1" kern="100" dirty="0">
                <a:solidFill>
                  <a:prstClr val="black"/>
                </a:solidFill>
                <a:latin typeface="Times New Roman"/>
                <a:ea typeface="华文细黑"/>
                <a:cs typeface="Courier New"/>
              </a:rPr>
              <a:t>N</a:t>
            </a:r>
            <a:r>
              <a:rPr lang="en-US" altLang="zh-CN" sz="2900" kern="100" baseline="-25000" dirty="0">
                <a:solidFill>
                  <a:prstClr val="black"/>
                </a:solidFill>
                <a:latin typeface="Times New Roman"/>
                <a:ea typeface="华文细黑"/>
                <a:cs typeface="Courier New"/>
              </a:rPr>
              <a:t>A</a:t>
            </a:r>
            <a:r>
              <a:rPr lang="en-US" altLang="zh-CN" sz="2900" kern="100" dirty="0">
                <a:solidFill>
                  <a:prstClr val="black"/>
                </a:solidFill>
                <a:latin typeface="Times New Roman"/>
                <a:ea typeface="华文细黑"/>
                <a:cs typeface="Courier New"/>
              </a:rPr>
              <a:t>(</a:t>
            </a:r>
            <a:r>
              <a:rPr lang="zh-CN" altLang="zh-CN" sz="2900" kern="100" dirty="0">
                <a:solidFill>
                  <a:prstClr val="black"/>
                </a:solidFill>
                <a:latin typeface="Times New Roman"/>
                <a:ea typeface="华文细黑"/>
                <a:cs typeface="Times New Roman"/>
              </a:rPr>
              <a:t>　　</a:t>
            </a:r>
            <a:r>
              <a:rPr lang="en-US" altLang="zh-CN" sz="2900" kern="100" dirty="0">
                <a:solidFill>
                  <a:prstClr val="black"/>
                </a:solidFill>
                <a:latin typeface="Times New Roman"/>
                <a:ea typeface="华文细黑"/>
                <a:cs typeface="Courier New"/>
              </a:rPr>
              <a:t>)</a:t>
            </a:r>
            <a:endParaRPr lang="zh-CN" altLang="zh-CN" sz="1100" kern="100" dirty="0">
              <a:solidFill>
                <a:prstClr val="black"/>
              </a:solidFill>
              <a:latin typeface="宋体"/>
              <a:cs typeface="Courier New"/>
            </a:endParaRPr>
          </a:p>
          <a:p>
            <a:pPr algn="just" defTabSz="1219062">
              <a:lnSpc>
                <a:spcPts val="5500"/>
              </a:lnSpc>
              <a:defRPr/>
            </a:pPr>
            <a:r>
              <a:rPr lang="zh-CN" altLang="zh-CN" sz="2900" kern="100" dirty="0">
                <a:solidFill>
                  <a:srgbClr val="0000FF"/>
                </a:solidFill>
                <a:latin typeface="Times New Roman"/>
                <a:cs typeface="Times New Roman"/>
              </a:rPr>
              <a:t>解析　</a:t>
            </a:r>
            <a:endParaRPr lang="en-US" altLang="zh-CN" sz="2900" kern="100" dirty="0">
              <a:solidFill>
                <a:srgbClr val="0000FF"/>
              </a:solidFill>
              <a:latin typeface="Times New Roman"/>
              <a:cs typeface="Times New Roman"/>
            </a:endParaRPr>
          </a:p>
          <a:p>
            <a:pPr algn="just" defTabSz="1219062">
              <a:lnSpc>
                <a:spcPts val="5500"/>
              </a:lnSpc>
              <a:defRPr/>
            </a:pPr>
            <a:endParaRPr lang="en-US" altLang="zh-CN" sz="2900" kern="100" dirty="0">
              <a:solidFill>
                <a:prstClr val="black"/>
              </a:solidFill>
              <a:latin typeface="Times New Roman"/>
              <a:ea typeface="华文细黑"/>
              <a:cs typeface="Times New Roman"/>
            </a:endParaRPr>
          </a:p>
          <a:p>
            <a:pPr algn="just" defTabSz="1219062">
              <a:lnSpc>
                <a:spcPts val="5500"/>
              </a:lnSpc>
              <a:defRPr/>
            </a:pPr>
            <a:endParaRPr lang="en-US" altLang="zh-CN" sz="2900" kern="100" dirty="0">
              <a:solidFill>
                <a:prstClr val="black"/>
              </a:solidFill>
              <a:latin typeface="Times New Roman"/>
              <a:ea typeface="华文细黑"/>
              <a:cs typeface="Times New Roman"/>
            </a:endParaRPr>
          </a:p>
          <a:p>
            <a:pPr algn="just" defTabSz="1219062">
              <a:lnSpc>
                <a:spcPts val="5500"/>
              </a:lnSpc>
              <a:defRPr/>
            </a:pPr>
            <a:endParaRPr lang="en-US" altLang="zh-CN" sz="2900" kern="100" dirty="0">
              <a:solidFill>
                <a:prstClr val="black"/>
              </a:solidFill>
              <a:latin typeface="Times New Roman"/>
              <a:ea typeface="华文细黑"/>
              <a:cs typeface="Times New Roman"/>
            </a:endParaRPr>
          </a:p>
          <a:p>
            <a:pPr algn="just" defTabSz="1219062">
              <a:lnSpc>
                <a:spcPts val="5500"/>
              </a:lnSpc>
              <a:defRPr/>
            </a:pPr>
            <a:endParaRPr lang="en-US" altLang="zh-CN" sz="2900" kern="100" dirty="0">
              <a:solidFill>
                <a:prstClr val="black"/>
              </a:solidFill>
              <a:latin typeface="Times New Roman"/>
              <a:ea typeface="华文细黑"/>
              <a:cs typeface="Times New Roman"/>
            </a:endParaRPr>
          </a:p>
          <a:p>
            <a:pPr algn="just" defTabSz="1219062">
              <a:lnSpc>
                <a:spcPts val="5500"/>
              </a:lnSpc>
              <a:defRPr/>
            </a:pPr>
            <a:endParaRPr lang="en-US" altLang="zh-CN" sz="2900" kern="100" dirty="0">
              <a:solidFill>
                <a:prstClr val="black"/>
              </a:solidFill>
              <a:latin typeface="Times New Roman"/>
              <a:ea typeface="华文细黑"/>
              <a:cs typeface="Times New Roman"/>
            </a:endParaRPr>
          </a:p>
          <a:p>
            <a:pPr algn="just" defTabSz="1219062">
              <a:lnSpc>
                <a:spcPts val="5500"/>
              </a:lnSpc>
              <a:defRPr/>
            </a:pPr>
            <a:r>
              <a:rPr lang="zh-CN" altLang="zh-CN" sz="2900" kern="100" dirty="0">
                <a:solidFill>
                  <a:srgbClr val="FF0000"/>
                </a:solidFill>
                <a:latin typeface="Times New Roman"/>
                <a:ea typeface="华文细黑"/>
                <a:cs typeface="Times New Roman"/>
              </a:rPr>
              <a:t>所以转移电子数应为</a:t>
            </a:r>
            <a:r>
              <a:rPr lang="en-US" altLang="zh-CN" sz="2900" kern="100" dirty="0">
                <a:solidFill>
                  <a:srgbClr val="FF0000"/>
                </a:solidFill>
                <a:latin typeface="Times New Roman"/>
                <a:ea typeface="华文细黑"/>
                <a:cs typeface="Courier New"/>
              </a:rPr>
              <a:t>5</a:t>
            </a:r>
            <a:r>
              <a:rPr lang="en-US" altLang="zh-CN" sz="2900" i="1" kern="100" dirty="0">
                <a:solidFill>
                  <a:srgbClr val="FF0000"/>
                </a:solidFill>
                <a:latin typeface="Times New Roman"/>
                <a:ea typeface="华文细黑"/>
                <a:cs typeface="Courier New"/>
              </a:rPr>
              <a:t>N</a:t>
            </a:r>
            <a:r>
              <a:rPr lang="en-US" altLang="zh-CN" sz="2900" kern="100" baseline="-25000" dirty="0">
                <a:solidFill>
                  <a:srgbClr val="FF0000"/>
                </a:solidFill>
                <a:latin typeface="Times New Roman"/>
                <a:ea typeface="华文细黑"/>
                <a:cs typeface="Courier New"/>
              </a:rPr>
              <a:t>A</a:t>
            </a:r>
            <a:r>
              <a:rPr lang="zh-CN" altLang="zh-CN" sz="2900" kern="100" dirty="0">
                <a:solidFill>
                  <a:srgbClr val="FF0000"/>
                </a:solidFill>
                <a:latin typeface="Times New Roman"/>
                <a:ea typeface="华文细黑"/>
                <a:cs typeface="Times New Roman"/>
              </a:rPr>
              <a:t>。</a:t>
            </a:r>
            <a:endParaRPr lang="zh-CN" altLang="zh-CN" sz="1100" kern="100" dirty="0">
              <a:solidFill>
                <a:srgbClr val="FF0000"/>
              </a:solidFill>
              <a:latin typeface="宋体"/>
              <a:cs typeface="Courier New"/>
            </a:endParaRPr>
          </a:p>
        </p:txBody>
      </p:sp>
      <p:sp>
        <p:nvSpPr>
          <p:cNvPr id="2" name="矩形 1"/>
          <p:cNvSpPr/>
          <p:nvPr/>
        </p:nvSpPr>
        <p:spPr>
          <a:xfrm>
            <a:off x="10343678" y="235206"/>
            <a:ext cx="697593" cy="707868"/>
          </a:xfrm>
          <a:prstGeom prst="rect">
            <a:avLst/>
          </a:prstGeom>
        </p:spPr>
        <p:txBody>
          <a:bodyPr wrap="none" lIns="91423" tIns="45711" rIns="91423" bIns="45711">
            <a:spAutoFit/>
          </a:bodyPr>
          <a:lstStyle/>
          <a:p>
            <a:pPr defTabSz="1219062">
              <a:defRPr/>
            </a:pPr>
            <a:r>
              <a:rPr lang="en-US" altLang="zh-CN" sz="4000" kern="100" dirty="0">
                <a:solidFill>
                  <a:srgbClr val="FF0000"/>
                </a:solidFill>
                <a:latin typeface="宋体"/>
                <a:ea typeface="华文细黑"/>
                <a:cs typeface="Times New Roman"/>
              </a:rPr>
              <a:t>×</a:t>
            </a:r>
            <a:endParaRPr lang="zh-CN" altLang="en-US" sz="4000" kern="100" dirty="0">
              <a:solidFill>
                <a:srgbClr val="FF0000"/>
              </a:solidFill>
              <a:latin typeface="宋体"/>
              <a:ea typeface="华文细黑"/>
              <a:cs typeface="Times New Roman"/>
            </a:endParaRPr>
          </a:p>
        </p:txBody>
      </p:sp>
      <p:pic>
        <p:nvPicPr>
          <p:cNvPr id="788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2528" y="1557699"/>
            <a:ext cx="7570330" cy="1822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88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1732" y="3380571"/>
            <a:ext cx="7381972" cy="1837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p:cNvSpPr/>
          <p:nvPr/>
        </p:nvSpPr>
        <p:spPr>
          <a:xfrm>
            <a:off x="1" y="6664281"/>
            <a:ext cx="12194646" cy="193720"/>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lIns="91423" tIns="45711" rIns="91423" bIns="45711" anchor="ctr"/>
          <a:lstStyle/>
          <a:p>
            <a:pPr algn="ctr" defTabSz="1219062">
              <a:lnSpc>
                <a:spcPct val="150000"/>
              </a:lnSpc>
              <a:defRPr/>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24228574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blinds(horizontal)">
                                      <p:cBhvr>
                                        <p:cTn id="12" dur="500"/>
                                        <p:tgtEl>
                                          <p:spTgt spid="5">
                                            <p:txEl>
                                              <p:pRg st="1" end="1"/>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78850"/>
                                        </p:tgtEl>
                                        <p:attrNameLst>
                                          <p:attrName>style.visibility</p:attrName>
                                        </p:attrNameLst>
                                      </p:cBhvr>
                                      <p:to>
                                        <p:strVal val="visible"/>
                                      </p:to>
                                    </p:set>
                                    <p:animEffect transition="in" filter="blinds(horizontal)">
                                      <p:cBhvr>
                                        <p:cTn id="15" dur="500"/>
                                        <p:tgtEl>
                                          <p:spTgt spid="78850"/>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3" presetClass="entr" presetSubtype="10" fill="hold" nodeType="clickEffect">
                                  <p:stCondLst>
                                    <p:cond delay="0"/>
                                  </p:stCondLst>
                                  <p:childTnLst>
                                    <p:set>
                                      <p:cBhvr>
                                        <p:cTn id="19" dur="1" fill="hold">
                                          <p:stCondLst>
                                            <p:cond delay="0"/>
                                          </p:stCondLst>
                                        </p:cTn>
                                        <p:tgtEl>
                                          <p:spTgt spid="78851"/>
                                        </p:tgtEl>
                                        <p:attrNameLst>
                                          <p:attrName>style.visibility</p:attrName>
                                        </p:attrNameLst>
                                      </p:cBhvr>
                                      <p:to>
                                        <p:strVal val="visible"/>
                                      </p:to>
                                    </p:set>
                                    <p:animEffect transition="in" filter="blinds(horizontal)">
                                      <p:cBhvr>
                                        <p:cTn id="20" dur="500"/>
                                        <p:tgtEl>
                                          <p:spTgt spid="78851"/>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nodeType="click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animEffect transition="in" filter="blinds(horizontal)">
                                      <p:cBhvr>
                                        <p:cTn id="25"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04362" y="609907"/>
            <a:ext cx="11755638" cy="1711751"/>
          </a:xfrm>
          <a:prstGeom prst="rect">
            <a:avLst/>
          </a:prstGeom>
        </p:spPr>
        <p:txBody>
          <a:bodyPr>
            <a:spAutoFit/>
          </a:bodyPr>
          <a:lstStyle/>
          <a:p>
            <a:pPr algn="just">
              <a:lnSpc>
                <a:spcPct val="130000"/>
              </a:lnSpc>
              <a:spcAft>
                <a:spcPts val="0"/>
              </a:spcAft>
            </a:pP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三</a:t>
            </a:r>
            <a:r>
              <a:rPr lang="en-US" altLang="zh-CN" sz="2800" b="1" kern="100" dirty="0">
                <a:solidFill>
                  <a:srgbClr val="E36C0A"/>
                </a:solidFill>
                <a:latin typeface="Times New Roman"/>
                <a:ea typeface="华文细黑"/>
                <a:cs typeface="Courier New"/>
              </a:rPr>
              <a:t>)</a:t>
            </a:r>
            <a:r>
              <a:rPr lang="zh-CN" altLang="zh-CN" sz="2800" b="1" kern="100" dirty="0">
                <a:solidFill>
                  <a:srgbClr val="E36C0A"/>
                </a:solidFill>
                <a:latin typeface="Times New Roman"/>
                <a:ea typeface="华文细黑"/>
                <a:cs typeface="Times New Roman"/>
              </a:rPr>
              <a:t>氧化还原反应的综合应用</a:t>
            </a:r>
            <a:endParaRPr lang="zh-CN" altLang="zh-CN" sz="2800" kern="100" dirty="0">
              <a:latin typeface="宋体"/>
              <a:cs typeface="Courier New"/>
            </a:endParaRPr>
          </a:p>
          <a:p>
            <a:pPr algn="just">
              <a:lnSpc>
                <a:spcPct val="130000"/>
              </a:lnSpc>
              <a:spcAft>
                <a:spcPts val="0"/>
              </a:spcAft>
            </a:pPr>
            <a:r>
              <a:rPr lang="en-US" altLang="zh-CN" sz="2800" kern="100" dirty="0">
                <a:latin typeface="Times New Roman"/>
                <a:ea typeface="华文细黑"/>
                <a:cs typeface="Courier New"/>
              </a:rPr>
              <a:t>3.</a:t>
            </a:r>
            <a:r>
              <a:rPr lang="en-US" altLang="zh-CN" sz="2800" kern="100" dirty="0">
                <a:latin typeface="IPAPANNEW"/>
                <a:ea typeface="华文细黑"/>
                <a:cs typeface="Times New Roman"/>
              </a:rPr>
              <a:t>[2015·</a:t>
            </a:r>
            <a:r>
              <a:rPr lang="zh-CN" altLang="zh-CN" sz="2800" kern="100" dirty="0">
                <a:latin typeface="IPAPANNEW"/>
                <a:ea typeface="华文细黑"/>
                <a:cs typeface="Times New Roman"/>
              </a:rPr>
              <a:t>山东理综，</a:t>
            </a:r>
            <a:r>
              <a:rPr lang="en-US" altLang="zh-CN" sz="2800" kern="100" dirty="0">
                <a:latin typeface="IPAPANNEW"/>
                <a:ea typeface="华文细黑"/>
                <a:cs typeface="Times New Roman"/>
              </a:rPr>
              <a:t>29(2)]</a:t>
            </a:r>
            <a:r>
              <a:rPr lang="zh-CN" altLang="zh-CN" sz="2800" kern="100" dirty="0">
                <a:latin typeface="Times New Roman"/>
                <a:ea typeface="华文细黑"/>
                <a:cs typeface="Times New Roman"/>
              </a:rPr>
              <a:t>利用钴渣</a:t>
            </a:r>
            <a:r>
              <a:rPr lang="en-US" altLang="zh-CN" sz="2800" kern="100" dirty="0">
                <a:latin typeface="IPAPANNEW"/>
                <a:ea typeface="华文细黑"/>
                <a:cs typeface="Times New Roman"/>
              </a:rPr>
              <a:t>[</a:t>
            </a:r>
            <a:r>
              <a:rPr lang="zh-CN" altLang="zh-CN" sz="2800" kern="100" dirty="0">
                <a:latin typeface="IPAPANNEW"/>
                <a:ea typeface="华文细黑"/>
                <a:cs typeface="Times New Roman"/>
              </a:rPr>
              <a:t>含</a:t>
            </a:r>
            <a:r>
              <a:rPr lang="en-US" altLang="zh-CN" sz="2800" kern="100" dirty="0">
                <a:latin typeface="IPAPANNEW"/>
                <a:ea typeface="华文细黑"/>
                <a:cs typeface="Times New Roman"/>
              </a:rPr>
              <a:t>Co(OH)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Fe(OH)</a:t>
            </a:r>
            <a:r>
              <a:rPr lang="en-US" altLang="zh-CN" sz="2800" kern="100" baseline="-25000" dirty="0">
                <a:latin typeface="IPAPANNEW"/>
                <a:ea typeface="华文细黑"/>
                <a:cs typeface="Times New Roman"/>
              </a:rPr>
              <a:t>3</a:t>
            </a:r>
            <a:r>
              <a:rPr lang="zh-CN" altLang="zh-CN" sz="2800" kern="100" dirty="0">
                <a:latin typeface="IPAPANNEW"/>
                <a:ea typeface="华文细黑"/>
                <a:cs typeface="Times New Roman"/>
              </a:rPr>
              <a:t>等</a:t>
            </a:r>
            <a:r>
              <a:rPr lang="en-US" altLang="zh-CN" sz="2800" kern="100" dirty="0">
                <a:latin typeface="IPAPANNEW"/>
                <a:ea typeface="华文细黑"/>
                <a:cs typeface="Times New Roman"/>
              </a:rPr>
              <a:t>]</a:t>
            </a:r>
            <a:r>
              <a:rPr lang="zh-CN" altLang="zh-CN" sz="2800" kern="100" dirty="0">
                <a:latin typeface="Times New Roman"/>
                <a:ea typeface="华文细黑"/>
                <a:cs typeface="Times New Roman"/>
              </a:rPr>
              <a:t>制备钴氧化物的工艺流程如下：</a:t>
            </a:r>
            <a:endParaRPr lang="zh-CN" altLang="zh-CN" sz="2800" kern="100" dirty="0">
              <a:effectLst/>
              <a:latin typeface="宋体"/>
              <a:cs typeface="Courier New"/>
            </a:endParaRPr>
          </a:p>
        </p:txBody>
      </p:sp>
      <p:pic>
        <p:nvPicPr>
          <p:cNvPr id="18434" name="Picture 2" descr="\\李笑影\e\人教版化学\HX58.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0830" y="1833436"/>
            <a:ext cx="8934347" cy="2314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矩形 2"/>
          <p:cNvSpPr/>
          <p:nvPr/>
        </p:nvSpPr>
        <p:spPr>
          <a:xfrm>
            <a:off x="190550" y="4071273"/>
            <a:ext cx="11755638" cy="2272673"/>
          </a:xfrm>
          <a:prstGeom prst="rect">
            <a:avLst/>
          </a:prstGeom>
        </p:spPr>
        <p:txBody>
          <a:bodyPr>
            <a:spAutoFit/>
          </a:bodyPr>
          <a:lstStyle/>
          <a:p>
            <a:pPr algn="just">
              <a:lnSpc>
                <a:spcPct val="130000"/>
              </a:lnSpc>
              <a:spcAft>
                <a:spcPts val="0"/>
              </a:spcAft>
            </a:pPr>
            <a:r>
              <a:rPr lang="en-US" altLang="zh-CN" sz="2800" kern="100" dirty="0">
                <a:latin typeface="Times New Roman"/>
                <a:ea typeface="华文细黑"/>
                <a:cs typeface="Courier New"/>
              </a:rPr>
              <a:t>Co(OH)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溶解还原反应的离子方程式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a:t>
            </a:r>
            <a:r>
              <a:rPr lang="zh-CN" altLang="zh-CN" sz="2800" kern="100" dirty="0">
                <a:latin typeface="Times New Roman"/>
                <a:ea typeface="华文细黑"/>
                <a:cs typeface="Times New Roman"/>
              </a:rPr>
              <a:t>。铁渣中铁元素的化合价为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。在空气中煅烧</a:t>
            </a:r>
            <a:r>
              <a:rPr lang="en-US" altLang="zh-CN" sz="2800" kern="100" dirty="0">
                <a:latin typeface="Times New Roman"/>
                <a:ea typeface="华文细黑"/>
                <a:cs typeface="Courier New"/>
              </a:rPr>
              <a:t>CoC</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生成钴氧化物和</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，测得充分煅烧后固体质量为</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的体积为</a:t>
            </a:r>
            <a:r>
              <a:rPr lang="en-US" altLang="zh-CN" sz="2800" kern="100" dirty="0">
                <a:latin typeface="Times New Roman"/>
                <a:ea typeface="华文细黑"/>
                <a:cs typeface="Courier New"/>
              </a:rPr>
              <a:t>1.344 L(</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，则钴氧化物的化学式为</a:t>
            </a:r>
            <a:r>
              <a:rPr lang="en-US" altLang="zh-CN" sz="2800" kern="100" dirty="0">
                <a:latin typeface="Times New Roman"/>
                <a:ea typeface="华文细黑"/>
                <a:cs typeface="Courier New"/>
              </a:rPr>
              <a:t>________</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0" name="Rectangle 21">
            <a:hlinkClick r:id="rId3"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1" name="Rectangle 21">
            <a:hlinkClick r:id="rId4"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5"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6"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3" name="矩形 1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5" name="圆角矩形 14">
            <a:hlinkClick r:id="rId7"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55200343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815316931"/>
              </p:ext>
            </p:extLst>
          </p:nvPr>
        </p:nvGraphicFramePr>
        <p:xfrm>
          <a:off x="291052" y="1054418"/>
          <a:ext cx="11623675" cy="1800225"/>
        </p:xfrm>
        <a:graphic>
          <a:graphicData uri="http://schemas.openxmlformats.org/presentationml/2006/ole">
            <mc:AlternateContent xmlns:mc="http://schemas.openxmlformats.org/markup-compatibility/2006">
              <mc:Choice xmlns:v="urn:schemas-microsoft-com:vml" Requires="v">
                <p:oleObj spid="_x0000_s19858" name="文档" r:id="rId3" imgW="11624056" imgH="1800418" progId="Word.Document.12">
                  <p:embed/>
                </p:oleObj>
              </mc:Choice>
              <mc:Fallback>
                <p:oleObj name="文档" r:id="rId3" imgW="11624056" imgH="1800418" progId="Word.Document.12">
                  <p:embed/>
                  <p:pic>
                    <p:nvPicPr>
                      <p:cNvPr id="0" name=""/>
                      <p:cNvPicPr/>
                      <p:nvPr/>
                    </p:nvPicPr>
                    <p:blipFill>
                      <a:blip r:embed="rId4"/>
                      <a:stretch>
                        <a:fillRect/>
                      </a:stretch>
                    </p:blipFill>
                    <p:spPr>
                      <a:xfrm>
                        <a:off x="291052" y="1054418"/>
                        <a:ext cx="11623675" cy="1800225"/>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2987686725"/>
              </p:ext>
            </p:extLst>
          </p:nvPr>
        </p:nvGraphicFramePr>
        <p:xfrm>
          <a:off x="274638" y="2327275"/>
          <a:ext cx="11622087" cy="1919288"/>
        </p:xfrm>
        <a:graphic>
          <a:graphicData uri="http://schemas.openxmlformats.org/presentationml/2006/ole">
            <mc:AlternateContent xmlns:mc="http://schemas.openxmlformats.org/markup-compatibility/2006">
              <mc:Choice xmlns:v="urn:schemas-microsoft-com:vml" Requires="v">
                <p:oleObj spid="_x0000_s19859" name="文档" r:id="rId5" imgW="11624056" imgH="1955439" progId="Word.Document.12">
                  <p:embed/>
                </p:oleObj>
              </mc:Choice>
              <mc:Fallback>
                <p:oleObj name="文档" r:id="rId5" imgW="11624056" imgH="1955439" progId="Word.Document.12">
                  <p:embed/>
                  <p:pic>
                    <p:nvPicPr>
                      <p:cNvPr id="0" name=""/>
                      <p:cNvPicPr/>
                      <p:nvPr/>
                    </p:nvPicPr>
                    <p:blipFill>
                      <a:blip r:embed="rId6"/>
                      <a:stretch>
                        <a:fillRect/>
                      </a:stretch>
                    </p:blipFill>
                    <p:spPr>
                      <a:xfrm>
                        <a:off x="274638" y="2327275"/>
                        <a:ext cx="11622087" cy="1919288"/>
                      </a:xfrm>
                      <a:prstGeom prst="rect">
                        <a:avLst/>
                      </a:prstGeom>
                    </p:spPr>
                  </p:pic>
                </p:oleObj>
              </mc:Fallback>
            </mc:AlternateContent>
          </a:graphicData>
        </a:graphic>
      </p:graphicFrame>
      <p:sp>
        <p:nvSpPr>
          <p:cNvPr id="5" name="矩形 4"/>
          <p:cNvSpPr/>
          <p:nvPr/>
        </p:nvSpPr>
        <p:spPr>
          <a:xfrm>
            <a:off x="190550" y="4134773"/>
            <a:ext cx="11755638" cy="2031325"/>
          </a:xfrm>
          <a:prstGeom prst="rect">
            <a:avLst/>
          </a:prstGeom>
        </p:spPr>
        <p:txBody>
          <a:bodyPr>
            <a:spAutoFit/>
          </a:bodyPr>
          <a:lstStyle/>
          <a:p>
            <a:pPr algn="just">
              <a:lnSpc>
                <a:spcPct val="150000"/>
              </a:lnSpc>
              <a:spcAft>
                <a:spcPts val="0"/>
              </a:spcAft>
            </a:pPr>
            <a:r>
              <a:rPr lang="zh-CN" altLang="zh-CN" sz="2800" kern="100" dirty="0" smtClean="0">
                <a:latin typeface="Times New Roman"/>
                <a:ea typeface="华文细黑"/>
                <a:cs typeface="Times New Roman"/>
              </a:rPr>
              <a:t>其</a:t>
            </a:r>
            <a:r>
              <a:rPr lang="zh-CN" altLang="zh-CN" sz="2800" kern="100" dirty="0">
                <a:latin typeface="Times New Roman"/>
                <a:ea typeface="华文细黑"/>
                <a:cs typeface="Times New Roman"/>
              </a:rPr>
              <a:t>质量为</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0.03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59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zh-CN" altLang="zh-CN" sz="2800" kern="100" dirty="0">
                <a:latin typeface="Times New Roman"/>
                <a:ea typeface="华文细黑"/>
                <a:cs typeface="Times New Roman"/>
              </a:rPr>
              <a:t>，设钴氧化物的化学式为</a:t>
            </a:r>
            <a:r>
              <a:rPr lang="en-US" altLang="zh-CN" sz="2800" kern="100" dirty="0" err="1">
                <a:latin typeface="Times New Roman"/>
                <a:ea typeface="华文细黑"/>
                <a:cs typeface="Courier New"/>
              </a:rPr>
              <a:t>Co</a:t>
            </a:r>
            <a:r>
              <a:rPr lang="en-US" altLang="zh-CN" sz="2800" i="1" kern="100" baseline="-25000" dirty="0" err="1">
                <a:latin typeface="Times New Roman"/>
                <a:ea typeface="华文细黑"/>
                <a:cs typeface="Courier New"/>
              </a:rPr>
              <a:t>x</a:t>
            </a:r>
            <a:r>
              <a:rPr lang="en-US" altLang="zh-CN" sz="2800" kern="100" dirty="0" err="1">
                <a:latin typeface="Times New Roman"/>
                <a:ea typeface="华文细黑"/>
                <a:cs typeface="Courier New"/>
              </a:rPr>
              <a:t>O</a:t>
            </a:r>
            <a:r>
              <a:rPr lang="en-US" altLang="zh-CN" sz="2800" i="1" kern="100" baseline="-25000" dirty="0" err="1">
                <a:latin typeface="Times New Roman"/>
                <a:ea typeface="华文细黑"/>
                <a:cs typeface="Courier New"/>
              </a:rPr>
              <a:t>y</a:t>
            </a:r>
            <a:r>
              <a:rPr lang="zh-CN" altLang="zh-CN" sz="2800" kern="100" dirty="0">
                <a:latin typeface="Times New Roman"/>
                <a:ea typeface="华文细黑"/>
                <a:cs typeface="Times New Roman"/>
              </a:rPr>
              <a:t>，根据元素的质量比可得</a:t>
            </a:r>
            <a:r>
              <a:rPr lang="en-US" altLang="zh-CN" sz="2800" kern="100" dirty="0">
                <a:latin typeface="Times New Roman"/>
                <a:ea typeface="华文细黑"/>
                <a:cs typeface="Courier New"/>
              </a:rPr>
              <a:t>59</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16</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(2.41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1.77 g)</a:t>
            </a:r>
            <a:r>
              <a:rPr lang="zh-CN" altLang="zh-CN" sz="2800" kern="100" dirty="0">
                <a:latin typeface="Times New Roman"/>
                <a:ea typeface="华文细黑"/>
                <a:cs typeface="Times New Roman"/>
              </a:rPr>
              <a:t>，解得</a:t>
            </a:r>
            <a:r>
              <a:rPr lang="en-US" altLang="zh-CN" sz="2800" i="1" kern="100" dirty="0" err="1">
                <a:latin typeface="Times New Roman"/>
                <a:ea typeface="华文细黑"/>
                <a:cs typeface="Courier New"/>
              </a:rPr>
              <a:t>x</a:t>
            </a:r>
            <a:r>
              <a:rPr lang="en-US" altLang="zh-CN" sz="2800" kern="100" dirty="0" err="1">
                <a:latin typeface="宋体"/>
                <a:ea typeface="华文细黑"/>
                <a:cs typeface="Times New Roman"/>
              </a:rPr>
              <a:t>∶</a:t>
            </a:r>
            <a:r>
              <a:rPr lang="en-US" altLang="zh-CN" sz="2800" i="1" kern="100" dirty="0" err="1">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，所以钴氧化物的化学式为</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sp>
        <p:nvSpPr>
          <p:cNvPr id="10" name="Rectangle 21">
            <a:hlinkClick r:id="rId7"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1" name="Rectangle 21">
            <a:hlinkClick r:id="rId8"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2" name="Rectangle 21">
            <a:hlinkClick r:id="rId9"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10"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7" name="圆角矩形 16">
            <a:hlinkClick r:id="rId11"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0643641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blinds(horizontal)">
                                      <p:cBhvr>
                                        <p:cTn id="11" dur="750"/>
                                        <p:tgtEl>
                                          <p:spTgt spid="13"/>
                                        </p:tgtEl>
                                      </p:cBhvr>
                                    </p:animEffect>
                                  </p:childTnLst>
                                </p:cTn>
                              </p:par>
                            </p:childTnLst>
                          </p:cTn>
                        </p:par>
                        <p:par>
                          <p:cTn id="12" fill="hold">
                            <p:stCondLst>
                              <p:cond delay="1500"/>
                            </p:stCondLst>
                            <p:childTnLst>
                              <p:par>
                                <p:cTn id="13" presetID="3" presetClass="entr" presetSubtype="1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6413477"/>
              </p:ext>
            </p:extLst>
          </p:nvPr>
        </p:nvGraphicFramePr>
        <p:xfrm>
          <a:off x="594704" y="1125538"/>
          <a:ext cx="10860087" cy="2103437"/>
        </p:xfrm>
        <a:graphic>
          <a:graphicData uri="http://schemas.openxmlformats.org/presentationml/2006/ole">
            <mc:AlternateContent xmlns:mc="http://schemas.openxmlformats.org/markup-compatibility/2006">
              <mc:Choice xmlns:v="urn:schemas-microsoft-com:vml" Requires="v">
                <p:oleObj spid="_x0000_s20679" name="文档" r:id="rId3" imgW="10857251" imgH="2248179" progId="Word.Document.12">
                  <p:embed/>
                </p:oleObj>
              </mc:Choice>
              <mc:Fallback>
                <p:oleObj name="文档" r:id="rId3" imgW="10857251" imgH="2248179" progId="Word.Document.12">
                  <p:embed/>
                  <p:pic>
                    <p:nvPicPr>
                      <p:cNvPr id="0" name=""/>
                      <p:cNvPicPr/>
                      <p:nvPr/>
                    </p:nvPicPr>
                    <p:blipFill>
                      <a:blip r:embed="rId4"/>
                      <a:stretch>
                        <a:fillRect/>
                      </a:stretch>
                    </p:blipFill>
                    <p:spPr>
                      <a:xfrm>
                        <a:off x="594704" y="1125538"/>
                        <a:ext cx="10860087" cy="2103437"/>
                      </a:xfrm>
                      <a:prstGeom prst="rect">
                        <a:avLst/>
                      </a:prstGeom>
                    </p:spPr>
                  </p:pic>
                </p:oleObj>
              </mc:Fallback>
            </mc:AlternateContent>
          </a:graphicData>
        </a:graphic>
      </p:graphicFrame>
      <p:sp>
        <p:nvSpPr>
          <p:cNvPr id="8" name="Rectangle 21">
            <a:hlinkClick r:id="rId5"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9" name="Rectangle 21">
            <a:hlinkClick r:id="rId6"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1" name="Rectangle 21">
            <a:hlinkClick r:id="rId7"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2" name="Rectangle 21">
            <a:hlinkClick r:id="rId8"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Tree>
    <p:extLst>
      <p:ext uri="{BB962C8B-B14F-4D97-AF65-F5344CB8AC3E}">
        <p14:creationId xmlns:p14="http://schemas.microsoft.com/office/powerpoint/2010/main" val="26606379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114300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2" name="矩形 11"/>
          <p:cNvSpPr/>
          <p:nvPr/>
        </p:nvSpPr>
        <p:spPr>
          <a:xfrm>
            <a:off x="271407" y="837506"/>
            <a:ext cx="11524006" cy="5262979"/>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4.</a:t>
            </a:r>
            <a:r>
              <a:rPr lang="en-US" altLang="zh-CN" sz="2800" kern="100" dirty="0" smtClean="0">
                <a:latin typeface="IPAPANNEW"/>
                <a:ea typeface="华文细黑"/>
                <a:cs typeface="Times New Roman"/>
              </a:rPr>
              <a:t>[</a:t>
            </a:r>
            <a:r>
              <a:rPr lang="en-US" altLang="zh-CN" sz="2800" kern="100" dirty="0">
                <a:latin typeface="IPAPANNEW"/>
                <a:ea typeface="华文细黑"/>
                <a:cs typeface="Times New Roman"/>
              </a:rPr>
              <a:t>2014·</a:t>
            </a:r>
            <a:r>
              <a:rPr lang="zh-CN" altLang="zh-CN" sz="2800" kern="100" dirty="0">
                <a:latin typeface="IPAPANNEW"/>
                <a:ea typeface="华文细黑"/>
                <a:cs typeface="Times New Roman"/>
              </a:rPr>
              <a:t>新课标全国卷</a:t>
            </a:r>
            <a:r>
              <a:rPr lang="zh-CN" altLang="zh-CN" sz="2800" kern="100" dirty="0">
                <a:latin typeface="宋体"/>
                <a:ea typeface="华文细黑"/>
                <a:cs typeface="宋体"/>
              </a:rPr>
              <a:t>Ⅰ</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27(2)</a:t>
            </a:r>
            <a:r>
              <a:rPr lang="zh-CN" altLang="zh-CN" sz="2800" kern="100" dirty="0">
                <a:latin typeface="宋体"/>
                <a:ea typeface="华文细黑"/>
                <a:cs typeface="宋体"/>
              </a:rPr>
              <a:t>①②</a:t>
            </a:r>
            <a:r>
              <a:rPr lang="zh-CN" altLang="zh-CN" sz="2800" kern="100" dirty="0">
                <a:latin typeface="IPAPANNEW"/>
                <a:ea typeface="华文细黑"/>
                <a:cs typeface="Times New Roman"/>
              </a:rPr>
              <a:t>、</a:t>
            </a:r>
            <a:r>
              <a:rPr lang="en-US" altLang="zh-CN" sz="2800" kern="100" dirty="0">
                <a:latin typeface="IPAPANNEW"/>
                <a:ea typeface="华文细黑"/>
                <a:cs typeface="Times New Roman"/>
              </a:rPr>
              <a:t>(3)]</a:t>
            </a:r>
            <a:r>
              <a:rPr lang="en-US" altLang="zh-CN" sz="2800" kern="100" dirty="0">
                <a:latin typeface="Times New Roman"/>
                <a:ea typeface="华文细黑"/>
                <a:cs typeface="Courier New"/>
              </a:rPr>
              <a:t>(2)H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及</a:t>
            </a:r>
            <a:r>
              <a:rPr lang="en-US" altLang="zh-CN" sz="2800" kern="100" dirty="0">
                <a:latin typeface="Times New Roman"/>
                <a:ea typeface="华文细黑"/>
                <a:cs typeface="Courier New"/>
              </a:rPr>
              <a:t>NaH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均可将溶液中的</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还原为银，从而可用于化学镀银。</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元素的化合价为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利用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进行化学镀银反应中，氧化剂与还原剂的物质的量之比为</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，则氧化产物为</a:t>
            </a:r>
            <a:r>
              <a:rPr lang="en-US" altLang="zh-CN" sz="2800" kern="100" dirty="0">
                <a:latin typeface="Times New Roman"/>
                <a:ea typeface="华文细黑"/>
                <a:cs typeface="Courier New"/>
              </a:rPr>
              <a:t>____________(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的工业制法是：将白磷</a:t>
            </a:r>
            <a:r>
              <a:rPr lang="en-US" altLang="zh-CN" sz="2800" kern="100" dirty="0">
                <a:latin typeface="Times New Roman"/>
                <a:ea typeface="华文细黑"/>
                <a:cs typeface="Courier New"/>
              </a:rPr>
              <a:t>(P</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溶液反应生成</a:t>
            </a:r>
            <a:r>
              <a:rPr lang="en-US" altLang="zh-CN" sz="2800" kern="100" dirty="0">
                <a:latin typeface="Times New Roman"/>
                <a:ea typeface="华文细黑"/>
                <a:cs typeface="Courier New"/>
              </a:rPr>
              <a:t>PH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气体和</a:t>
            </a:r>
            <a:r>
              <a:rPr lang="en-US" altLang="zh-CN" sz="2800" kern="100" dirty="0">
                <a:latin typeface="Times New Roman"/>
                <a:ea typeface="华文细黑"/>
                <a:cs typeface="Courier New"/>
              </a:rPr>
              <a:t>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，后者再与</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反应。写出白磷与</a:t>
            </a:r>
            <a:r>
              <a:rPr lang="en-US" altLang="zh-CN" sz="2800" kern="100" dirty="0">
                <a:latin typeface="Times New Roman"/>
                <a:ea typeface="华文细黑"/>
                <a:cs typeface="Courier New"/>
              </a:rPr>
              <a:t>Ba(OH)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溶液反应的</a:t>
            </a:r>
            <a:r>
              <a:rPr lang="zh-CN" altLang="zh-CN" sz="2800" kern="100" dirty="0" smtClean="0">
                <a:latin typeface="Times New Roman"/>
                <a:ea typeface="华文细黑"/>
                <a:cs typeface="Times New Roman"/>
              </a:rPr>
              <a:t>化学方程式</a:t>
            </a:r>
            <a:r>
              <a:rPr lang="en-US" altLang="zh-CN" sz="2800" kern="100" dirty="0" smtClean="0">
                <a:latin typeface="Times New Roman"/>
                <a:ea typeface="华文细黑"/>
                <a:cs typeface="Courier New"/>
              </a:rPr>
              <a:t>_______________________________________________</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sp>
        <p:nvSpPr>
          <p:cNvPr id="9"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0"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3"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4"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8" name="矩形 7"/>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1" name="圆角矩形 10">
            <a:hlinkClick r:id="rId6"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15" name="圆角矩形 14">
            <a:hlinkClick r:id="rId7" action="ppaction://hlinksldjump"/>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77664381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0" y="69349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矩形 8"/>
          <p:cNvSpPr/>
          <p:nvPr/>
        </p:nvSpPr>
        <p:spPr>
          <a:xfrm>
            <a:off x="190550" y="737876"/>
            <a:ext cx="11639246"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①</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元素化合价为＋</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价。</a:t>
            </a:r>
            <a:endParaRPr lang="zh-CN" altLang="zh-CN" sz="105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根据</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与</a:t>
            </a:r>
            <a:r>
              <a:rPr lang="en-US" altLang="zh-CN" sz="2800" kern="100" dirty="0">
                <a:latin typeface="Times New Roman"/>
                <a:ea typeface="华文细黑"/>
                <a:cs typeface="Courier New"/>
              </a:rPr>
              <a:t>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反应中两者物质的量之比为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Ag</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在反应中得到</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则失去</a:t>
            </a:r>
            <a:r>
              <a:rPr lang="en-US" altLang="zh-CN" sz="2800" kern="100" dirty="0">
                <a:latin typeface="Times New Roman"/>
                <a:ea typeface="华文细黑"/>
                <a:cs typeface="Courier New"/>
              </a:rPr>
              <a:t>4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P</a:t>
            </a:r>
            <a:r>
              <a:rPr lang="zh-CN" altLang="zh-CN" sz="2800" kern="100" dirty="0">
                <a:latin typeface="Times New Roman"/>
                <a:ea typeface="华文细黑"/>
                <a:cs typeface="Times New Roman"/>
              </a:rPr>
              <a:t>元素将显＋</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价，产物为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，即氧化产物为</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依据氧化还原反应方程式配平原则，得：</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2P</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3Ba(OH)</a:t>
            </a:r>
            <a:r>
              <a:rPr lang="en-US" altLang="zh-CN" sz="2800" kern="100" baseline="-25000" dirty="0" smtClean="0">
                <a:latin typeface="Times New Roman"/>
                <a:ea typeface="华文细黑"/>
                <a:cs typeface="Courier New"/>
              </a:rPr>
              <a:t>2</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a:t>
            </a:r>
          </a:p>
          <a:p>
            <a:pPr algn="just">
              <a:lnSpc>
                <a:spcPct val="150000"/>
              </a:lnSpc>
              <a:spcAft>
                <a:spcPts val="0"/>
              </a:spcAft>
            </a:pPr>
            <a:r>
              <a:rPr lang="en-US" altLang="zh-CN" sz="2800" kern="100" dirty="0" smtClean="0">
                <a:latin typeface="Times New Roman"/>
                <a:ea typeface="华文细黑"/>
                <a:cs typeface="Courier New"/>
              </a:rPr>
              <a:t>2PH</a:t>
            </a:r>
            <a:r>
              <a:rPr lang="en-US" altLang="zh-CN" sz="2800" kern="100" baseline="-25000" dirty="0" smtClean="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3Ba(H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PO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(2)</a:t>
            </a:r>
            <a:r>
              <a:rPr lang="en-US" altLang="zh-CN" sz="2800" kern="100" dirty="0">
                <a:solidFill>
                  <a:srgbClr val="E36C0A"/>
                </a:solidFill>
                <a:latin typeface="宋体"/>
                <a:ea typeface="华文细黑"/>
                <a:cs typeface="Times New Roman"/>
              </a:rPr>
              <a:t>①</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1</a:t>
            </a:r>
            <a:r>
              <a:rPr lang="zh-CN" altLang="zh-CN" sz="2800" kern="100" dirty="0">
                <a:solidFill>
                  <a:srgbClr val="E36C0A"/>
                </a:solidFill>
                <a:latin typeface="Times New Roman"/>
                <a:ea typeface="华文细黑"/>
                <a:cs typeface="Times New Roman"/>
              </a:rPr>
              <a:t>　</a:t>
            </a:r>
            <a:r>
              <a:rPr lang="en-US" altLang="zh-CN" sz="2800" kern="100" dirty="0">
                <a:solidFill>
                  <a:srgbClr val="E36C0A"/>
                </a:solidFill>
                <a:latin typeface="宋体"/>
                <a:ea typeface="华文细黑"/>
                <a:cs typeface="Times New Roman"/>
              </a:rPr>
              <a:t>②</a:t>
            </a:r>
            <a:r>
              <a:rPr lang="en-US" altLang="zh-CN" sz="2800" kern="100" dirty="0">
                <a:solidFill>
                  <a:srgbClr val="E36C0A"/>
                </a:solidFill>
                <a:latin typeface="Times New Roman"/>
                <a:ea typeface="华文细黑"/>
                <a:cs typeface="Courier New"/>
              </a:rPr>
              <a:t>H</a:t>
            </a:r>
            <a:r>
              <a:rPr lang="en-US" altLang="zh-CN" sz="2800" kern="100" baseline="-25000" dirty="0">
                <a:solidFill>
                  <a:srgbClr val="E36C0A"/>
                </a:solidFill>
                <a:latin typeface="Times New Roman"/>
                <a:ea typeface="华文细黑"/>
                <a:cs typeface="Courier New"/>
              </a:rPr>
              <a:t>3</a:t>
            </a:r>
            <a:r>
              <a:rPr lang="en-US" altLang="zh-CN" sz="2800" kern="100" dirty="0">
                <a:solidFill>
                  <a:srgbClr val="E36C0A"/>
                </a:solidFill>
                <a:latin typeface="Times New Roman"/>
                <a:ea typeface="华文细黑"/>
                <a:cs typeface="Courier New"/>
              </a:rPr>
              <a:t>PO</a:t>
            </a:r>
            <a:r>
              <a:rPr lang="en-US" altLang="zh-CN" sz="2800" kern="100" baseline="-25000" dirty="0">
                <a:solidFill>
                  <a:srgbClr val="E36C0A"/>
                </a:solidFill>
                <a:latin typeface="Times New Roman"/>
                <a:ea typeface="华文细黑"/>
                <a:cs typeface="Courier New"/>
              </a:rPr>
              <a:t>4</a:t>
            </a:r>
            <a:endParaRPr lang="zh-CN" altLang="zh-CN" sz="1050" kern="100" dirty="0">
              <a:latin typeface="宋体"/>
              <a:cs typeface="Courier New"/>
            </a:endParaRPr>
          </a:p>
          <a:p>
            <a:pPr algn="just">
              <a:lnSpc>
                <a:spcPct val="150000"/>
              </a:lnSpc>
              <a:spcAft>
                <a:spcPts val="0"/>
              </a:spcAft>
            </a:pPr>
            <a:r>
              <a:rPr lang="en-US" altLang="zh-CN" sz="2800" kern="100" dirty="0">
                <a:solidFill>
                  <a:srgbClr val="E36C0A"/>
                </a:solidFill>
                <a:latin typeface="Times New Roman"/>
                <a:ea typeface="华文细黑"/>
                <a:cs typeface="Courier New"/>
              </a:rPr>
              <a:t>(3)2P</a:t>
            </a:r>
            <a:r>
              <a:rPr lang="en-US" altLang="zh-CN" sz="2800" kern="100" baseline="-25000" dirty="0">
                <a:solidFill>
                  <a:srgbClr val="E36C0A"/>
                </a:solidFill>
                <a:latin typeface="Times New Roman"/>
                <a:ea typeface="华文细黑"/>
                <a:cs typeface="Courier New"/>
              </a:rPr>
              <a:t>4</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3Ba(OH)</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6H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O</a:t>
            </a:r>
            <a:r>
              <a:rPr lang="en-US" altLang="zh-CN" sz="2800" kern="100" spc="-80" dirty="0">
                <a:solidFill>
                  <a:srgbClr val="E36C0A"/>
                </a:solidFill>
                <a:latin typeface="Times New Roman"/>
                <a:ea typeface="华文细黑"/>
                <a:cs typeface="Courier New"/>
              </a:rPr>
              <a:t>==</a:t>
            </a:r>
            <a:r>
              <a:rPr lang="en-US" altLang="zh-CN" sz="2800" kern="100" dirty="0">
                <a:solidFill>
                  <a:srgbClr val="E36C0A"/>
                </a:solidFill>
                <a:latin typeface="Times New Roman"/>
                <a:ea typeface="华文细黑"/>
                <a:cs typeface="Courier New"/>
              </a:rPr>
              <a:t>=3Ba(H</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PO</a:t>
            </a:r>
            <a:r>
              <a:rPr lang="en-US" altLang="zh-CN" sz="2800" kern="100" baseline="-25000" dirty="0">
                <a:solidFill>
                  <a:srgbClr val="E36C0A"/>
                </a:solidFill>
                <a:latin typeface="Times New Roman"/>
                <a:ea typeface="华文细黑"/>
                <a:cs typeface="Courier New"/>
              </a:rPr>
              <a:t>2</a:t>
            </a:r>
            <a:r>
              <a:rPr lang="en-US" altLang="zh-CN" sz="2800" kern="100" dirty="0">
                <a:solidFill>
                  <a:srgbClr val="E36C0A"/>
                </a:solidFill>
                <a:latin typeface="Times New Roman"/>
                <a:ea typeface="华文细黑"/>
                <a:cs typeface="Courier New"/>
              </a:rPr>
              <a:t>)</a:t>
            </a:r>
            <a:r>
              <a:rPr lang="en-US" altLang="zh-CN" sz="2800" kern="100" baseline="-25000" dirty="0">
                <a:solidFill>
                  <a:srgbClr val="E36C0A"/>
                </a:solidFill>
                <a:latin typeface="Times New Roman"/>
                <a:ea typeface="华文细黑"/>
                <a:cs typeface="Courier New"/>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2PH</a:t>
            </a:r>
            <a:r>
              <a:rPr lang="en-US" altLang="zh-CN" sz="2800" kern="100" baseline="-25000" dirty="0">
                <a:solidFill>
                  <a:srgbClr val="E36C0A"/>
                </a:solidFill>
                <a:latin typeface="Times New Roman"/>
                <a:ea typeface="华文细黑"/>
                <a:cs typeface="Courier New"/>
              </a:rPr>
              <a:t>3</a:t>
            </a:r>
            <a:r>
              <a:rPr lang="en-US" altLang="zh-CN" sz="2800" kern="100" dirty="0" smtClean="0">
                <a:solidFill>
                  <a:srgbClr val="E36C0A"/>
                </a:solidFill>
                <a:latin typeface="宋体"/>
                <a:ea typeface="华文细黑"/>
                <a:cs typeface="Times New Roman"/>
              </a:rPr>
              <a:t>↑</a:t>
            </a:r>
            <a:endParaRPr lang="zh-CN" altLang="zh-CN" sz="1050" kern="100" dirty="0">
              <a:latin typeface="宋体"/>
              <a:cs typeface="Courier New"/>
            </a:endParaRPr>
          </a:p>
        </p:txBody>
      </p:sp>
      <p:sp>
        <p:nvSpPr>
          <p:cNvPr id="12" name="Rectangle 21">
            <a:hlinkClick r:id="rId2" action="ppaction://hlinksldjump"/>
          </p:cNvPr>
          <p:cNvSpPr>
            <a:spLocks noChangeArrowheads="1"/>
          </p:cNvSpPr>
          <p:nvPr/>
        </p:nvSpPr>
        <p:spPr bwMode="auto">
          <a:xfrm>
            <a:off x="10030824" y="106048"/>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3" name="Rectangle 21">
            <a:hlinkClick r:id="rId3" action="ppaction://hlinksldjump"/>
          </p:cNvPr>
          <p:cNvSpPr>
            <a:spLocks noChangeArrowheads="1"/>
          </p:cNvSpPr>
          <p:nvPr/>
        </p:nvSpPr>
        <p:spPr bwMode="auto">
          <a:xfrm>
            <a:off x="10527167" y="106048"/>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14" name="Rectangle 21">
            <a:hlinkClick r:id="rId4" action="ppaction://hlinksldjump"/>
          </p:cNvPr>
          <p:cNvSpPr>
            <a:spLocks noChangeArrowheads="1"/>
          </p:cNvSpPr>
          <p:nvPr/>
        </p:nvSpPr>
        <p:spPr bwMode="auto">
          <a:xfrm>
            <a:off x="10999368" y="106048"/>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15" name="Rectangle 21">
            <a:hlinkClick r:id="rId5" action="ppaction://hlinksldjump"/>
          </p:cNvPr>
          <p:cNvSpPr>
            <a:spLocks noChangeArrowheads="1"/>
          </p:cNvSpPr>
          <p:nvPr/>
        </p:nvSpPr>
        <p:spPr bwMode="auto">
          <a:xfrm>
            <a:off x="11447427" y="106048"/>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11" name="矩形 1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16" name="圆角矩形 15">
            <a:hlinkClick r:id="rId6"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Tree>
    <p:extLst>
      <p:ext uri="{BB962C8B-B14F-4D97-AF65-F5344CB8AC3E}">
        <p14:creationId xmlns:p14="http://schemas.microsoft.com/office/powerpoint/2010/main" val="5310993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blinds(horizontal)">
                                      <p:cBhvr>
                                        <p:cTn id="7" dur="750"/>
                                        <p:tgtEl>
                                          <p:spTgt spid="9">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Effect transition="in" filter="blinds(horizontal)">
                                      <p:cBhvr>
                                        <p:cTn id="11" dur="750"/>
                                        <p:tgtEl>
                                          <p:spTgt spid="9">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blinds(horizontal)">
                                      <p:cBhvr>
                                        <p:cTn id="15" dur="750"/>
                                        <p:tgtEl>
                                          <p:spTgt spid="9">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animEffect transition="in" filter="blinds(horizontal)">
                                      <p:cBhvr>
                                        <p:cTn id="19" dur="750"/>
                                        <p:tgtEl>
                                          <p:spTgt spid="9">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animEffect transition="in" filter="blinds(horizontal)">
                                      <p:cBhvr>
                                        <p:cTn id="23" dur="750"/>
                                        <p:tgtEl>
                                          <p:spTgt spid="9">
                                            <p:txEl>
                                              <p:pRg st="4" end="4"/>
                                            </p:txEl>
                                          </p:spTgt>
                                        </p:tgtEl>
                                      </p:cBhvr>
                                    </p:animEffect>
                                  </p:childTnLst>
                                </p:cTn>
                              </p:par>
                            </p:childTnLst>
                          </p:cTn>
                        </p:par>
                        <p:par>
                          <p:cTn id="24" fill="hold">
                            <p:stCondLst>
                              <p:cond delay="3750"/>
                            </p:stCondLst>
                            <p:childTnLst>
                              <p:par>
                                <p:cTn id="25" presetID="3" presetClass="entr" presetSubtype="10" fill="hold" nodeType="after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animEffect transition="in" filter="blinds(horizontal)">
                                      <p:cBhvr>
                                        <p:cTn id="27" dur="750"/>
                                        <p:tgtEl>
                                          <p:spTgt spid="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
          <p:cNvSpPr txBox="1"/>
          <p:nvPr/>
        </p:nvSpPr>
        <p:spPr>
          <a:xfrm>
            <a:off x="3951030" y="2768075"/>
            <a:ext cx="4288353" cy="1323439"/>
          </a:xfrm>
          <a:prstGeom prst="rect">
            <a:avLst/>
          </a:prstGeom>
          <a:noFill/>
        </p:spPr>
        <p:txBody>
          <a:bodyPr wrap="none" rtlCol="0" anchor="ctr">
            <a:spAutoFit/>
          </a:bodyPr>
          <a:lstStyle/>
          <a:p>
            <a:pPr algn="ctr"/>
            <a:r>
              <a:rPr lang="zh-CN" altLang="en-US" sz="8000" b="1" dirty="0" smtClean="0">
                <a:solidFill>
                  <a:schemeClr val="bg1"/>
                </a:solidFill>
                <a:latin typeface="+mj-ea"/>
                <a:ea typeface="+mj-ea"/>
              </a:rPr>
              <a:t>练出高分</a:t>
            </a:r>
            <a:endParaRPr lang="zh-CN" altLang="en-US" sz="8000" b="1" dirty="0">
              <a:solidFill>
                <a:schemeClr val="bg1"/>
              </a:solidFill>
              <a:latin typeface="+mj-ea"/>
              <a:ea typeface="+mj-ea"/>
            </a:endParaRPr>
          </a:p>
        </p:txBody>
      </p:sp>
    </p:spTree>
    <p:extLst>
      <p:ext uri="{BB962C8B-B14F-4D97-AF65-F5344CB8AC3E}">
        <p14:creationId xmlns:p14="http://schemas.microsoft.com/office/powerpoint/2010/main" val="222944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3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3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4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4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23" name="矩形 22"/>
          <p:cNvSpPr/>
          <p:nvPr/>
        </p:nvSpPr>
        <p:spPr>
          <a:xfrm>
            <a:off x="279521" y="765498"/>
            <a:ext cx="11409907"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某研究小组对离子方程式</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err="1">
                <a:latin typeface="Times New Roman"/>
                <a:ea typeface="华文细黑"/>
                <a:cs typeface="Courier New"/>
              </a:rPr>
              <a:t>y</a:t>
            </a:r>
            <a:r>
              <a:rPr lang="en-US" altLang="zh-CN" sz="2800" kern="100" dirty="0" err="1">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a:t>
            </a:r>
            <a:r>
              <a:rPr lang="en-US" altLang="zh-CN" sz="2800" i="1" kern="100" dirty="0">
                <a:latin typeface="Times New Roman"/>
                <a:ea typeface="华文细黑"/>
                <a:cs typeface="Courier New"/>
              </a:rPr>
              <a:t>m</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的分析研究，下列说法中错误的是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根据电荷守恒，得出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与</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的和一定等于</a:t>
            </a:r>
            <a:r>
              <a:rPr lang="en-US" altLang="zh-CN" sz="2800" i="1" kern="100" dirty="0">
                <a:latin typeface="Times New Roman"/>
                <a:ea typeface="华文细黑"/>
                <a:cs typeface="Courier New"/>
              </a:rPr>
              <a:t>m</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根据原子守恒，得出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根据电子得失守恒，得出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的结论</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根据氧化还原反应关系得出：</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a:t>
            </a:r>
            <a:r>
              <a:rPr lang="zh-CN" altLang="zh-CN" sz="2800" kern="100" dirty="0" smtClean="0">
                <a:latin typeface="Times New Roman"/>
                <a:ea typeface="华文细黑"/>
                <a:cs typeface="Times New Roman"/>
              </a:rPr>
              <a:t>化</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a:latin typeface="Times New Roman"/>
                <a:ea typeface="华文细黑"/>
                <a:cs typeface="Times New Roman"/>
              </a:rPr>
              <a:t> </a:t>
            </a:r>
            <a:r>
              <a:rPr lang="en-US" altLang="zh-CN" sz="2800" kern="100" dirty="0" smtClean="0">
                <a:latin typeface="Times New Roman"/>
                <a:ea typeface="华文细黑"/>
                <a:cs typeface="Times New Roman"/>
              </a:rPr>
              <a:t>   </a:t>
            </a:r>
            <a:r>
              <a:rPr lang="zh-CN" altLang="zh-CN" sz="2800" kern="100" dirty="0" smtClean="0">
                <a:latin typeface="Times New Roman"/>
                <a:ea typeface="华文细黑"/>
                <a:cs typeface="Times New Roman"/>
              </a:rPr>
              <a:t>产物</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a:t>
            </a:r>
            <a:endParaRPr lang="zh-CN" altLang="zh-CN" sz="2800" kern="100" dirty="0">
              <a:effectLst/>
              <a:latin typeface="宋体"/>
              <a:cs typeface="Courier New"/>
            </a:endParaRPr>
          </a:p>
        </p:txBody>
      </p:sp>
      <p:sp>
        <p:nvSpPr>
          <p:cNvPr id="20" name="矩形 1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21" name="圆角矩形 20">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5356763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 name="矩形 22"/>
          <p:cNvSpPr/>
          <p:nvPr/>
        </p:nvSpPr>
        <p:spPr>
          <a:xfrm>
            <a:off x="475325" y="765498"/>
            <a:ext cx="11296938" cy="4616648"/>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项，根据电荷守恒，得出</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项，根据</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原子守恒得出</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和</a:t>
            </a:r>
            <a:r>
              <a:rPr lang="en-US" altLang="zh-CN" sz="2800" i="1" kern="100" dirty="0">
                <a:latin typeface="Times New Roman"/>
                <a:ea typeface="华文细黑"/>
                <a:cs typeface="Courier New"/>
              </a:rPr>
              <a:t>m</a:t>
            </a:r>
            <a:r>
              <a:rPr lang="zh-CN" altLang="zh-CN" sz="2800" kern="100" dirty="0">
                <a:latin typeface="Times New Roman"/>
                <a:ea typeface="华文细黑"/>
                <a:cs typeface="Times New Roman"/>
              </a:rPr>
              <a:t>的数值一定相等，故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得到</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摩尔</a:t>
            </a:r>
            <a:r>
              <a:rPr lang="en-US" altLang="zh-CN" sz="2800" kern="100" dirty="0">
                <a:latin typeface="Times New Roman"/>
                <a:ea typeface="华文细黑"/>
                <a:cs typeface="Courier New"/>
              </a:rPr>
              <a:t>R</a:t>
            </a:r>
            <a:r>
              <a:rPr lang="zh-CN" altLang="zh-CN" sz="2800" kern="100" dirty="0">
                <a:latin typeface="Times New Roman"/>
                <a:ea typeface="华文细黑"/>
                <a:cs typeface="Times New Roman"/>
              </a:rPr>
              <a:t>应该失去</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摩尔电子，得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化合价升高是还原剂，</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化合价降低是氧化剂，</a:t>
            </a:r>
            <a:r>
              <a:rPr lang="en-US" altLang="zh-CN" sz="2800" kern="100" dirty="0">
                <a:latin typeface="Times New Roman"/>
                <a:ea typeface="华文细黑"/>
                <a:cs typeface="Courier New"/>
              </a:rPr>
              <a:t>R</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是氧化产物，</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是还原产物，故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endParaRPr lang="zh-CN" altLang="zh-CN" sz="280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8"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9"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0"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1"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2"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3"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4"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5"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6"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7"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627356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blinds(horizontal)">
                                      <p:cBhvr>
                                        <p:cTn id="7" dur="750"/>
                                        <p:tgtEl>
                                          <p:spTgt spid="23">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23">
                                            <p:txEl>
                                              <p:pRg st="1" end="1"/>
                                            </p:txEl>
                                          </p:spTgt>
                                        </p:tgtEl>
                                        <p:attrNameLst>
                                          <p:attrName>style.visibility</p:attrName>
                                        </p:attrNameLst>
                                      </p:cBhvr>
                                      <p:to>
                                        <p:strVal val="visible"/>
                                      </p:to>
                                    </p:set>
                                    <p:animEffect transition="in" filter="blinds(horizontal)">
                                      <p:cBhvr>
                                        <p:cTn id="11" dur="750"/>
                                        <p:tgtEl>
                                          <p:spTgt spid="23">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23">
                                            <p:txEl>
                                              <p:pRg st="2" end="2"/>
                                            </p:txEl>
                                          </p:spTgt>
                                        </p:tgtEl>
                                        <p:attrNameLst>
                                          <p:attrName>style.visibility</p:attrName>
                                        </p:attrNameLst>
                                      </p:cBhvr>
                                      <p:to>
                                        <p:strVal val="visible"/>
                                      </p:to>
                                    </p:set>
                                    <p:animEffect transition="in" filter="blinds(horizontal)">
                                      <p:cBhvr>
                                        <p:cTn id="15" dur="750"/>
                                        <p:tgtEl>
                                          <p:spTgt spid="23">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23">
                                            <p:txEl>
                                              <p:pRg st="3" end="3"/>
                                            </p:txEl>
                                          </p:spTgt>
                                        </p:tgtEl>
                                        <p:attrNameLst>
                                          <p:attrName>style.visibility</p:attrName>
                                        </p:attrNameLst>
                                      </p:cBhvr>
                                      <p:to>
                                        <p:strVal val="visible"/>
                                      </p:to>
                                    </p:set>
                                    <p:animEffect transition="in" filter="blinds(horizontal)">
                                      <p:cBhvr>
                                        <p:cTn id="19" dur="750"/>
                                        <p:tgtEl>
                                          <p:spTgt spid="23">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23">
                                            <p:txEl>
                                              <p:pRg st="4" end="4"/>
                                            </p:txEl>
                                          </p:spTgt>
                                        </p:tgtEl>
                                        <p:attrNameLst>
                                          <p:attrName>style.visibility</p:attrName>
                                        </p:attrNameLst>
                                      </p:cBhvr>
                                      <p:to>
                                        <p:strVal val="visible"/>
                                      </p:to>
                                    </p:set>
                                    <p:animEffect transition="in" filter="blinds(horizontal)">
                                      <p:cBhvr>
                                        <p:cTn id="23" dur="750"/>
                                        <p:tgtEl>
                                          <p:spTgt spid="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18967979"/>
              </p:ext>
            </p:extLst>
          </p:nvPr>
        </p:nvGraphicFramePr>
        <p:xfrm>
          <a:off x="294096" y="837506"/>
          <a:ext cx="11684000" cy="3057525"/>
        </p:xfrm>
        <a:graphic>
          <a:graphicData uri="http://schemas.openxmlformats.org/presentationml/2006/ole">
            <mc:AlternateContent xmlns:mc="http://schemas.openxmlformats.org/markup-compatibility/2006">
              <mc:Choice xmlns:v="urn:schemas-microsoft-com:vml" Requires="v">
                <p:oleObj spid="_x0000_s22918" name="文档" r:id="rId3" imgW="11684868" imgH="3066550" progId="Word.Document.12">
                  <p:embed/>
                </p:oleObj>
              </mc:Choice>
              <mc:Fallback>
                <p:oleObj name="文档" r:id="rId3" imgW="11684868" imgH="3066550" progId="Word.Document.12">
                  <p:embed/>
                  <p:pic>
                    <p:nvPicPr>
                      <p:cNvPr id="0" name=""/>
                      <p:cNvPicPr/>
                      <p:nvPr/>
                    </p:nvPicPr>
                    <p:blipFill>
                      <a:blip r:embed="rId4"/>
                      <a:stretch>
                        <a:fillRect/>
                      </a:stretch>
                    </p:blipFill>
                    <p:spPr>
                      <a:xfrm>
                        <a:off x="294096" y="837506"/>
                        <a:ext cx="11684000" cy="3057525"/>
                      </a:xfrm>
                      <a:prstGeom prst="rect">
                        <a:avLst/>
                      </a:prstGeom>
                    </p:spPr>
                  </p:pic>
                </p:oleObj>
              </mc:Fallback>
            </mc:AlternateContent>
          </a:graphicData>
        </a:graphic>
      </p:graphicFrame>
      <p:sp>
        <p:nvSpPr>
          <p:cNvPr id="4" name="矩形 3"/>
          <p:cNvSpPr/>
          <p:nvPr/>
        </p:nvSpPr>
        <p:spPr>
          <a:xfrm>
            <a:off x="187720" y="3679007"/>
            <a:ext cx="11688154" cy="2031325"/>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Times New Roman"/>
                <a:ea typeface="华文细黑"/>
                <a:cs typeface="Courier New"/>
              </a:rPr>
              <a:t>              </a:t>
            </a:r>
            <a:r>
              <a:rPr lang="zh-CN" altLang="zh-CN" sz="2800" kern="100" dirty="0" smtClean="0">
                <a:latin typeface="Times New Roman"/>
                <a:ea typeface="华文细黑"/>
                <a:cs typeface="Times New Roman"/>
              </a:rPr>
              <a:t>中</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的化合价是＋</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中</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，设</a:t>
            </a:r>
            <a:r>
              <a:rPr lang="en-US" altLang="zh-CN" sz="2800" kern="100" dirty="0">
                <a:latin typeface="Times New Roman"/>
                <a:ea typeface="华文细黑"/>
                <a:cs typeface="Courier New"/>
              </a:rPr>
              <a:t>X</a:t>
            </a:r>
            <a:r>
              <a:rPr lang="zh-CN" altLang="zh-CN" sz="2800" kern="100" dirty="0">
                <a:latin typeface="Times New Roman"/>
                <a:ea typeface="华文细黑"/>
                <a:cs typeface="Times New Roman"/>
              </a:rPr>
              <a:t>元素被还原后的化合价为</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，根据氧化还原反应中化合价升降必相等：</a:t>
            </a:r>
            <a:r>
              <a:rPr lang="en-US" altLang="zh-CN" sz="2800" kern="100" dirty="0">
                <a:latin typeface="Times New Roman"/>
                <a:ea typeface="华文细黑"/>
                <a:cs typeface="Courier New"/>
              </a:rPr>
              <a:t>2.4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10</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a</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0.03</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0</a:t>
            </a:r>
            <a:r>
              <a:rPr lang="zh-CN" altLang="zh-CN" sz="2800" kern="100" dirty="0" smtClean="0">
                <a:latin typeface="Times New Roman"/>
                <a:ea typeface="华文细黑"/>
                <a:cs typeface="Times New Roman"/>
              </a:rPr>
              <a:t>。</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931033518"/>
              </p:ext>
            </p:extLst>
          </p:nvPr>
        </p:nvGraphicFramePr>
        <p:xfrm>
          <a:off x="1462948" y="3789834"/>
          <a:ext cx="1728788" cy="660400"/>
        </p:xfrm>
        <a:graphic>
          <a:graphicData uri="http://schemas.openxmlformats.org/presentationml/2006/ole">
            <mc:AlternateContent xmlns:mc="http://schemas.openxmlformats.org/markup-compatibility/2006">
              <mc:Choice xmlns:v="urn:schemas-microsoft-com:vml" Requires="v">
                <p:oleObj spid="_x0000_s22919" name="文档" r:id="rId5" imgW="1728489" imgH="659904" progId="Word.Document.12">
                  <p:embed/>
                </p:oleObj>
              </mc:Choice>
              <mc:Fallback>
                <p:oleObj name="文档" r:id="rId5" imgW="1728489" imgH="659904" progId="Word.Document.12">
                  <p:embed/>
                  <p:pic>
                    <p:nvPicPr>
                      <p:cNvPr id="0" name=""/>
                      <p:cNvPicPr/>
                      <p:nvPr/>
                    </p:nvPicPr>
                    <p:blipFill>
                      <a:blip r:embed="rId6"/>
                      <a:stretch>
                        <a:fillRect/>
                      </a:stretch>
                    </p:blipFill>
                    <p:spPr>
                      <a:xfrm>
                        <a:off x="1462948" y="3789834"/>
                        <a:ext cx="1728788" cy="660400"/>
                      </a:xfrm>
                      <a:prstGeom prst="rect">
                        <a:avLst/>
                      </a:prstGeom>
                    </p:spPr>
                  </p:pic>
                </p:oleObj>
              </mc:Fallback>
            </mc:AlternateContent>
          </a:graphicData>
        </a:graphic>
      </p:graphicFrame>
      <p:sp>
        <p:nvSpPr>
          <p:cNvPr id="6" name="矩形 5"/>
          <p:cNvSpPr/>
          <p:nvPr/>
        </p:nvSpPr>
        <p:spPr>
          <a:xfrm>
            <a:off x="11039629" y="157790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4"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505842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4"/>
                                        </p:tgtEl>
                                      </p:cBhvr>
                                    </p:animEffect>
                                    <p:set>
                                      <p:cBhvr>
                                        <p:cTn id="20" dur="1" fill="hold">
                                          <p:stCondLst>
                                            <p:cond delay="499"/>
                                          </p:stCondLst>
                                        </p:cTn>
                                        <p:tgtEl>
                                          <p:spTgt spid="4"/>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4" grpId="0"/>
      <p:bldP spid="4" grpId="1"/>
      <p:bldP spid="6" grpId="0"/>
      <p:bldP spid="6" grpId="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0983" y="693490"/>
            <a:ext cx="11524006" cy="5262979"/>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向</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溶液中，通入标准状况下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5.04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全部被还原，测得溶液中</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c</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，则原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A.0.75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B.1.5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C.2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D.3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标准状况下</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的物质的量是</a:t>
            </a:r>
            <a:r>
              <a:rPr lang="en-US" altLang="zh-CN" sz="2800" kern="100" dirty="0">
                <a:latin typeface="Times New Roman"/>
                <a:ea typeface="华文细黑"/>
                <a:cs typeface="Courier New"/>
              </a:rPr>
              <a:t>5.04 L/(22.4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由于</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的还原性强于</a:t>
            </a:r>
            <a:r>
              <a:rPr lang="en-US" altLang="zh-CN" sz="2800" kern="100" dirty="0">
                <a:latin typeface="Times New Roman"/>
                <a:ea typeface="华文细黑"/>
                <a:cs typeface="Courier New"/>
              </a:rPr>
              <a:t>Br</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，通入氯气后，</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先氧化</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再氧化</a:t>
            </a:r>
            <a:r>
              <a:rPr lang="en-US" altLang="zh-CN" sz="2800" kern="100" dirty="0">
                <a:latin typeface="Times New Roman"/>
                <a:ea typeface="华文细黑"/>
                <a:cs typeface="Courier New"/>
              </a:rPr>
              <a:t>Br</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原</a:t>
            </a:r>
            <a:r>
              <a:rPr lang="en-US" altLang="zh-CN" sz="2800" kern="100" dirty="0">
                <a:latin typeface="Times New Roman"/>
                <a:ea typeface="华文细黑"/>
                <a:cs typeface="Courier New"/>
              </a:rPr>
              <a:t>FeBr</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溶液的物质的量浓度是</a:t>
            </a:r>
            <a:r>
              <a:rPr lang="en-US" altLang="zh-CN" sz="2800" i="1" kern="100" dirty="0">
                <a:latin typeface="Times New Roman"/>
                <a:ea typeface="华文细黑"/>
                <a:cs typeface="Courier New"/>
              </a:rPr>
              <a:t>x</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则</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a:t>
            </a:r>
            <a:r>
              <a:rPr lang="en-US" altLang="zh-CN" sz="2800" i="1" kern="100" dirty="0">
                <a:latin typeface="Times New Roman"/>
                <a:ea typeface="华文细黑"/>
                <a:cs typeface="Courier New"/>
              </a:rPr>
              <a:t>x</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0.225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10092780" y="1512293"/>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802869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3" end="3"/>
                                            </p:txEl>
                                          </p:spTgt>
                                        </p:tgtEl>
                                        <p:attrNameLst>
                                          <p:attrName>style.visibility</p:attrName>
                                        </p:attrNameLst>
                                      </p:cBhvr>
                                      <p:to>
                                        <p:strVal val="visible"/>
                                      </p:to>
                                    </p:set>
                                    <p:animEffect transition="in" filter="blinds(horizontal)">
                                      <p:cBhvr>
                                        <p:cTn id="7" dur="500"/>
                                        <p:tgtEl>
                                          <p:spTgt spid="35">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5">
                                            <p:txEl>
                                              <p:pRg st="4" end="4"/>
                                            </p:txEl>
                                          </p:spTgt>
                                        </p:tgtEl>
                                        <p:attrNameLst>
                                          <p:attrName>style.visibility</p:attrName>
                                        </p:attrNameLst>
                                      </p:cBhvr>
                                      <p:to>
                                        <p:strVal val="visible"/>
                                      </p:to>
                                    </p:set>
                                    <p:animEffect transition="in" filter="blinds(horizontal)">
                                      <p:cBhvr>
                                        <p:cTn id="12" dur="500"/>
                                        <p:tgtEl>
                                          <p:spTgt spid="3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5" end="5"/>
                                            </p:txEl>
                                          </p:spTgt>
                                        </p:tgtEl>
                                        <p:attrNameLst>
                                          <p:attrName>style.visibility</p:attrName>
                                        </p:attrNameLst>
                                      </p:cBhvr>
                                      <p:to>
                                        <p:strVal val="visible"/>
                                      </p:to>
                                    </p:set>
                                    <p:animEffect transition="in" filter="blinds(horizontal)">
                                      <p:cBhvr>
                                        <p:cTn id="17" dur="500"/>
                                        <p:tgtEl>
                                          <p:spTgt spid="35">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5">
                                            <p:txEl>
                                              <p:pRg st="6" end="6"/>
                                            </p:txEl>
                                          </p:spTgt>
                                        </p:tgtEl>
                                        <p:attrNameLst>
                                          <p:attrName>style.visibility</p:attrName>
                                        </p:attrNameLst>
                                      </p:cBhvr>
                                      <p:to>
                                        <p:strVal val="visible"/>
                                      </p:to>
                                    </p:set>
                                    <p:animEffect transition="in" filter="blinds(horizontal)">
                                      <p:cBhvr>
                                        <p:cTn id="22" dur="500"/>
                                        <p:tgtEl>
                                          <p:spTgt spid="35">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linds(horizontal)">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35">
                                            <p:txEl>
                                              <p:pRg st="3" end="3"/>
                                            </p:txEl>
                                          </p:spTgt>
                                        </p:tgtEl>
                                      </p:cBhvr>
                                    </p:animEffect>
                                    <p:set>
                                      <p:cBhvr>
                                        <p:cTn id="32" dur="1" fill="hold">
                                          <p:stCondLst>
                                            <p:cond delay="499"/>
                                          </p:stCondLst>
                                        </p:cTn>
                                        <p:tgtEl>
                                          <p:spTgt spid="35">
                                            <p:txEl>
                                              <p:pRg st="3" end="3"/>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35">
                                            <p:txEl>
                                              <p:pRg st="4" end="4"/>
                                            </p:txEl>
                                          </p:spTgt>
                                        </p:tgtEl>
                                      </p:cBhvr>
                                    </p:animEffect>
                                    <p:set>
                                      <p:cBhvr>
                                        <p:cTn id="35" dur="1" fill="hold">
                                          <p:stCondLst>
                                            <p:cond delay="499"/>
                                          </p:stCondLst>
                                        </p:cTn>
                                        <p:tgtEl>
                                          <p:spTgt spid="35">
                                            <p:txEl>
                                              <p:pRg st="4" end="4"/>
                                            </p:txEl>
                                          </p:spTgt>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35">
                                            <p:txEl>
                                              <p:pRg st="5" end="5"/>
                                            </p:txEl>
                                          </p:spTgt>
                                        </p:tgtEl>
                                      </p:cBhvr>
                                    </p:animEffect>
                                    <p:set>
                                      <p:cBhvr>
                                        <p:cTn id="38" dur="1" fill="hold">
                                          <p:stCondLst>
                                            <p:cond delay="499"/>
                                          </p:stCondLst>
                                        </p:cTn>
                                        <p:tgtEl>
                                          <p:spTgt spid="35">
                                            <p:txEl>
                                              <p:pRg st="5" end="5"/>
                                            </p:txEl>
                                          </p:spTgt>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5">
                                            <p:txEl>
                                              <p:pRg st="6" end="6"/>
                                            </p:txEl>
                                          </p:spTgt>
                                        </p:tgtEl>
                                      </p:cBhvr>
                                    </p:animEffect>
                                    <p:set>
                                      <p:cBhvr>
                                        <p:cTn id="41" dur="1" fill="hold">
                                          <p:stCondLst>
                                            <p:cond delay="499"/>
                                          </p:stCondLst>
                                        </p:cTn>
                                        <p:tgtEl>
                                          <p:spTgt spid="35">
                                            <p:txEl>
                                              <p:pRg st="6" end="6"/>
                                            </p:txEl>
                                          </p:spTgt>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2"/>
                                        </p:tgtEl>
                                      </p:cBhvr>
                                    </p:animEffect>
                                    <p:set>
                                      <p:cBhvr>
                                        <p:cTn id="44"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34"/>
                  </p:tgtEl>
                </p:cond>
              </p:nextCondLst>
            </p:seq>
          </p:childTnLst>
        </p:cTn>
      </p:par>
    </p:tnLst>
    <p:bldLst>
      <p:bldP spid="2" grpId="0"/>
      <p:bldP spid="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1054646" y="1137727"/>
            <a:ext cx="10187404" cy="4524315"/>
          </a:xfrm>
          <a:prstGeom prst="rect">
            <a:avLst/>
          </a:prstGeom>
          <a:noFill/>
        </p:spPr>
        <p:txBody>
          <a:bodyPr wrap="none" rtlCol="0" anchor="ctr">
            <a:spAutoFit/>
          </a:bodyPr>
          <a:lstStyle/>
          <a:p>
            <a:pPr algn="ctr">
              <a:lnSpc>
                <a:spcPct val="120000"/>
              </a:lnSpc>
              <a:defRPr/>
            </a:pPr>
            <a:r>
              <a:rPr lang="zh-CN" altLang="en-US" sz="6000" b="1" dirty="0" smtClean="0">
                <a:solidFill>
                  <a:schemeClr val="bg1"/>
                </a:solidFill>
                <a:latin typeface="+mj-ea"/>
                <a:ea typeface="+mj-ea"/>
              </a:rPr>
              <a:t>  </a:t>
            </a:r>
            <a:r>
              <a:rPr lang="zh-CN" altLang="en-US" sz="6000" b="1" dirty="0" smtClean="0">
                <a:solidFill>
                  <a:srgbClr val="FFFF00"/>
                </a:solidFill>
                <a:latin typeface="+mj-ea"/>
                <a:ea typeface="+mj-ea"/>
              </a:rPr>
              <a:t>用一年，换一个奇迹</a:t>
            </a:r>
            <a:endParaRPr lang="en-US" altLang="zh-CN" sz="6000" b="1" dirty="0" smtClean="0">
              <a:solidFill>
                <a:srgbClr val="FFFF00"/>
              </a:solidFill>
              <a:latin typeface="+mj-ea"/>
              <a:ea typeface="+mj-ea"/>
            </a:endParaRPr>
          </a:p>
          <a:p>
            <a:pPr algn="ctr">
              <a:lnSpc>
                <a:spcPct val="120000"/>
              </a:lnSpc>
              <a:defRPr/>
            </a:pPr>
            <a:r>
              <a:rPr lang="zh-CN" altLang="en-US" sz="6000" b="1" dirty="0" smtClean="0">
                <a:solidFill>
                  <a:srgbClr val="FFFF00"/>
                </a:solidFill>
                <a:latin typeface="+mj-ea"/>
                <a:ea typeface="+mj-ea"/>
              </a:rPr>
              <a:t>准备：</a:t>
            </a:r>
            <a:r>
              <a:rPr lang="zh-CN" altLang="en-US" sz="6000" b="1" dirty="0" smtClean="0">
                <a:solidFill>
                  <a:schemeClr val="bg1"/>
                </a:solidFill>
                <a:latin typeface="+mj-ea"/>
                <a:ea typeface="+mj-ea"/>
              </a:rPr>
              <a:t>一个精选本</a:t>
            </a:r>
            <a:r>
              <a:rPr lang="en-US" altLang="zh-CN" sz="6000" b="1" dirty="0" smtClean="0">
                <a:solidFill>
                  <a:schemeClr val="bg1"/>
                </a:solidFill>
                <a:latin typeface="+mj-ea"/>
                <a:ea typeface="+mj-ea"/>
              </a:rPr>
              <a:t>(</a:t>
            </a:r>
            <a:r>
              <a:rPr lang="zh-CN" altLang="en-US" sz="6000" b="1" dirty="0" smtClean="0">
                <a:solidFill>
                  <a:schemeClr val="bg1"/>
                </a:solidFill>
                <a:latin typeface="+mj-ea"/>
                <a:ea typeface="+mj-ea"/>
              </a:rPr>
              <a:t>错题本</a:t>
            </a:r>
            <a:r>
              <a:rPr lang="en-US" altLang="zh-CN" sz="6000" b="1" dirty="0" smtClean="0">
                <a:solidFill>
                  <a:schemeClr val="bg1"/>
                </a:solidFill>
                <a:latin typeface="+mj-ea"/>
                <a:ea typeface="+mj-ea"/>
              </a:rPr>
              <a:t>)</a:t>
            </a:r>
          </a:p>
          <a:p>
            <a:pPr algn="ctr">
              <a:lnSpc>
                <a:spcPct val="120000"/>
              </a:lnSpc>
              <a:defRPr/>
            </a:pPr>
            <a:r>
              <a:rPr lang="zh-CN" altLang="en-US" sz="6000" b="1" dirty="0" smtClean="0">
                <a:solidFill>
                  <a:schemeClr val="bg1"/>
                </a:solidFill>
                <a:latin typeface="+mj-ea"/>
                <a:ea typeface="+mj-ea"/>
              </a:rPr>
              <a:t>记录课堂补充练习、经典例题</a:t>
            </a:r>
            <a:endParaRPr lang="en-US" altLang="zh-CN" sz="6000" b="1" dirty="0" smtClean="0">
              <a:solidFill>
                <a:schemeClr val="bg1"/>
              </a:solidFill>
              <a:latin typeface="+mj-ea"/>
              <a:ea typeface="+mj-ea"/>
            </a:endParaRPr>
          </a:p>
          <a:p>
            <a:pPr algn="ctr">
              <a:lnSpc>
                <a:spcPct val="120000"/>
              </a:lnSpc>
              <a:defRPr/>
            </a:pPr>
            <a:r>
              <a:rPr lang="zh-CN" altLang="en-US" sz="6000" b="1" dirty="0" smtClean="0">
                <a:solidFill>
                  <a:schemeClr val="bg1"/>
                </a:solidFill>
                <a:latin typeface="+mj-ea"/>
                <a:ea typeface="+mj-ea"/>
              </a:rPr>
              <a:t>总结经典错题与陷阱</a:t>
            </a:r>
            <a:endParaRPr lang="zh-CN" altLang="zh-CN" sz="6000" b="1" dirty="0">
              <a:solidFill>
                <a:schemeClr val="bg1"/>
              </a:solidFill>
              <a:latin typeface="+mj-ea"/>
              <a:ea typeface="+mj-ea"/>
            </a:endParaRPr>
          </a:p>
        </p:txBody>
      </p:sp>
    </p:spTree>
    <p:extLst>
      <p:ext uri="{BB962C8B-B14F-4D97-AF65-F5344CB8AC3E}">
        <p14:creationId xmlns:p14="http://schemas.microsoft.com/office/powerpoint/2010/main" val="142789216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6600" y="670340"/>
            <a:ext cx="1163924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在强热时分解的产物是</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NH</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  </a:t>
            </a:r>
            <a:r>
              <a:rPr lang="en-US" altLang="zh-CN" sz="2800" kern="100" dirty="0" smtClean="0">
                <a:latin typeface="Times New Roman"/>
                <a:ea typeface="华文细黑"/>
                <a:cs typeface="Courier New"/>
              </a:rPr>
              <a:t>              B.1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  </a:t>
            </a:r>
            <a:r>
              <a:rPr lang="en-US" altLang="zh-CN" sz="2800" kern="100" dirty="0" smtClean="0">
                <a:latin typeface="Times New Roman"/>
                <a:ea typeface="华文细黑"/>
                <a:cs typeface="Courier New"/>
              </a:rPr>
              <a:t>              C.2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a:t>
            </a:r>
            <a:r>
              <a:rPr lang="en-US" altLang="zh-CN" sz="2800" kern="100" dirty="0" smtClean="0">
                <a:latin typeface="Times New Roman"/>
                <a:ea typeface="华文细黑"/>
                <a:cs typeface="Courier New"/>
              </a:rPr>
              <a:t>            D.4</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1</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反应方程式是</a:t>
            </a:r>
            <a:r>
              <a:rPr lang="en-US" altLang="zh-CN" sz="2800" kern="100" dirty="0">
                <a:latin typeface="Times New Roman"/>
                <a:ea typeface="华文细黑"/>
                <a:cs typeface="Courier New"/>
              </a:rPr>
              <a:t>3(NH</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=3SO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4NH</a:t>
            </a:r>
            <a:r>
              <a:rPr lang="en-US" altLang="zh-CN" sz="2800" kern="100" baseline="-25000" dirty="0">
                <a:latin typeface="Times New Roman"/>
                <a:ea typeface="华文细黑"/>
                <a:cs typeface="Courier New"/>
              </a:rPr>
              <a:t>3</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6H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，该方程式中铵根离子和氨气分子中氮原子的化合价都是－</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价，化合价不变，则该反应中化合价发生变化和未发生变化的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原子数之比为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(4</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2" name="矩形 1"/>
          <p:cNvSpPr/>
          <p:nvPr/>
        </p:nvSpPr>
        <p:spPr>
          <a:xfrm>
            <a:off x="7895406" y="1336708"/>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9201056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2" end="2"/>
                                            </p:txEl>
                                          </p:spTgt>
                                        </p:tgtEl>
                                        <p:attrNameLst>
                                          <p:attrName>style.visibility</p:attrName>
                                        </p:attrNameLst>
                                      </p:cBhvr>
                                      <p:to>
                                        <p:strVal val="visible"/>
                                      </p:to>
                                    </p:set>
                                    <p:animEffect transition="in" filter="blinds(horizontal)">
                                      <p:cBhvr>
                                        <p:cTn id="7" dur="500"/>
                                        <p:tgtEl>
                                          <p:spTgt spid="35">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5">
                                            <p:txEl>
                                              <p:pRg st="2" end="2"/>
                                            </p:txEl>
                                          </p:spTgt>
                                        </p:tgtEl>
                                      </p:cBhvr>
                                    </p:animEffect>
                                    <p:set>
                                      <p:cBhvr>
                                        <p:cTn id="17" dur="1" fill="hold">
                                          <p:stCondLst>
                                            <p:cond delay="499"/>
                                          </p:stCondLst>
                                        </p:cTn>
                                        <p:tgtEl>
                                          <p:spTgt spid="35">
                                            <p:txEl>
                                              <p:pRg st="2" end="2"/>
                                            </p:txEl>
                                          </p:spTgt>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34"/>
                  </p:tgtEl>
                </p:cond>
              </p:nextCondLst>
            </p:seq>
          </p:childTnLst>
        </p:cTn>
      </p:par>
    </p:tnLst>
    <p:bldLst>
      <p:bldP spid="2" grpId="0"/>
      <p:bldP spid="2" grpId="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59832" y="707623"/>
            <a:ext cx="11524006" cy="5181162"/>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将一定质量的镁、铜合金加入到稀硝酸中，两者恰好完全反应，假设反应过程中还原产物全是</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，向所得溶液中加入物质的量浓度为</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mol·L</a:t>
            </a:r>
            <a:r>
              <a:rPr lang="en-US" altLang="zh-CN" sz="2800" kern="100" dirty="0">
                <a:latin typeface="Times New Roman"/>
                <a:ea typeface="华文细黑"/>
                <a:cs typeface="Courier New"/>
              </a:rPr>
              <a:t> </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溶液至沉淀完全，测得生成沉淀的质量比原合金的质量增加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，则下列有关叙述中正确的是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加入合金的质量可能为</a:t>
            </a:r>
            <a:r>
              <a:rPr lang="en-US" altLang="zh-CN" sz="2800" kern="100" dirty="0">
                <a:latin typeface="Times New Roman"/>
                <a:ea typeface="华文细黑"/>
                <a:cs typeface="Courier New"/>
              </a:rPr>
              <a:t>9.6 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沉淀完全时消耗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溶液体积为</a:t>
            </a:r>
            <a:r>
              <a:rPr lang="en-US" altLang="zh-CN" sz="2800" kern="100" dirty="0">
                <a:latin typeface="Times New Roman"/>
                <a:ea typeface="华文细黑"/>
                <a:cs typeface="Courier New"/>
              </a:rPr>
              <a:t>150 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溶解合金时产生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a:t>
            </a:r>
            <a:r>
              <a:rPr lang="en-US" altLang="zh-CN" sz="2800" kern="100" dirty="0">
                <a:latin typeface="Times New Roman"/>
                <a:ea typeface="华文细黑"/>
                <a:cs typeface="Courier New"/>
              </a:rPr>
              <a:t>0.224 L(</a:t>
            </a:r>
            <a:r>
              <a:rPr lang="zh-CN" altLang="zh-CN" sz="2800" kern="100" dirty="0">
                <a:latin typeface="Times New Roman"/>
                <a:ea typeface="华文细黑"/>
                <a:cs typeface="Times New Roman"/>
              </a:rPr>
              <a:t>以标准状况</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54978070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311416" y="693490"/>
            <a:ext cx="11524006" cy="5909310"/>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生成沉淀的质量比原合金的质量增加</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，说明</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质量为</a:t>
            </a:r>
            <a:r>
              <a:rPr lang="en-US" altLang="zh-CN" sz="2800" kern="100" dirty="0">
                <a:latin typeface="Times New Roman"/>
                <a:ea typeface="华文细黑"/>
                <a:cs typeface="Courier New"/>
              </a:rPr>
              <a:t>5.1 g</a:t>
            </a:r>
            <a:r>
              <a:rPr lang="zh-CN" altLang="zh-CN" sz="2800" kern="100" dirty="0">
                <a:latin typeface="Times New Roman"/>
                <a:ea typeface="华文细黑"/>
                <a:cs typeface="Times New Roman"/>
              </a:rPr>
              <a:t>，即</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，金属结合氢氧根离子的物质的量与反应转移的电子的物质的量相等，所以反应转移的电子为</a:t>
            </a:r>
            <a:r>
              <a:rPr lang="en-US" altLang="zh-CN" sz="2800" kern="100" dirty="0">
                <a:latin typeface="Times New Roman"/>
                <a:ea typeface="华文细黑"/>
                <a:cs typeface="Courier New"/>
              </a:rPr>
              <a:t>0.3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，生成的</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氮原子守恒计算参加反应的硝酸的物质的量为</a:t>
            </a:r>
            <a:r>
              <a:rPr lang="en-US" altLang="zh-CN" sz="2800" kern="100" dirty="0">
                <a:latin typeface="Times New Roman"/>
                <a:ea typeface="华文细黑"/>
                <a:cs typeface="Courier New"/>
              </a:rPr>
              <a:t>0.4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消耗</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溶液体积应为</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产生</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气体体积标况下应为</a:t>
            </a:r>
            <a:r>
              <a:rPr lang="en-US" altLang="zh-CN" sz="2800" kern="100" dirty="0">
                <a:latin typeface="Times New Roman"/>
                <a:ea typeface="华文细黑"/>
                <a:cs typeface="Courier New"/>
              </a:rPr>
              <a:t>2.24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根据</a:t>
            </a:r>
            <a:r>
              <a:rPr lang="zh-CN" altLang="zh-CN" sz="2800" kern="100" dirty="0">
                <a:latin typeface="Times New Roman"/>
                <a:ea typeface="华文细黑"/>
                <a:cs typeface="Times New Roman"/>
              </a:rPr>
              <a:t>电荷守恒，镁、铜合金共</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，用极端假设法，如果全部是铜，质量为</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，所以合金质量应比</a:t>
            </a:r>
            <a:r>
              <a:rPr lang="en-US" altLang="zh-CN" sz="2800" kern="100" dirty="0">
                <a:latin typeface="Times New Roman"/>
                <a:ea typeface="华文细黑"/>
                <a:cs typeface="Courier New"/>
              </a:rPr>
              <a:t>9.6 g</a:t>
            </a:r>
            <a:r>
              <a:rPr lang="zh-CN" altLang="zh-CN" sz="2800" kern="100" dirty="0">
                <a:latin typeface="Times New Roman"/>
                <a:ea typeface="华文细黑"/>
                <a:cs typeface="Times New Roman"/>
              </a:rPr>
              <a:t>小，</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8486309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childTnLst>
                          </p:cTn>
                        </p:par>
                        <p:par>
                          <p:cTn id="20" fill="hold">
                            <p:stCondLst>
                              <p:cond delay="3000"/>
                            </p:stCondLst>
                            <p:childTnLst>
                              <p:par>
                                <p:cTn id="21" presetID="3" presetClass="entr" presetSubtype="10" fill="hold" nodeType="afterEffect">
                                  <p:stCondLst>
                                    <p:cond delay="0"/>
                                  </p:stCondLst>
                                  <p:childTnLst>
                                    <p:set>
                                      <p:cBhvr>
                                        <p:cTn id="22" dur="1" fill="hold">
                                          <p:stCondLst>
                                            <p:cond delay="0"/>
                                          </p:stCondLst>
                                        </p:cTn>
                                        <p:tgtEl>
                                          <p:spTgt spid="35">
                                            <p:txEl>
                                              <p:pRg st="4" end="4"/>
                                            </p:txEl>
                                          </p:spTgt>
                                        </p:tgtEl>
                                        <p:attrNameLst>
                                          <p:attrName>style.visibility</p:attrName>
                                        </p:attrNameLst>
                                      </p:cBhvr>
                                      <p:to>
                                        <p:strVal val="visible"/>
                                      </p:to>
                                    </p:set>
                                    <p:animEffect transition="in" filter="blinds(horizontal)">
                                      <p:cBhvr>
                                        <p:cTn id="23"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81915"/>
            <a:ext cx="11524006" cy="5909310"/>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现有</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的混合物</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，向其中加入</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的</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smtClean="0">
                <a:latin typeface="Times New Roman"/>
                <a:ea typeface="华文细黑"/>
                <a:cs typeface="Times New Roman"/>
              </a:rPr>
              <a:t>溶液</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100 </a:t>
            </a:r>
            <a:r>
              <a:rPr lang="en-US" altLang="zh-CN" sz="2800" kern="100" dirty="0">
                <a:latin typeface="Times New Roman"/>
                <a:ea typeface="华文细黑"/>
                <a:cs typeface="Courier New"/>
              </a:rPr>
              <a:t>mL</a:t>
            </a:r>
            <a:r>
              <a:rPr lang="zh-CN" altLang="zh-CN" sz="2800" kern="100" dirty="0">
                <a:latin typeface="Times New Roman"/>
                <a:ea typeface="华文细黑"/>
                <a:cs typeface="Times New Roman"/>
              </a:rPr>
              <a:t>恰好完全反应，若将</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A.13.6 g  </a:t>
            </a:r>
            <a:r>
              <a:rPr lang="en-US" altLang="zh-CN" sz="2800" kern="100" dirty="0" smtClean="0">
                <a:latin typeface="Times New Roman"/>
                <a:ea typeface="华文细黑"/>
                <a:cs typeface="Courier New"/>
              </a:rPr>
              <a:t>			B.12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C.6 g  </a:t>
            </a:r>
            <a:r>
              <a:rPr lang="en-US" altLang="zh-CN" sz="2800" kern="100" dirty="0" smtClean="0">
                <a:latin typeface="Times New Roman"/>
                <a:ea typeface="华文细黑"/>
                <a:cs typeface="Courier New"/>
              </a:rPr>
              <a:t>				D.3.2 g</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根据</a:t>
            </a:r>
            <a:r>
              <a:rPr lang="en-US" altLang="zh-CN" sz="2800" kern="100" dirty="0" err="1">
                <a:latin typeface="Times New Roman"/>
                <a:ea typeface="华文细黑"/>
                <a:cs typeface="Courier New"/>
              </a:rPr>
              <a:t>CuO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的化学式知，混合物与硫酸反应生成的盐的化学式为</a:t>
            </a:r>
            <a:r>
              <a:rPr lang="en-US" altLang="zh-CN" sz="2800" kern="100" dirty="0">
                <a:latin typeface="Times New Roman"/>
                <a:ea typeface="华文细黑"/>
                <a:cs typeface="Courier New"/>
              </a:rPr>
              <a:t>CuSO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n</a:t>
            </a:r>
            <a:r>
              <a:rPr lang="en-US" altLang="zh-CN" sz="2800" kern="100" dirty="0" smtClean="0">
                <a:latin typeface="Times New Roman"/>
                <a:ea typeface="华文细黑"/>
                <a:cs typeface="Courier New"/>
              </a:rPr>
              <a:t>(      )</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7.6 g</a:t>
            </a:r>
            <a:r>
              <a:rPr lang="zh-CN" altLang="zh-CN" sz="2800" kern="100" dirty="0">
                <a:latin typeface="Times New Roman"/>
                <a:ea typeface="华文细黑"/>
                <a:cs typeface="Times New Roman"/>
              </a:rPr>
              <a:t>混合物含</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原子：</a:t>
            </a:r>
            <a:r>
              <a:rPr lang="en-US" altLang="zh-CN" sz="2800" kern="100" dirty="0">
                <a:latin typeface="Times New Roman"/>
                <a:ea typeface="华文细黑"/>
                <a:cs typeface="Courier New"/>
              </a:rPr>
              <a:t>0.1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，为</a:t>
            </a:r>
            <a:r>
              <a:rPr lang="en-US" altLang="zh-CN" sz="2800" kern="100" dirty="0">
                <a:latin typeface="Times New Roman"/>
                <a:ea typeface="华文细黑"/>
                <a:cs typeface="Courier New"/>
              </a:rPr>
              <a:t>1.6 g</a:t>
            </a:r>
            <a:r>
              <a:rPr lang="zh-CN" altLang="zh-CN" sz="2800" kern="100" dirty="0">
                <a:latin typeface="Times New Roman"/>
                <a:ea typeface="华文细黑"/>
                <a:cs typeface="Times New Roman"/>
              </a:rPr>
              <a:t>，金属元素质量为</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，因此</a:t>
            </a:r>
            <a:r>
              <a:rPr lang="en-US" altLang="zh-CN" sz="2800" kern="100" dirty="0">
                <a:latin typeface="Times New Roman"/>
                <a:ea typeface="华文细黑"/>
                <a:cs typeface="Courier New"/>
              </a:rPr>
              <a:t>15.2 g</a:t>
            </a:r>
            <a:r>
              <a:rPr lang="zh-CN" altLang="zh-CN" sz="2800" kern="100" dirty="0">
                <a:latin typeface="Times New Roman"/>
                <a:ea typeface="华文细黑"/>
                <a:cs typeface="Times New Roman"/>
              </a:rPr>
              <a:t>该混合物用足量</a:t>
            </a:r>
            <a:r>
              <a:rPr lang="en-US" altLang="zh-CN" sz="2800" kern="100" dirty="0">
                <a:latin typeface="Times New Roman"/>
                <a:ea typeface="华文细黑"/>
                <a:cs typeface="Courier New"/>
              </a:rPr>
              <a:t>CO</a:t>
            </a:r>
            <a:r>
              <a:rPr lang="zh-CN" altLang="zh-CN" sz="2800" kern="100" dirty="0">
                <a:latin typeface="Times New Roman"/>
                <a:ea typeface="华文细黑"/>
                <a:cs typeface="Times New Roman"/>
              </a:rPr>
              <a:t>还原，充分反应后剩余固体质量为</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6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g</a:t>
            </a:r>
            <a:r>
              <a:rPr lang="zh-CN" altLang="zh-CN" sz="2800" kern="100" dirty="0">
                <a:latin typeface="Times New Roman"/>
                <a:ea typeface="华文细黑"/>
                <a:cs typeface="Times New Roman"/>
              </a:rPr>
              <a:t>，选</a:t>
            </a:r>
            <a:r>
              <a:rPr lang="en-US" altLang="zh-CN" sz="2800" kern="100" dirty="0">
                <a:latin typeface="Times New Roman"/>
                <a:ea typeface="华文细黑"/>
                <a:cs typeface="Courier New"/>
              </a:rPr>
              <a:t>B</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2" name="矩形 1"/>
          <p:cNvSpPr/>
          <p:nvPr/>
        </p:nvSpPr>
        <p:spPr>
          <a:xfrm>
            <a:off x="3089564" y="1999267"/>
            <a:ext cx="423514" cy="661207"/>
          </a:xfrm>
          <a:prstGeom prst="rect">
            <a:avLst/>
          </a:prstGeom>
        </p:spPr>
        <p:txBody>
          <a:bodyPr wrap="none">
            <a:spAutoFit/>
          </a:bodyPr>
          <a:lstStyle/>
          <a:p>
            <a:pPr algn="just">
              <a:lnSpc>
                <a:spcPct val="150000"/>
              </a:lnSpc>
              <a:spcAft>
                <a:spcPts val="0"/>
              </a:spcAft>
            </a:pPr>
            <a:r>
              <a:rPr lang="en-US" altLang="zh-CN" sz="2800" b="1" kern="100" dirty="0" smtClean="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428378271"/>
              </p:ext>
            </p:extLst>
          </p:nvPr>
        </p:nvGraphicFramePr>
        <p:xfrm>
          <a:off x="5915383" y="4704203"/>
          <a:ext cx="987425" cy="639763"/>
        </p:xfrm>
        <a:graphic>
          <a:graphicData uri="http://schemas.openxmlformats.org/presentationml/2006/ole">
            <mc:AlternateContent xmlns:mc="http://schemas.openxmlformats.org/markup-compatibility/2006">
              <mc:Choice xmlns:v="urn:schemas-microsoft-com:vml" Requires="v">
                <p:oleObj spid="_x0000_s23747" name="文档" r:id="rId3" imgW="986834" imgH="639743" progId="Word.Document.12">
                  <p:embed/>
                </p:oleObj>
              </mc:Choice>
              <mc:Fallback>
                <p:oleObj name="文档" r:id="rId3" imgW="986834" imgH="639743" progId="Word.Document.12">
                  <p:embed/>
                  <p:pic>
                    <p:nvPicPr>
                      <p:cNvPr id="0" name=""/>
                      <p:cNvPicPr/>
                      <p:nvPr/>
                    </p:nvPicPr>
                    <p:blipFill>
                      <a:blip r:embed="rId4"/>
                      <a:stretch>
                        <a:fillRect/>
                      </a:stretch>
                    </p:blipFill>
                    <p:spPr>
                      <a:xfrm>
                        <a:off x="5915383" y="4704203"/>
                        <a:ext cx="987425" cy="639763"/>
                      </a:xfrm>
                      <a:prstGeom prst="rect">
                        <a:avLst/>
                      </a:prstGeom>
                    </p:spPr>
                  </p:pic>
                </p:oleObj>
              </mc:Fallback>
            </mc:AlternateContent>
          </a:graphicData>
        </a:graphic>
      </p:graphicFrame>
      <p:sp>
        <p:nvSpPr>
          <p:cNvPr id="20"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899104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4" end="4"/>
                                            </p:txEl>
                                          </p:spTgt>
                                        </p:tgtEl>
                                        <p:attrNameLst>
                                          <p:attrName>style.visibility</p:attrName>
                                        </p:attrNameLst>
                                      </p:cBhvr>
                                      <p:to>
                                        <p:strVal val="visible"/>
                                      </p:to>
                                    </p:set>
                                    <p:animEffect transition="in" filter="blinds(horizontal)">
                                      <p:cBhvr>
                                        <p:cTn id="7" dur="500"/>
                                        <p:tgtEl>
                                          <p:spTgt spid="35">
                                            <p:txEl>
                                              <p:pRg st="4" end="4"/>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35">
                                            <p:txEl>
                                              <p:pRg st="4" end="4"/>
                                            </p:txEl>
                                          </p:spTgt>
                                        </p:tgtEl>
                                      </p:cBhvr>
                                    </p:animEffect>
                                    <p:set>
                                      <p:cBhvr>
                                        <p:cTn id="20" dur="1" fill="hold">
                                          <p:stCondLst>
                                            <p:cond delay="499"/>
                                          </p:stCondLst>
                                        </p:cTn>
                                        <p:tgtEl>
                                          <p:spTgt spid="35">
                                            <p:txEl>
                                              <p:pRg st="4" end="4"/>
                                            </p:txEl>
                                          </p:spTgt>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2"/>
                                        </p:tgtEl>
                                      </p:cBhvr>
                                    </p:animEffect>
                                    <p:set>
                                      <p:cBhvr>
                                        <p:cTn id="26" dur="1" fill="hold">
                                          <p:stCondLst>
                                            <p:cond delay="499"/>
                                          </p:stCondLst>
                                        </p:cTn>
                                        <p:tgtEl>
                                          <p:spTgt spid="2"/>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2" grpId="0"/>
      <p:bldP spid="2" grpId="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71407" y="756481"/>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7.</a:t>
            </a:r>
            <a:r>
              <a:rPr lang="zh-CN" altLang="zh-CN" sz="2800" kern="100" dirty="0">
                <a:latin typeface="Times New Roman"/>
                <a:ea typeface="华文细黑"/>
                <a:cs typeface="Times New Roman"/>
              </a:rPr>
              <a:t>汽车剧烈碰撞时，安全气囊中发生反应：</a:t>
            </a:r>
            <a:r>
              <a:rPr lang="en-US" altLang="zh-CN" sz="2800" kern="100" dirty="0">
                <a:latin typeface="Times New Roman"/>
                <a:ea typeface="华文细黑"/>
                <a:cs typeface="Courier New"/>
              </a:rPr>
              <a:t>10NaN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2KNO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=K</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16N</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。若氧化产物比还原产物多</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，则下列判断正确的是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生成</a:t>
            </a:r>
            <a:r>
              <a:rPr lang="en-US" altLang="zh-CN" sz="2800" kern="100" dirty="0">
                <a:latin typeface="Times New Roman"/>
                <a:ea typeface="华文细黑"/>
                <a:cs typeface="Courier New"/>
              </a:rPr>
              <a:t>40.0 L 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有</a:t>
            </a:r>
            <a:r>
              <a:rPr lang="en-US" altLang="zh-CN" sz="2800" kern="100" dirty="0">
                <a:latin typeface="Times New Roman"/>
                <a:ea typeface="华文细黑"/>
                <a:cs typeface="Courier New"/>
              </a:rPr>
              <a:t>0.250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被氧化</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转移电子的物质的量为</a:t>
            </a:r>
            <a:r>
              <a:rPr lang="en-US" altLang="zh-CN" sz="2800" kern="100" dirty="0">
                <a:latin typeface="Times New Roman"/>
                <a:ea typeface="华文细黑"/>
                <a:cs typeface="Courier New"/>
              </a:rPr>
              <a:t>1.75 </a:t>
            </a:r>
            <a:r>
              <a:rPr lang="en-US" altLang="zh-CN" sz="2800" kern="100" dirty="0" err="1">
                <a:latin typeface="Times New Roman"/>
                <a:ea typeface="华文细黑"/>
                <a:cs typeface="Courier New"/>
              </a:rPr>
              <a:t>mol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3.75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18181414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矩形 33"/>
          <p:cNvSpPr/>
          <p:nvPr/>
        </p:nvSpPr>
        <p:spPr>
          <a:xfrm>
            <a:off x="170230" y="609907"/>
            <a:ext cx="11755638" cy="6247608"/>
          </a:xfrm>
          <a:prstGeom prst="rect">
            <a:avLst/>
          </a:prstGeom>
        </p:spPr>
        <p:txBody>
          <a:bodyPr>
            <a:spAutoFit/>
          </a:bodyPr>
          <a:lstStyle/>
          <a:p>
            <a:pPr lvl="0" algn="just">
              <a:lnSpc>
                <a:spcPct val="12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根据方程式，氧化产物和还原产物都是氮气，假设氧化产物有</a:t>
            </a:r>
          </a:p>
          <a:p>
            <a:pPr lvl="0" algn="just">
              <a:lnSpc>
                <a:spcPct val="120000"/>
              </a:lnSpc>
            </a:pPr>
            <a:r>
              <a:rPr lang="en-US" altLang="zh-CN" sz="2800" kern="100" dirty="0">
                <a:latin typeface="Times New Roman"/>
                <a:ea typeface="楷体_GB2312"/>
              </a:rPr>
              <a:t>15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，则还原产物有</a:t>
            </a:r>
            <a:r>
              <a:rPr lang="en-US" altLang="zh-CN" sz="2800" kern="100" dirty="0">
                <a:latin typeface="Times New Roman"/>
                <a:ea typeface="楷体_GB2312"/>
              </a:rPr>
              <a:t>1 </a:t>
            </a:r>
            <a:r>
              <a:rPr lang="en-US" altLang="zh-CN" sz="2800" kern="100" dirty="0" err="1">
                <a:latin typeface="Times New Roman"/>
                <a:ea typeface="楷体_GB2312"/>
              </a:rPr>
              <a:t>mol</a:t>
            </a:r>
            <a:r>
              <a:rPr lang="en-US" altLang="zh-CN" sz="2800" kern="100" dirty="0">
                <a:latin typeface="Times New Roman"/>
                <a:ea typeface="楷体_GB2312"/>
              </a:rPr>
              <a:t> </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algn="just">
              <a:lnSpc>
                <a:spcPct val="120000"/>
              </a:lnSpc>
              <a:spcAft>
                <a:spcPts val="0"/>
              </a:spcAft>
            </a:pPr>
            <a:r>
              <a:rPr lang="en-US" altLang="zh-CN" sz="2800" kern="100" spc="-50" dirty="0" smtClean="0">
                <a:latin typeface="Times New Roman"/>
                <a:ea typeface="华文细黑"/>
                <a:cs typeface="Courier New"/>
              </a:rPr>
              <a:t>10NaN</a:t>
            </a:r>
            <a:r>
              <a:rPr lang="en-US" altLang="zh-CN" sz="2800" kern="100" spc="-50" baseline="-25000" dirty="0" smtClean="0">
                <a:latin typeface="Times New Roman"/>
                <a:ea typeface="华文细黑"/>
                <a:cs typeface="Courier New"/>
              </a:rPr>
              <a:t>3</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2KNO</a:t>
            </a:r>
            <a:r>
              <a:rPr lang="en-US" altLang="zh-CN" sz="2800" kern="100" spc="-50" baseline="-25000" dirty="0">
                <a:latin typeface="Times New Roman"/>
                <a:ea typeface="华文细黑"/>
                <a:cs typeface="Courier New"/>
              </a:rPr>
              <a:t>3</a:t>
            </a:r>
            <a:r>
              <a:rPr lang="en-US" altLang="zh-CN" sz="2800" kern="100" spc="-50" dirty="0">
                <a:latin typeface="Times New Roman"/>
                <a:ea typeface="华文细黑"/>
                <a:cs typeface="Courier New"/>
              </a:rPr>
              <a:t>===K</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5Na</a:t>
            </a:r>
            <a:r>
              <a:rPr lang="en-US" altLang="zh-CN" sz="2800" kern="100" spc="-50" baseline="-25000" dirty="0">
                <a:latin typeface="Times New Roman"/>
                <a:ea typeface="华文细黑"/>
                <a:cs typeface="Courier New"/>
              </a:rPr>
              <a:t>2</a:t>
            </a:r>
            <a:r>
              <a:rPr lang="en-US" altLang="zh-CN" sz="2800" kern="100" spc="-50" dirty="0">
                <a:latin typeface="Times New Roman"/>
                <a:ea typeface="华文细黑"/>
                <a:cs typeface="Courier New"/>
              </a:rPr>
              <a:t>O</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15N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氧化产物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a:t>
            </a:r>
            <a:r>
              <a:rPr lang="en-US" altLang="zh-CN" sz="2800" kern="100" spc="-50" dirty="0">
                <a:latin typeface="Times New Roman"/>
                <a:ea typeface="华文细黑"/>
                <a:cs typeface="Courier New"/>
              </a:rPr>
              <a:t>N</a:t>
            </a:r>
            <a:r>
              <a:rPr lang="en-US" altLang="zh-CN" sz="2800" kern="100" spc="-50" baseline="-25000" dirty="0">
                <a:latin typeface="Times New Roman"/>
                <a:ea typeface="华文细黑"/>
                <a:cs typeface="Courier New"/>
              </a:rPr>
              <a:t>2</a:t>
            </a:r>
            <a:r>
              <a:rPr lang="en-US" altLang="zh-CN" sz="2800" kern="100" spc="-50" dirty="0">
                <a:latin typeface="宋体"/>
                <a:ea typeface="华文细黑"/>
                <a:cs typeface="Times New Roman"/>
              </a:rPr>
              <a:t>↑</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还原产物</a:t>
            </a:r>
            <a:r>
              <a:rPr lang="en-US" altLang="zh-CN" sz="2800" kern="100" spc="-50" dirty="0">
                <a:latin typeface="Times New Roman"/>
                <a:ea typeface="华文细黑"/>
                <a:cs typeface="Courier New"/>
              </a:rPr>
              <a:t>)</a:t>
            </a:r>
            <a:r>
              <a:rPr lang="zh-CN" altLang="zh-CN" sz="2800" kern="100" spc="-50" dirty="0">
                <a:latin typeface="Times New Roman"/>
                <a:ea typeface="华文细黑"/>
                <a:cs typeface="Times New Roman"/>
              </a:rPr>
              <a:t>　</a:t>
            </a:r>
            <a:r>
              <a:rPr lang="en-US" altLang="zh-CN" sz="2800" kern="100" spc="-50" dirty="0" err="1">
                <a:latin typeface="Times New Roman"/>
                <a:ea typeface="华文细黑"/>
                <a:cs typeface="Courier New"/>
              </a:rPr>
              <a:t>Δ</a:t>
            </a:r>
            <a:r>
              <a:rPr lang="en-US" altLang="zh-CN" sz="2800" i="1" kern="100" spc="-50" dirty="0" err="1">
                <a:latin typeface="Times New Roman"/>
                <a:ea typeface="华文细黑"/>
                <a:cs typeface="Courier New"/>
              </a:rPr>
              <a:t>n</a:t>
            </a:r>
            <a:endParaRPr lang="zh-CN" altLang="zh-CN" sz="2800" kern="100" spc="-5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15                             1                            </a:t>
            </a:r>
            <a:r>
              <a:rPr lang="en-US" altLang="zh-CN" sz="2800" kern="100" dirty="0">
                <a:latin typeface="Times New Roman"/>
                <a:ea typeface="华文细黑"/>
                <a:cs typeface="Courier New"/>
              </a:rPr>
              <a:t>14</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x</a:t>
            </a:r>
            <a:r>
              <a:rPr lang="en-US" altLang="zh-CN" sz="2800" kern="100" dirty="0" smtClean="0">
                <a:latin typeface="Times New Roman"/>
                <a:ea typeface="华文细黑"/>
                <a:cs typeface="Courier New"/>
              </a:rPr>
              <a:t>                              </a:t>
            </a:r>
            <a:r>
              <a:rPr lang="en-US" altLang="zh-CN" sz="2800" i="1" kern="100" dirty="0" smtClean="0">
                <a:latin typeface="Times New Roman"/>
                <a:ea typeface="华文细黑"/>
                <a:cs typeface="Courier New"/>
              </a:rPr>
              <a:t>y</a:t>
            </a:r>
            <a:r>
              <a:rPr lang="en-US" altLang="zh-CN" sz="2800" kern="100" dirty="0" smtClean="0">
                <a:latin typeface="Times New Roman"/>
                <a:ea typeface="华文细黑"/>
                <a:cs typeface="Courier New"/>
              </a:rPr>
              <a:t>                          1.75</a:t>
            </a:r>
            <a:endParaRPr lang="zh-CN" altLang="zh-CN" sz="2800" kern="100" dirty="0">
              <a:latin typeface="宋体"/>
              <a:cs typeface="Courier New"/>
            </a:endParaRPr>
          </a:p>
          <a:p>
            <a:pPr algn="just">
              <a:lnSpc>
                <a:spcPct val="120000"/>
              </a:lnSpc>
              <a:spcAft>
                <a:spcPts val="0"/>
              </a:spcAft>
            </a:pPr>
            <a:r>
              <a:rPr lang="zh-CN" altLang="zh-CN" sz="2800" kern="100" dirty="0">
                <a:latin typeface="Times New Roman"/>
                <a:ea typeface="华文细黑"/>
                <a:cs typeface="Times New Roman"/>
              </a:rPr>
              <a:t>解得：</a:t>
            </a:r>
            <a:r>
              <a:rPr lang="en-US" altLang="zh-CN" sz="2800" i="1" kern="100" dirty="0">
                <a:latin typeface="Times New Roman"/>
                <a:ea typeface="华文细黑"/>
                <a:cs typeface="Courier New"/>
              </a:rPr>
              <a:t>x</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i="1" kern="100" dirty="0">
                <a:latin typeface="Times New Roman"/>
                <a:ea typeface="华文细黑"/>
                <a:cs typeface="Courier New"/>
              </a:rPr>
              <a:t>y</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2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项，生成</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标准状况下的体积是</a:t>
            </a:r>
            <a:r>
              <a:rPr lang="en-US" altLang="zh-CN" sz="2800" kern="100" dirty="0">
                <a:latin typeface="Times New Roman"/>
                <a:ea typeface="华文细黑"/>
                <a:cs typeface="Courier New"/>
              </a:rPr>
              <a:t>(1.875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0.125)mol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22.4 </a:t>
            </a:r>
            <a:r>
              <a:rPr lang="en-US" altLang="zh-CN" sz="2800" kern="100" dirty="0" err="1">
                <a:latin typeface="Times New Roman"/>
                <a:ea typeface="华文细黑"/>
                <a:cs typeface="Courier New"/>
              </a:rPr>
              <a:t>L·mol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44.8 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B</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KNO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被还原，故</a:t>
            </a: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C</a:t>
            </a:r>
            <a:r>
              <a:rPr lang="zh-CN" altLang="zh-CN" sz="2800" kern="100" dirty="0">
                <a:latin typeface="Times New Roman"/>
                <a:ea typeface="华文细黑"/>
                <a:cs typeface="Times New Roman"/>
              </a:rPr>
              <a:t>项，转移电子的物质的量为</a:t>
            </a:r>
            <a:r>
              <a:rPr lang="en-US" altLang="zh-CN" sz="2800" kern="100" dirty="0">
                <a:latin typeface="Times New Roman"/>
                <a:ea typeface="华文细黑"/>
                <a:cs typeface="Courier New"/>
              </a:rPr>
              <a:t>0.125</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错误</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20000"/>
              </a:lnSpc>
              <a:spcAft>
                <a:spcPts val="0"/>
              </a:spcAft>
            </a:pPr>
            <a:r>
              <a:rPr lang="en-US" altLang="zh-CN" sz="2800" kern="100" dirty="0" smtClean="0">
                <a:latin typeface="Times New Roman"/>
                <a:ea typeface="华文细黑"/>
                <a:cs typeface="Courier New"/>
              </a:rPr>
              <a:t>D</a:t>
            </a:r>
            <a:r>
              <a:rPr lang="zh-CN" altLang="zh-CN" sz="2800" kern="100" dirty="0">
                <a:latin typeface="Times New Roman"/>
                <a:ea typeface="华文细黑"/>
                <a:cs typeface="Times New Roman"/>
              </a:rPr>
              <a:t>项，被氧化的</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原子的物质的量为</a:t>
            </a:r>
            <a:r>
              <a:rPr lang="en-US" altLang="zh-CN" sz="2800" kern="100" dirty="0">
                <a:latin typeface="Times New Roman"/>
                <a:ea typeface="华文细黑"/>
                <a:cs typeface="Courier New"/>
              </a:rPr>
              <a:t>1.875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3.75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2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D</a:t>
            </a:r>
            <a:endParaRPr lang="zh-CN" altLang="zh-CN" sz="2800" b="1" kern="100" dirty="0">
              <a:solidFill>
                <a:schemeClr val="accent6">
                  <a:lumMod val="75000"/>
                </a:schemeClr>
              </a:solidFill>
              <a:latin typeface="Times New Roman"/>
              <a:ea typeface="华文细黑"/>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7553794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4">
                                            <p:txEl>
                                              <p:pRg st="0" end="0"/>
                                            </p:txEl>
                                          </p:spTgt>
                                        </p:tgtEl>
                                        <p:attrNameLst>
                                          <p:attrName>style.visibility</p:attrName>
                                        </p:attrNameLst>
                                      </p:cBhvr>
                                      <p:to>
                                        <p:strVal val="visible"/>
                                      </p:to>
                                    </p:set>
                                    <p:animEffect transition="in" filter="blinds(horizontal)">
                                      <p:cBhvr>
                                        <p:cTn id="7" dur="750"/>
                                        <p:tgtEl>
                                          <p:spTgt spid="34">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4">
                                            <p:txEl>
                                              <p:pRg st="1" end="1"/>
                                            </p:txEl>
                                          </p:spTgt>
                                        </p:tgtEl>
                                        <p:attrNameLst>
                                          <p:attrName>style.visibility</p:attrName>
                                        </p:attrNameLst>
                                      </p:cBhvr>
                                      <p:to>
                                        <p:strVal val="visible"/>
                                      </p:to>
                                    </p:set>
                                    <p:animEffect transition="in" filter="blinds(horizontal)">
                                      <p:cBhvr>
                                        <p:cTn id="10" dur="750"/>
                                        <p:tgtEl>
                                          <p:spTgt spid="34">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4">
                                            <p:txEl>
                                              <p:pRg st="2" end="2"/>
                                            </p:txEl>
                                          </p:spTgt>
                                        </p:tgtEl>
                                        <p:attrNameLst>
                                          <p:attrName>style.visibility</p:attrName>
                                        </p:attrNameLst>
                                      </p:cBhvr>
                                      <p:to>
                                        <p:strVal val="visible"/>
                                      </p:to>
                                    </p:set>
                                    <p:animEffect transition="in" filter="blinds(horizontal)">
                                      <p:cBhvr>
                                        <p:cTn id="13" dur="750"/>
                                        <p:tgtEl>
                                          <p:spTgt spid="34">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34">
                                            <p:txEl>
                                              <p:pRg st="3" end="3"/>
                                            </p:txEl>
                                          </p:spTgt>
                                        </p:tgtEl>
                                        <p:attrNameLst>
                                          <p:attrName>style.visibility</p:attrName>
                                        </p:attrNameLst>
                                      </p:cBhvr>
                                      <p:to>
                                        <p:strVal val="visible"/>
                                      </p:to>
                                    </p:set>
                                    <p:animEffect transition="in" filter="blinds(horizontal)">
                                      <p:cBhvr>
                                        <p:cTn id="16" dur="750"/>
                                        <p:tgtEl>
                                          <p:spTgt spid="34">
                                            <p:txEl>
                                              <p:pRg st="3" end="3"/>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34">
                                            <p:txEl>
                                              <p:pRg st="4" end="4"/>
                                            </p:txEl>
                                          </p:spTgt>
                                        </p:tgtEl>
                                        <p:attrNameLst>
                                          <p:attrName>style.visibility</p:attrName>
                                        </p:attrNameLst>
                                      </p:cBhvr>
                                      <p:to>
                                        <p:strVal val="visible"/>
                                      </p:to>
                                    </p:set>
                                    <p:animEffect transition="in" filter="blinds(horizontal)">
                                      <p:cBhvr>
                                        <p:cTn id="19" dur="750"/>
                                        <p:tgtEl>
                                          <p:spTgt spid="34">
                                            <p:txEl>
                                              <p:pRg st="4" end="4"/>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34">
                                            <p:txEl>
                                              <p:pRg st="5" end="5"/>
                                            </p:txEl>
                                          </p:spTgt>
                                        </p:tgtEl>
                                        <p:attrNameLst>
                                          <p:attrName>style.visibility</p:attrName>
                                        </p:attrNameLst>
                                      </p:cBhvr>
                                      <p:to>
                                        <p:strVal val="visible"/>
                                      </p:to>
                                    </p:set>
                                    <p:animEffect transition="in" filter="blinds(horizontal)">
                                      <p:cBhvr>
                                        <p:cTn id="22" dur="750"/>
                                        <p:tgtEl>
                                          <p:spTgt spid="34">
                                            <p:txEl>
                                              <p:pRg st="5" end="5"/>
                                            </p:txEl>
                                          </p:spTgt>
                                        </p:tgtEl>
                                      </p:cBhvr>
                                    </p:animEffect>
                                  </p:childTnLst>
                                </p:cTn>
                              </p:par>
                            </p:childTnLst>
                          </p:cTn>
                        </p:par>
                        <p:par>
                          <p:cTn id="23" fill="hold">
                            <p:stCondLst>
                              <p:cond delay="750"/>
                            </p:stCondLst>
                            <p:childTnLst>
                              <p:par>
                                <p:cTn id="24" presetID="3" presetClass="entr" presetSubtype="10" fill="hold" nodeType="afterEffect">
                                  <p:stCondLst>
                                    <p:cond delay="0"/>
                                  </p:stCondLst>
                                  <p:childTnLst>
                                    <p:set>
                                      <p:cBhvr>
                                        <p:cTn id="25" dur="1" fill="hold">
                                          <p:stCondLst>
                                            <p:cond delay="0"/>
                                          </p:stCondLst>
                                        </p:cTn>
                                        <p:tgtEl>
                                          <p:spTgt spid="34">
                                            <p:txEl>
                                              <p:pRg st="6" end="6"/>
                                            </p:txEl>
                                          </p:spTgt>
                                        </p:tgtEl>
                                        <p:attrNameLst>
                                          <p:attrName>style.visibility</p:attrName>
                                        </p:attrNameLst>
                                      </p:cBhvr>
                                      <p:to>
                                        <p:strVal val="visible"/>
                                      </p:to>
                                    </p:set>
                                    <p:animEffect transition="in" filter="blinds(horizontal)">
                                      <p:cBhvr>
                                        <p:cTn id="26" dur="750"/>
                                        <p:tgtEl>
                                          <p:spTgt spid="34">
                                            <p:txEl>
                                              <p:pRg st="6" end="6"/>
                                            </p:txEl>
                                          </p:spTgt>
                                        </p:tgtEl>
                                      </p:cBhvr>
                                    </p:animEffect>
                                  </p:childTnLst>
                                </p:cTn>
                              </p:par>
                            </p:childTnLst>
                          </p:cTn>
                        </p:par>
                        <p:par>
                          <p:cTn id="27" fill="hold">
                            <p:stCondLst>
                              <p:cond delay="1500"/>
                            </p:stCondLst>
                            <p:childTnLst>
                              <p:par>
                                <p:cTn id="28" presetID="3" presetClass="entr" presetSubtype="10" fill="hold" nodeType="afterEffect">
                                  <p:stCondLst>
                                    <p:cond delay="0"/>
                                  </p:stCondLst>
                                  <p:childTnLst>
                                    <p:set>
                                      <p:cBhvr>
                                        <p:cTn id="29" dur="1" fill="hold">
                                          <p:stCondLst>
                                            <p:cond delay="0"/>
                                          </p:stCondLst>
                                        </p:cTn>
                                        <p:tgtEl>
                                          <p:spTgt spid="34">
                                            <p:txEl>
                                              <p:pRg st="7" end="7"/>
                                            </p:txEl>
                                          </p:spTgt>
                                        </p:tgtEl>
                                        <p:attrNameLst>
                                          <p:attrName>style.visibility</p:attrName>
                                        </p:attrNameLst>
                                      </p:cBhvr>
                                      <p:to>
                                        <p:strVal val="visible"/>
                                      </p:to>
                                    </p:set>
                                    <p:animEffect transition="in" filter="blinds(horizontal)">
                                      <p:cBhvr>
                                        <p:cTn id="30" dur="750"/>
                                        <p:tgtEl>
                                          <p:spTgt spid="34">
                                            <p:txEl>
                                              <p:pRg st="7" end="7"/>
                                            </p:txEl>
                                          </p:spTgt>
                                        </p:tgtEl>
                                      </p:cBhvr>
                                    </p:animEffect>
                                  </p:childTnLst>
                                </p:cTn>
                              </p:par>
                            </p:childTnLst>
                          </p:cTn>
                        </p:par>
                        <p:par>
                          <p:cTn id="31" fill="hold">
                            <p:stCondLst>
                              <p:cond delay="2250"/>
                            </p:stCondLst>
                            <p:childTnLst>
                              <p:par>
                                <p:cTn id="32" presetID="3" presetClass="entr" presetSubtype="10" fill="hold" nodeType="afterEffect">
                                  <p:stCondLst>
                                    <p:cond delay="0"/>
                                  </p:stCondLst>
                                  <p:childTnLst>
                                    <p:set>
                                      <p:cBhvr>
                                        <p:cTn id="33" dur="1" fill="hold">
                                          <p:stCondLst>
                                            <p:cond delay="0"/>
                                          </p:stCondLst>
                                        </p:cTn>
                                        <p:tgtEl>
                                          <p:spTgt spid="34">
                                            <p:txEl>
                                              <p:pRg st="8" end="8"/>
                                            </p:txEl>
                                          </p:spTgt>
                                        </p:tgtEl>
                                        <p:attrNameLst>
                                          <p:attrName>style.visibility</p:attrName>
                                        </p:attrNameLst>
                                      </p:cBhvr>
                                      <p:to>
                                        <p:strVal val="visible"/>
                                      </p:to>
                                    </p:set>
                                    <p:animEffect transition="in" filter="blinds(horizontal)">
                                      <p:cBhvr>
                                        <p:cTn id="34" dur="750"/>
                                        <p:tgtEl>
                                          <p:spTgt spid="34">
                                            <p:txEl>
                                              <p:pRg st="8" end="8"/>
                                            </p:txEl>
                                          </p:spTgt>
                                        </p:tgtEl>
                                      </p:cBhvr>
                                    </p:animEffect>
                                  </p:childTnLst>
                                </p:cTn>
                              </p:par>
                            </p:childTnLst>
                          </p:cTn>
                        </p:par>
                        <p:par>
                          <p:cTn id="35" fill="hold">
                            <p:stCondLst>
                              <p:cond delay="3000"/>
                            </p:stCondLst>
                            <p:childTnLst>
                              <p:par>
                                <p:cTn id="36" presetID="3" presetClass="entr" presetSubtype="10" fill="hold" nodeType="afterEffect">
                                  <p:stCondLst>
                                    <p:cond delay="0"/>
                                  </p:stCondLst>
                                  <p:childTnLst>
                                    <p:set>
                                      <p:cBhvr>
                                        <p:cTn id="37" dur="1" fill="hold">
                                          <p:stCondLst>
                                            <p:cond delay="0"/>
                                          </p:stCondLst>
                                        </p:cTn>
                                        <p:tgtEl>
                                          <p:spTgt spid="34">
                                            <p:txEl>
                                              <p:pRg st="9" end="9"/>
                                            </p:txEl>
                                          </p:spTgt>
                                        </p:tgtEl>
                                        <p:attrNameLst>
                                          <p:attrName>style.visibility</p:attrName>
                                        </p:attrNameLst>
                                      </p:cBhvr>
                                      <p:to>
                                        <p:strVal val="visible"/>
                                      </p:to>
                                    </p:set>
                                    <p:animEffect transition="in" filter="blinds(horizontal)">
                                      <p:cBhvr>
                                        <p:cTn id="38" dur="750"/>
                                        <p:tgtEl>
                                          <p:spTgt spid="34">
                                            <p:txEl>
                                              <p:pRg st="9" end="9"/>
                                            </p:txEl>
                                          </p:spTgt>
                                        </p:tgtEl>
                                      </p:cBhvr>
                                    </p:animEffect>
                                  </p:childTnLst>
                                </p:cTn>
                              </p:par>
                            </p:childTnLst>
                          </p:cTn>
                        </p:par>
                        <p:par>
                          <p:cTn id="39" fill="hold">
                            <p:stCondLst>
                              <p:cond delay="3750"/>
                            </p:stCondLst>
                            <p:childTnLst>
                              <p:par>
                                <p:cTn id="40" presetID="3" presetClass="entr" presetSubtype="10" fill="hold" nodeType="afterEffect">
                                  <p:stCondLst>
                                    <p:cond delay="0"/>
                                  </p:stCondLst>
                                  <p:childTnLst>
                                    <p:set>
                                      <p:cBhvr>
                                        <p:cTn id="41" dur="1" fill="hold">
                                          <p:stCondLst>
                                            <p:cond delay="0"/>
                                          </p:stCondLst>
                                        </p:cTn>
                                        <p:tgtEl>
                                          <p:spTgt spid="34">
                                            <p:txEl>
                                              <p:pRg st="10" end="10"/>
                                            </p:txEl>
                                          </p:spTgt>
                                        </p:tgtEl>
                                        <p:attrNameLst>
                                          <p:attrName>style.visibility</p:attrName>
                                        </p:attrNameLst>
                                      </p:cBhvr>
                                      <p:to>
                                        <p:strVal val="visible"/>
                                      </p:to>
                                    </p:set>
                                    <p:animEffect transition="in" filter="blinds(horizontal)">
                                      <p:cBhvr>
                                        <p:cTn id="42" dur="750"/>
                                        <p:tgtEl>
                                          <p:spTgt spid="3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10092" y="633057"/>
            <a:ext cx="11639246" cy="4324261"/>
          </a:xfrm>
          <a:prstGeom prst="rect">
            <a:avLst/>
          </a:prstGeom>
        </p:spPr>
        <p:txBody>
          <a:bodyPr>
            <a:spAutoFit/>
          </a:bodyPr>
          <a:lstStyle/>
          <a:p>
            <a:pPr algn="just">
              <a:lnSpc>
                <a:spcPts val="5500"/>
              </a:lnSpc>
              <a:spcAft>
                <a:spcPts val="0"/>
              </a:spcAft>
            </a:pPr>
            <a:r>
              <a:rPr lang="en-US" altLang="zh-CN" sz="2800" kern="100" dirty="0">
                <a:latin typeface="Times New Roman"/>
                <a:ea typeface="华文细黑"/>
                <a:cs typeface="Courier New"/>
              </a:rPr>
              <a:t>8.</a:t>
            </a:r>
            <a:r>
              <a:rPr lang="zh-CN" altLang="zh-CN" sz="2800" kern="100" dirty="0">
                <a:latin typeface="Times New Roman"/>
                <a:ea typeface="华文细黑"/>
                <a:cs typeface="Times New Roman"/>
              </a:rPr>
              <a:t>将</a:t>
            </a:r>
            <a:r>
              <a:rPr lang="en-US" altLang="zh-CN" sz="2800" kern="100" dirty="0">
                <a:latin typeface="Times New Roman"/>
                <a:ea typeface="华文细黑"/>
                <a:cs typeface="Courier New"/>
              </a:rPr>
              <a:t>35.8 g Al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组成的合金溶于足量的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溶液中，产生</a:t>
            </a:r>
            <a:r>
              <a:rPr lang="en-US" altLang="zh-CN" sz="2800" kern="100" dirty="0">
                <a:latin typeface="Times New Roman"/>
                <a:ea typeface="华文细黑"/>
                <a:cs typeface="Courier New"/>
              </a:rPr>
              <a:t>6.72 L</a:t>
            </a:r>
            <a:r>
              <a:rPr lang="zh-CN" altLang="zh-CN" sz="2800" kern="100" dirty="0">
                <a:latin typeface="Times New Roman"/>
                <a:ea typeface="华文细黑"/>
                <a:cs typeface="Times New Roman"/>
              </a:rPr>
              <a:t>气体</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。另取等质量的该合金溶于过量的稀硝酸中，生成</a:t>
            </a:r>
            <a:r>
              <a:rPr lang="en-US" altLang="zh-CN" sz="2800" kern="100" dirty="0">
                <a:latin typeface="Times New Roman"/>
                <a:ea typeface="华文细黑"/>
                <a:cs typeface="Courier New"/>
              </a:rPr>
              <a:t>13.44 L NO(</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，向反应后的溶液中加入足量的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溶液，得到沉淀的质量为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A.66.4 g  </a:t>
            </a:r>
            <a:r>
              <a:rPr lang="en-US" altLang="zh-CN" sz="2800" kern="100" dirty="0" smtClean="0">
                <a:latin typeface="Times New Roman"/>
                <a:ea typeface="华文细黑"/>
                <a:cs typeface="Courier New"/>
              </a:rPr>
              <a:t>			B.50.8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C.44.8 g  </a:t>
            </a:r>
            <a:r>
              <a:rPr lang="en-US" altLang="zh-CN" sz="2800" kern="100" dirty="0" smtClean="0">
                <a:latin typeface="Times New Roman"/>
                <a:ea typeface="华文细黑"/>
                <a:cs typeface="Courier New"/>
              </a:rPr>
              <a:t>			D.39.2 g</a:t>
            </a:r>
            <a:endParaRPr lang="en-US" altLang="zh-CN" sz="2800" kern="100" dirty="0" smtClean="0">
              <a:latin typeface="宋体"/>
              <a:cs typeface="Courier New"/>
            </a:endParaRPr>
          </a:p>
        </p:txBody>
      </p:sp>
      <p:sp>
        <p:nvSpPr>
          <p:cNvPr id="19"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4" name="圆角矩形 33">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41921345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 name="矩形 36"/>
          <p:cNvSpPr/>
          <p:nvPr/>
        </p:nvSpPr>
        <p:spPr>
          <a:xfrm>
            <a:off x="182376" y="1775615"/>
            <a:ext cx="11755638" cy="5133713"/>
          </a:xfrm>
          <a:prstGeom prst="rect">
            <a:avLst/>
          </a:prstGeom>
        </p:spPr>
        <p:txBody>
          <a:bodyPr>
            <a:spAutoFit/>
          </a:bodyPr>
          <a:lstStyle/>
          <a:p>
            <a:pPr algn="just">
              <a:lnSpc>
                <a:spcPct val="130000"/>
              </a:lnSpc>
              <a:spcAft>
                <a:spcPts val="0"/>
              </a:spcAft>
            </a:pPr>
            <a:r>
              <a:rPr lang="en-US" altLang="zh-CN" sz="2800" i="1" kern="100" dirty="0">
                <a:latin typeface="Times New Roman"/>
                <a:ea typeface="华文细黑"/>
              </a:rPr>
              <a:t>n</a:t>
            </a:r>
            <a:r>
              <a:rPr lang="en-US" altLang="zh-CN" sz="2800" kern="100" dirty="0">
                <a:latin typeface="Times New Roman"/>
                <a:ea typeface="华文细黑"/>
              </a:rPr>
              <a:t>(Al)</a:t>
            </a:r>
            <a:r>
              <a:rPr lang="zh-CN" altLang="zh-CN" sz="2800" kern="100" dirty="0">
                <a:latin typeface="Times New Roman"/>
                <a:ea typeface="华文细黑"/>
                <a:cs typeface="Times New Roman"/>
              </a:rPr>
              <a:t>＝</a:t>
            </a:r>
            <a:r>
              <a:rPr lang="en-US" altLang="zh-CN" sz="2800" kern="100" dirty="0">
                <a:latin typeface="Times New Roman"/>
                <a:ea typeface="华文细黑"/>
              </a:rPr>
              <a:t>0.2 </a:t>
            </a:r>
            <a:r>
              <a:rPr lang="en-US" altLang="zh-CN" sz="2800" kern="100" dirty="0" err="1">
                <a:latin typeface="Times New Roman"/>
                <a:ea typeface="华文细黑"/>
              </a:rPr>
              <a:t>mol</a:t>
            </a:r>
            <a:r>
              <a:rPr lang="zh-CN" altLang="zh-CN" sz="2800" kern="100" dirty="0">
                <a:latin typeface="Times New Roman"/>
                <a:ea typeface="华文细黑"/>
                <a:cs typeface="Times New Roman"/>
              </a:rPr>
              <a:t>，故金属铝的质量为</a:t>
            </a:r>
            <a:r>
              <a:rPr lang="en-US" altLang="zh-CN" sz="2800" kern="100" dirty="0">
                <a:latin typeface="Times New Roman"/>
                <a:ea typeface="华文细黑"/>
              </a:rPr>
              <a:t>0.2 mol</a:t>
            </a:r>
            <a:r>
              <a:rPr lang="en-US" altLang="zh-CN" sz="2800" kern="100" dirty="0">
                <a:latin typeface="宋体"/>
                <a:ea typeface="华文细黑"/>
                <a:cs typeface="Times New Roman"/>
              </a:rPr>
              <a:t>×</a:t>
            </a:r>
            <a:r>
              <a:rPr lang="en-US" altLang="zh-CN" sz="2800" kern="100" dirty="0">
                <a:latin typeface="Times New Roman"/>
                <a:ea typeface="华文细黑"/>
              </a:rPr>
              <a:t>27 </a:t>
            </a:r>
            <a:r>
              <a:rPr lang="en-US" altLang="zh-CN" sz="2800" kern="100" dirty="0" err="1">
                <a:latin typeface="Times New Roman"/>
                <a:ea typeface="华文细黑"/>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rPr>
              <a:t>1</a:t>
            </a:r>
            <a:r>
              <a:rPr lang="zh-CN" altLang="zh-CN" sz="2800" kern="100" dirty="0">
                <a:latin typeface="Times New Roman"/>
                <a:ea typeface="华文细黑"/>
                <a:cs typeface="Times New Roman"/>
              </a:rPr>
              <a:t>＝</a:t>
            </a:r>
            <a:r>
              <a:rPr lang="en-US" altLang="zh-CN" sz="2800" kern="100" dirty="0">
                <a:latin typeface="Times New Roman"/>
                <a:ea typeface="华文细黑"/>
              </a:rPr>
              <a:t>5.4 g</a:t>
            </a:r>
            <a:r>
              <a:rPr lang="zh-CN" altLang="zh-CN" sz="2800" kern="100" dirty="0">
                <a:latin typeface="Times New Roman"/>
                <a:ea typeface="华文细黑"/>
                <a:cs typeface="Times New Roman"/>
              </a:rPr>
              <a:t>，金属铝提供电子的量是</a:t>
            </a:r>
            <a:r>
              <a:rPr lang="en-US" altLang="zh-CN" sz="2800" kern="100" dirty="0">
                <a:latin typeface="Times New Roman"/>
                <a:ea typeface="华文细黑"/>
              </a:rPr>
              <a:t>0.6 </a:t>
            </a:r>
            <a:r>
              <a:rPr lang="en-US" altLang="zh-CN" sz="2800" kern="100" dirty="0" err="1">
                <a:latin typeface="Times New Roman"/>
                <a:ea typeface="华文细黑"/>
              </a:rPr>
              <a:t>mol</a:t>
            </a:r>
            <a:r>
              <a:rPr lang="zh-CN" altLang="zh-CN" sz="2800" kern="100" dirty="0">
                <a:latin typeface="Times New Roman"/>
                <a:ea typeface="华文细黑"/>
                <a:cs typeface="Times New Roman"/>
              </a:rPr>
              <a:t>。将合金溶于过量稀硝酸中，分别生成</a:t>
            </a:r>
            <a:r>
              <a:rPr lang="en-US" altLang="zh-CN" sz="2800" kern="100" dirty="0">
                <a:latin typeface="Times New Roman"/>
                <a:ea typeface="华文细黑"/>
              </a:rPr>
              <a:t>Al</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Fe</a:t>
            </a:r>
            <a:r>
              <a:rPr lang="en-US" altLang="zh-CN" sz="2800" kern="100" baseline="30000" dirty="0">
                <a:latin typeface="Times New Roman"/>
                <a:ea typeface="华文细黑"/>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rPr>
              <a:t>Cu</a:t>
            </a:r>
            <a:r>
              <a:rPr lang="en-US" altLang="zh-CN" sz="2800" kern="100" baseline="30000" dirty="0">
                <a:latin typeface="Times New Roman"/>
                <a:ea typeface="华文细黑"/>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，根据电子守恒</a:t>
            </a:r>
            <a:r>
              <a:rPr lang="zh-CN" altLang="zh-CN" sz="2800" kern="100" dirty="0" smtClean="0">
                <a:latin typeface="Times New Roman"/>
                <a:ea typeface="华文细黑"/>
                <a:cs typeface="Times New Roman"/>
              </a:rPr>
              <a:t>，</a:t>
            </a:r>
            <a:endParaRPr lang="en-US" altLang="zh-CN" sz="2800" kern="100" dirty="0">
              <a:latin typeface="Times New Roman"/>
              <a:ea typeface="华文细黑"/>
              <a:cs typeface="Courier New"/>
            </a:endParaRPr>
          </a:p>
          <a:p>
            <a:pPr algn="just">
              <a:lnSpc>
                <a:spcPct val="130000"/>
              </a:lnSpc>
              <a:spcAft>
                <a:spcPts val="0"/>
              </a:spcAft>
            </a:pPr>
            <a:r>
              <a:rPr lang="en-US" altLang="zh-CN" sz="2800" kern="100" dirty="0" smtClean="0">
                <a:latin typeface="Times New Roman"/>
                <a:ea typeface="华文细黑"/>
              </a:rPr>
              <a:t>1.8 </a:t>
            </a:r>
            <a:r>
              <a:rPr lang="en-US" altLang="zh-CN" sz="2800" kern="100" dirty="0" err="1" smtClean="0">
                <a:latin typeface="Times New Roman"/>
                <a:ea typeface="华文细黑"/>
              </a:rPr>
              <a:t>mol</a:t>
            </a:r>
            <a:r>
              <a:rPr lang="zh-CN" altLang="zh-CN" sz="2800" kern="100" dirty="0" smtClean="0">
                <a:latin typeface="Times New Roman"/>
                <a:ea typeface="华文细黑"/>
              </a:rPr>
              <a:t>，</a:t>
            </a:r>
            <a:r>
              <a:rPr lang="zh-CN" altLang="zh-CN" sz="2800" kern="100" dirty="0">
                <a:latin typeface="Times New Roman"/>
                <a:ea typeface="华文细黑"/>
                <a:cs typeface="Times New Roman"/>
              </a:rPr>
              <a:t>故</a:t>
            </a:r>
            <a:r>
              <a:rPr lang="en-US" altLang="zh-CN" sz="2800" kern="100" dirty="0">
                <a:latin typeface="Times New Roman"/>
                <a:ea typeface="华文细黑"/>
                <a:cs typeface="Courier New"/>
              </a:rPr>
              <a:t>Fe</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共提供的电子物质的量为</a:t>
            </a:r>
            <a:r>
              <a:rPr lang="en-US" altLang="zh-CN" sz="2800" kern="100" dirty="0">
                <a:latin typeface="Times New Roman"/>
                <a:ea typeface="华文细黑"/>
                <a:cs typeface="Courier New"/>
              </a:rPr>
              <a:t>1.8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，向反应后的溶液中加入过量的</a:t>
            </a:r>
            <a:r>
              <a:rPr lang="en-US" altLang="zh-CN" sz="2800" kern="100" dirty="0" err="1">
                <a:latin typeface="Times New Roman"/>
                <a:ea typeface="华文细黑"/>
                <a:cs typeface="Courier New"/>
              </a:rPr>
              <a:t>NaOH</a:t>
            </a:r>
            <a:r>
              <a:rPr lang="zh-CN" altLang="zh-CN" sz="2800" kern="100" dirty="0">
                <a:latin typeface="Times New Roman"/>
                <a:ea typeface="华文细黑"/>
                <a:cs typeface="Times New Roman"/>
              </a:rPr>
              <a:t>溶液，所得沉淀为氢氧化铁、氢氧化铜，由电荷守恒可知，反应中金属铁、铜提供的电子的物质的量等于生成碱的氢氧根离子的物质的量，即：</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，所以反应后沉淀的质量等于</a:t>
            </a:r>
            <a:r>
              <a:rPr lang="en-US" altLang="zh-CN" sz="2800" kern="100" dirty="0">
                <a:latin typeface="Times New Roman"/>
                <a:ea typeface="华文细黑"/>
                <a:cs typeface="Courier New"/>
              </a:rPr>
              <a:t>35.8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5.4 g</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1.2 mol</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17 </a:t>
            </a:r>
            <a:r>
              <a:rPr lang="en-US" altLang="zh-CN" sz="2800" kern="100" dirty="0" err="1">
                <a:latin typeface="Times New Roman"/>
                <a:ea typeface="华文细黑"/>
                <a:cs typeface="Courier New"/>
              </a:rPr>
              <a:t>g·mol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50.8 g</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3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B</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234705021"/>
              </p:ext>
            </p:extLst>
          </p:nvPr>
        </p:nvGraphicFramePr>
        <p:xfrm>
          <a:off x="3860310" y="2781693"/>
          <a:ext cx="7790346" cy="1095517"/>
        </p:xfrm>
        <a:graphic>
          <a:graphicData uri="http://schemas.openxmlformats.org/presentationml/2006/ole">
            <mc:AlternateContent xmlns:mc="http://schemas.openxmlformats.org/markup-compatibility/2006">
              <mc:Choice xmlns:v="urn:schemas-microsoft-com:vml" Requires="v">
                <p:oleObj spid="_x0000_s25877" name="文档" r:id="rId3" imgW="8027928" imgH="1127490" progId="Word.Document.12">
                  <p:embed/>
                </p:oleObj>
              </mc:Choice>
              <mc:Fallback>
                <p:oleObj name="文档" r:id="rId3" imgW="8027928" imgH="1127490" progId="Word.Document.12">
                  <p:embed/>
                  <p:pic>
                    <p:nvPicPr>
                      <p:cNvPr id="0" name=""/>
                      <p:cNvPicPr/>
                      <p:nvPr/>
                    </p:nvPicPr>
                    <p:blipFill>
                      <a:blip r:embed="rId4"/>
                      <a:stretch>
                        <a:fillRect/>
                      </a:stretch>
                    </p:blipFill>
                    <p:spPr>
                      <a:xfrm>
                        <a:off x="3860310" y="2781693"/>
                        <a:ext cx="7790346" cy="1095517"/>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224384" y="621403"/>
            <a:ext cx="11873194" cy="1212640"/>
          </a:xfrm>
          <a:prstGeom prst="rect">
            <a:avLst/>
          </a:prstGeom>
        </p:spPr>
        <p:txBody>
          <a:bodyPr>
            <a:spAutoFit/>
          </a:bodyPr>
          <a:lstStyle/>
          <a:p>
            <a:pPr lvl="0" algn="just">
              <a:lnSpc>
                <a:spcPct val="13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合金溶于足量的</a:t>
            </a:r>
            <a:r>
              <a:rPr lang="en-US" altLang="zh-CN" sz="2800" kern="100" dirty="0" err="1">
                <a:solidFill>
                  <a:prstClr val="black"/>
                </a:solidFill>
                <a:latin typeface="Times New Roman"/>
                <a:ea typeface="华文细黑"/>
              </a:rPr>
              <a:t>NaOH</a:t>
            </a:r>
            <a:r>
              <a:rPr lang="zh-CN" altLang="zh-CN" sz="2800" kern="100" dirty="0">
                <a:solidFill>
                  <a:prstClr val="black"/>
                </a:solidFill>
                <a:latin typeface="Times New Roman"/>
                <a:ea typeface="华文细黑"/>
                <a:cs typeface="Times New Roman"/>
              </a:rPr>
              <a:t>溶液中，金属铝和氢氧化钠反应产生氢气</a:t>
            </a:r>
            <a:endParaRPr lang="en-US" altLang="zh-CN" sz="2800" kern="100" dirty="0">
              <a:solidFill>
                <a:prstClr val="black"/>
              </a:solidFill>
              <a:latin typeface="Times New Roman"/>
              <a:ea typeface="华文细黑"/>
              <a:cs typeface="Times New Roman"/>
            </a:endParaRPr>
          </a:p>
          <a:p>
            <a:pPr lvl="0" algn="just">
              <a:lnSpc>
                <a:spcPct val="130000"/>
              </a:lnSpc>
            </a:pPr>
            <a:r>
              <a:rPr lang="en-US" altLang="zh-CN" sz="2800" kern="100" spc="-50" dirty="0">
                <a:solidFill>
                  <a:prstClr val="black"/>
                </a:solidFill>
                <a:latin typeface="Times New Roman"/>
                <a:ea typeface="华文细黑"/>
              </a:rPr>
              <a:t>6.72 L(</a:t>
            </a:r>
            <a:r>
              <a:rPr lang="zh-CN" altLang="zh-CN" sz="2800" kern="100" spc="-50" dirty="0">
                <a:solidFill>
                  <a:prstClr val="black"/>
                </a:solidFill>
                <a:latin typeface="Times New Roman"/>
                <a:ea typeface="华文细黑"/>
                <a:cs typeface="Times New Roman"/>
              </a:rPr>
              <a:t>标准状况</a:t>
            </a:r>
            <a:r>
              <a:rPr lang="en-US" altLang="zh-CN" sz="2800" kern="100" spc="-50" dirty="0">
                <a:solidFill>
                  <a:prstClr val="black"/>
                </a:solidFill>
                <a:latin typeface="Times New Roman"/>
                <a:ea typeface="华文细黑"/>
              </a:rPr>
              <a:t>)</a:t>
            </a:r>
            <a:r>
              <a:rPr lang="zh-CN" altLang="zh-CN" sz="2800" kern="100" spc="-50" dirty="0">
                <a:solidFill>
                  <a:prstClr val="black"/>
                </a:solidFill>
                <a:latin typeface="Times New Roman"/>
                <a:ea typeface="华文细黑"/>
                <a:cs typeface="Times New Roman"/>
              </a:rPr>
              <a:t>，</a:t>
            </a:r>
            <a:r>
              <a:rPr lang="en-US" altLang="zh-CN" sz="2800" kern="100" spc="-50" dirty="0">
                <a:solidFill>
                  <a:prstClr val="black"/>
                </a:solidFill>
                <a:latin typeface="Times New Roman"/>
                <a:ea typeface="华文细黑"/>
                <a:cs typeface="Times New Roman"/>
              </a:rPr>
              <a:t>                                                            </a:t>
            </a:r>
            <a:r>
              <a:rPr lang="zh-CN" altLang="zh-CN" sz="2800" kern="100" spc="-50" dirty="0">
                <a:solidFill>
                  <a:prstClr val="black"/>
                </a:solidFill>
                <a:latin typeface="Times New Roman"/>
                <a:ea typeface="华文细黑"/>
                <a:cs typeface="Times New Roman"/>
              </a:rPr>
              <a:t>根据电子转移守恒可知</a:t>
            </a:r>
            <a:r>
              <a:rPr lang="zh-CN" altLang="zh-CN" sz="2800" kern="100" spc="-50" dirty="0" smtClean="0">
                <a:solidFill>
                  <a:prstClr val="black"/>
                </a:solidFill>
                <a:latin typeface="Times New Roman"/>
                <a:ea typeface="华文细黑"/>
                <a:cs typeface="Times New Roman"/>
              </a:rPr>
              <a:t>，</a:t>
            </a:r>
            <a:endParaRPr lang="en-US" altLang="zh-CN" sz="2800" kern="100" spc="-5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372694562"/>
              </p:ext>
            </p:extLst>
          </p:nvPr>
        </p:nvGraphicFramePr>
        <p:xfrm>
          <a:off x="3096578" y="1148688"/>
          <a:ext cx="5404716" cy="1301750"/>
        </p:xfrm>
        <a:graphic>
          <a:graphicData uri="http://schemas.openxmlformats.org/presentationml/2006/ole">
            <mc:AlternateContent xmlns:mc="http://schemas.openxmlformats.org/markup-compatibility/2006">
              <mc:Choice xmlns:v="urn:schemas-microsoft-com:vml" Requires="v">
                <p:oleObj spid="_x0000_s25878" name="文档" r:id="rId19" imgW="5945254" imgH="1432042" progId="Word.Document.12">
                  <p:embed/>
                </p:oleObj>
              </mc:Choice>
              <mc:Fallback>
                <p:oleObj name="文档" r:id="rId19" imgW="5945254" imgH="1432042" progId="Word.Document.12">
                  <p:embed/>
                  <p:pic>
                    <p:nvPicPr>
                      <p:cNvPr id="0" name="对象 1"/>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096578" y="1148688"/>
                        <a:ext cx="5404716" cy="130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7462134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7">
                                            <p:txEl>
                                              <p:pRg st="0" end="0"/>
                                            </p:txEl>
                                          </p:spTgt>
                                        </p:tgtEl>
                                        <p:attrNameLst>
                                          <p:attrName>style.visibility</p:attrName>
                                        </p:attrNameLst>
                                      </p:cBhvr>
                                      <p:to>
                                        <p:strVal val="visible"/>
                                      </p:to>
                                    </p:set>
                                    <p:animEffect transition="in" filter="blinds(horizontal)">
                                      <p:cBhvr>
                                        <p:cTn id="14" dur="750"/>
                                        <p:tgtEl>
                                          <p:spTgt spid="37">
                                            <p:txEl>
                                              <p:pRg st="0" end="0"/>
                                            </p:txEl>
                                          </p:spTgt>
                                        </p:tgtEl>
                                      </p:cBhvr>
                                    </p:animEffect>
                                  </p:childTnLst>
                                </p:cTn>
                              </p:par>
                              <p:par>
                                <p:cTn id="15" presetID="3" presetClass="entr" presetSubtype="10" fill="hold" nodeType="withEffect">
                                  <p:stCondLst>
                                    <p:cond delay="0"/>
                                  </p:stCondLst>
                                  <p:childTnLst>
                                    <p:set>
                                      <p:cBhvr>
                                        <p:cTn id="16" dur="1" fill="hold">
                                          <p:stCondLst>
                                            <p:cond delay="0"/>
                                          </p:stCondLst>
                                        </p:cTn>
                                        <p:tgtEl>
                                          <p:spTgt spid="37">
                                            <p:txEl>
                                              <p:pRg st="1" end="1"/>
                                            </p:txEl>
                                          </p:spTgt>
                                        </p:tgtEl>
                                        <p:attrNameLst>
                                          <p:attrName>style.visibility</p:attrName>
                                        </p:attrNameLst>
                                      </p:cBhvr>
                                      <p:to>
                                        <p:strVal val="visible"/>
                                      </p:to>
                                    </p:set>
                                    <p:animEffect transition="in" filter="blinds(horizontal)">
                                      <p:cBhvr>
                                        <p:cTn id="17" dur="750"/>
                                        <p:tgtEl>
                                          <p:spTgt spid="37">
                                            <p:txEl>
                                              <p:pRg st="1" end="1"/>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750"/>
                                        <p:tgtEl>
                                          <p:spTgt spid="3"/>
                                        </p:tgtEl>
                                      </p:cBhvr>
                                    </p:animEffect>
                                  </p:childTnLst>
                                </p:cTn>
                              </p:par>
                            </p:childTnLst>
                          </p:cTn>
                        </p:par>
                        <p:par>
                          <p:cTn id="21" fill="hold">
                            <p:stCondLst>
                              <p:cond delay="1500"/>
                            </p:stCondLst>
                            <p:childTnLst>
                              <p:par>
                                <p:cTn id="22" presetID="3" presetClass="entr" presetSubtype="10" fill="hold" nodeType="afterEffect">
                                  <p:stCondLst>
                                    <p:cond delay="0"/>
                                  </p:stCondLst>
                                  <p:childTnLst>
                                    <p:set>
                                      <p:cBhvr>
                                        <p:cTn id="23" dur="1" fill="hold">
                                          <p:stCondLst>
                                            <p:cond delay="0"/>
                                          </p:stCondLst>
                                        </p:cTn>
                                        <p:tgtEl>
                                          <p:spTgt spid="37">
                                            <p:txEl>
                                              <p:pRg st="2" end="2"/>
                                            </p:txEl>
                                          </p:spTgt>
                                        </p:tgtEl>
                                        <p:attrNameLst>
                                          <p:attrName>style.visibility</p:attrName>
                                        </p:attrNameLst>
                                      </p:cBhvr>
                                      <p:to>
                                        <p:strVal val="visible"/>
                                      </p:to>
                                    </p:set>
                                    <p:animEffect transition="in" filter="blinds(horizontal)">
                                      <p:cBhvr>
                                        <p:cTn id="24" dur="750"/>
                                        <p:tgtEl>
                                          <p:spTgt spid="3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236920" y="609907"/>
            <a:ext cx="11639246"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9.</a:t>
            </a:r>
            <a:r>
              <a:rPr lang="zh-CN" altLang="zh-CN" sz="2800" kern="100" dirty="0">
                <a:latin typeface="Times New Roman"/>
                <a:ea typeface="华文细黑"/>
                <a:cs typeface="Times New Roman"/>
              </a:rPr>
              <a:t>取一定量</a:t>
            </a:r>
            <a:r>
              <a:rPr lang="en-US" altLang="zh-CN" sz="2800" kern="100" dirty="0" err="1">
                <a:latin typeface="Times New Roman"/>
                <a:ea typeface="华文细黑"/>
                <a:cs typeface="Courier New"/>
              </a:rPr>
              <a:t>FeO</a:t>
            </a:r>
            <a:r>
              <a:rPr lang="zh-CN" altLang="zh-CN" sz="2800" kern="100" dirty="0">
                <a:latin typeface="Times New Roman"/>
                <a:ea typeface="华文细黑"/>
                <a:cs typeface="Times New Roman"/>
              </a:rPr>
              <a:t>和</a:t>
            </a:r>
            <a:r>
              <a:rPr lang="en-US" altLang="zh-CN" sz="2800" kern="100" dirty="0">
                <a:latin typeface="Times New Roman"/>
                <a:ea typeface="华文细黑"/>
                <a:cs typeface="Courier New"/>
              </a:rPr>
              <a:t>Fe</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的混合物，在</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流中加热充分反应。冷却，称得剩余固体比原混合物质量减轻</a:t>
            </a:r>
            <a:r>
              <a:rPr lang="en-US" altLang="zh-CN" sz="2800" kern="100" dirty="0">
                <a:latin typeface="Times New Roman"/>
                <a:ea typeface="华文细黑"/>
                <a:cs typeface="Courier New"/>
              </a:rPr>
              <a:t>1.200 g</a:t>
            </a:r>
            <a:r>
              <a:rPr lang="zh-CN" altLang="zh-CN" sz="2800" kern="100" dirty="0">
                <a:latin typeface="Times New Roman"/>
                <a:ea typeface="华文细黑"/>
                <a:cs typeface="Times New Roman"/>
              </a:rPr>
              <a:t>。若将同量的该混合物与盐酸反应完全，至少需</a:t>
            </a:r>
            <a:r>
              <a:rPr lang="en-US" altLang="zh-CN" sz="2800" kern="100" dirty="0">
                <a:latin typeface="Times New Roman"/>
                <a:ea typeface="华文细黑"/>
                <a:cs typeface="Courier New"/>
              </a:rPr>
              <a:t>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zh-CN" altLang="zh-CN" sz="2800" kern="100" dirty="0">
                <a:latin typeface="Times New Roman"/>
                <a:ea typeface="华文细黑"/>
                <a:cs typeface="Times New Roman"/>
              </a:rPr>
              <a:t>盐酸的体积为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A.37.5 mL  </a:t>
            </a:r>
            <a:r>
              <a:rPr lang="en-US" altLang="zh-CN" sz="2800" kern="100" dirty="0" smtClean="0">
                <a:latin typeface="Times New Roman"/>
                <a:ea typeface="华文细黑"/>
                <a:cs typeface="Courier New"/>
              </a:rPr>
              <a:t>			B.75 </a:t>
            </a:r>
            <a:r>
              <a:rPr lang="en-US" altLang="zh-CN" sz="2800" kern="100" dirty="0">
                <a:latin typeface="Times New Roman"/>
                <a:ea typeface="华文细黑"/>
                <a:cs typeface="Courier New"/>
              </a:rPr>
              <a:t>mL</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C.150 mL  </a:t>
            </a:r>
            <a:r>
              <a:rPr lang="en-US" altLang="zh-CN" sz="2800" kern="100" dirty="0" smtClean="0">
                <a:latin typeface="Times New Roman"/>
                <a:ea typeface="华文细黑"/>
                <a:cs typeface="Courier New"/>
              </a:rPr>
              <a:t>			D.300 </a:t>
            </a:r>
            <a:r>
              <a:rPr lang="en-US" altLang="zh-CN" sz="2800" kern="100" dirty="0">
                <a:latin typeface="Times New Roman"/>
                <a:ea typeface="华文细黑"/>
                <a:cs typeface="Courier New"/>
              </a:rPr>
              <a:t>mL</a:t>
            </a:r>
            <a:endParaRPr lang="zh-CN" altLang="zh-CN" sz="280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107616294"/>
              </p:ext>
            </p:extLst>
          </p:nvPr>
        </p:nvGraphicFramePr>
        <p:xfrm>
          <a:off x="309748" y="3821597"/>
          <a:ext cx="6453188" cy="1390650"/>
        </p:xfrm>
        <a:graphic>
          <a:graphicData uri="http://schemas.openxmlformats.org/presentationml/2006/ole">
            <mc:AlternateContent xmlns:mc="http://schemas.openxmlformats.org/markup-compatibility/2006">
              <mc:Choice xmlns:v="urn:schemas-microsoft-com:vml" Requires="v">
                <p:oleObj spid="_x0000_s27014" name="文档" r:id="rId3" imgW="6453232" imgH="1391364" progId="Word.Document.12">
                  <p:embed/>
                </p:oleObj>
              </mc:Choice>
              <mc:Fallback>
                <p:oleObj name="文档" r:id="rId3" imgW="6453232" imgH="1391364" progId="Word.Document.12">
                  <p:embed/>
                  <p:pic>
                    <p:nvPicPr>
                      <p:cNvPr id="0" name=""/>
                      <p:cNvPicPr/>
                      <p:nvPr/>
                    </p:nvPicPr>
                    <p:blipFill>
                      <a:blip r:embed="rId4"/>
                      <a:stretch>
                        <a:fillRect/>
                      </a:stretch>
                    </p:blipFill>
                    <p:spPr>
                      <a:xfrm>
                        <a:off x="309748" y="3821597"/>
                        <a:ext cx="6453188" cy="1390650"/>
                      </a:xfrm>
                      <a:prstGeom prst="rect">
                        <a:avLst/>
                      </a:prstGeom>
                    </p:spPr>
                  </p:pic>
                </p:oleObj>
              </mc:Fallback>
            </mc:AlternateContent>
          </a:graphicData>
        </a:graphic>
      </p:graphicFrame>
      <p:sp>
        <p:nvSpPr>
          <p:cNvPr id="4" name="矩形 3"/>
          <p:cNvSpPr/>
          <p:nvPr/>
        </p:nvSpPr>
        <p:spPr>
          <a:xfrm>
            <a:off x="274517" y="4695853"/>
            <a:ext cx="6013185" cy="656846"/>
          </a:xfrm>
          <a:prstGeom prst="rect">
            <a:avLst/>
          </a:prstGeom>
        </p:spPr>
        <p:txBody>
          <a:bodyPr wrap="none">
            <a:spAutoFit/>
          </a:bodyPr>
          <a:lstStyle/>
          <a:p>
            <a:pPr algn="just">
              <a:lnSpc>
                <a:spcPct val="150000"/>
              </a:lnSpc>
              <a:spcAft>
                <a:spcPts val="0"/>
              </a:spcAft>
            </a:pP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a:t>
            </a:r>
            <a:r>
              <a:rPr lang="en-US" altLang="zh-CN" sz="2800" kern="100" dirty="0" err="1">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0.15 </a:t>
            </a:r>
            <a:r>
              <a:rPr lang="en-US" altLang="zh-CN" sz="2800" kern="100" dirty="0" err="1">
                <a:latin typeface="Times New Roman"/>
                <a:ea typeface="华文细黑"/>
                <a:cs typeface="Courier New"/>
              </a:rPr>
              <a:t>mol</a:t>
            </a:r>
            <a:r>
              <a:rPr lang="zh-CN" altLang="zh-CN" sz="2800" kern="100" dirty="0">
                <a:latin typeface="Times New Roman"/>
                <a:ea typeface="华文细黑"/>
                <a:cs typeface="Times New Roman"/>
              </a:rPr>
              <a:t>，</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290138629"/>
              </p:ext>
            </p:extLst>
          </p:nvPr>
        </p:nvGraphicFramePr>
        <p:xfrm>
          <a:off x="317350" y="5457461"/>
          <a:ext cx="9164638" cy="1381125"/>
        </p:xfrm>
        <a:graphic>
          <a:graphicData uri="http://schemas.openxmlformats.org/presentationml/2006/ole">
            <mc:AlternateContent xmlns:mc="http://schemas.openxmlformats.org/markup-compatibility/2006">
              <mc:Choice xmlns:v="urn:schemas-microsoft-com:vml" Requires="v">
                <p:oleObj spid="_x0000_s27015" name="文档" r:id="rId5" imgW="9166394" imgH="1383300" progId="Word.Document.12">
                  <p:embed/>
                </p:oleObj>
              </mc:Choice>
              <mc:Fallback>
                <p:oleObj name="文档" r:id="rId5" imgW="9166394" imgH="1383300" progId="Word.Document.12">
                  <p:embed/>
                  <p:pic>
                    <p:nvPicPr>
                      <p:cNvPr id="0" name=""/>
                      <p:cNvPicPr/>
                      <p:nvPr/>
                    </p:nvPicPr>
                    <p:blipFill>
                      <a:blip r:embed="rId6"/>
                      <a:stretch>
                        <a:fillRect/>
                      </a:stretch>
                    </p:blipFill>
                    <p:spPr>
                      <a:xfrm>
                        <a:off x="317350" y="5457461"/>
                        <a:ext cx="9164638" cy="1381125"/>
                      </a:xfrm>
                      <a:prstGeom prst="rect">
                        <a:avLst/>
                      </a:prstGeom>
                    </p:spPr>
                  </p:pic>
                </p:oleObj>
              </mc:Fallback>
            </mc:AlternateContent>
          </a:graphicData>
        </a:graphic>
      </p:graphicFrame>
      <p:sp>
        <p:nvSpPr>
          <p:cNvPr id="5" name="矩形 4"/>
          <p:cNvSpPr/>
          <p:nvPr/>
        </p:nvSpPr>
        <p:spPr>
          <a:xfrm>
            <a:off x="5180924" y="2072197"/>
            <a:ext cx="444352" cy="523220"/>
          </a:xfrm>
          <a:prstGeom prst="rect">
            <a:avLst/>
          </a:prstGeom>
        </p:spPr>
        <p:txBody>
          <a:bodyPr wrap="none">
            <a:spAutoFit/>
          </a:bodyPr>
          <a:lstStyle/>
          <a:p>
            <a:r>
              <a:rPr lang="en-US" altLang="zh-CN" sz="2800" b="1" kern="100" dirty="0" smtClean="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2"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7" name="矩形 36"/>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4" name="圆角矩形 53"/>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1589945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blinds(horizontal)">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38"/>
                                        </p:tgtEl>
                                      </p:cBhvr>
                                    </p:animEffect>
                                    <p:set>
                                      <p:cBhvr>
                                        <p:cTn id="33" dur="1" fill="hold">
                                          <p:stCondLst>
                                            <p:cond delay="499"/>
                                          </p:stCondLst>
                                        </p:cTn>
                                        <p:tgtEl>
                                          <p:spTgt spid="38"/>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4"/>
                  </p:tgtEl>
                </p:cond>
              </p:nextCondLst>
            </p:seq>
          </p:childTnLst>
        </p:cTn>
      </p:par>
    </p:tnLst>
    <p:bldLst>
      <p:bldP spid="4" grpId="0"/>
      <p:bldP spid="4" grpId="1"/>
      <p:bldP spid="5" grpId="0"/>
      <p:bldP spid="5" grpId="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707008168"/>
              </p:ext>
            </p:extLst>
          </p:nvPr>
        </p:nvGraphicFramePr>
        <p:xfrm>
          <a:off x="465592" y="837506"/>
          <a:ext cx="11034713" cy="1668463"/>
        </p:xfrm>
        <a:graphic>
          <a:graphicData uri="http://schemas.openxmlformats.org/presentationml/2006/ole">
            <mc:AlternateContent xmlns:mc="http://schemas.openxmlformats.org/markup-compatibility/2006">
              <mc:Choice xmlns:v="urn:schemas-microsoft-com:vml" Requires="v">
                <p:oleObj spid="_x0000_s28038" name="文档" r:id="rId3" imgW="11035009" imgH="1668469" progId="Word.Document.12">
                  <p:embed/>
                </p:oleObj>
              </mc:Choice>
              <mc:Fallback>
                <p:oleObj name="文档" r:id="rId3" imgW="11035009" imgH="1668469" progId="Word.Document.12">
                  <p:embed/>
                  <p:pic>
                    <p:nvPicPr>
                      <p:cNvPr id="0" name=""/>
                      <p:cNvPicPr/>
                      <p:nvPr/>
                    </p:nvPicPr>
                    <p:blipFill>
                      <a:blip r:embed="rId4"/>
                      <a:stretch>
                        <a:fillRect/>
                      </a:stretch>
                    </p:blipFill>
                    <p:spPr>
                      <a:xfrm>
                        <a:off x="465592" y="837506"/>
                        <a:ext cx="11034713" cy="1668463"/>
                      </a:xfrm>
                      <a:prstGeom prst="rect">
                        <a:avLst/>
                      </a:prstGeom>
                    </p:spPr>
                  </p:pic>
                </p:oleObj>
              </mc:Fallback>
            </mc:AlternateContent>
          </a:graphicData>
        </a:graphic>
      </p:graphicFrame>
      <p:sp>
        <p:nvSpPr>
          <p:cNvPr id="4" name="矩形 3"/>
          <p:cNvSpPr/>
          <p:nvPr/>
        </p:nvSpPr>
        <p:spPr>
          <a:xfrm>
            <a:off x="383424" y="2243476"/>
            <a:ext cx="10793813" cy="2031325"/>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配平后水的化学计量数为</a:t>
            </a:r>
            <a:r>
              <a:rPr lang="en-US" altLang="zh-CN" sz="2800" kern="100" dirty="0">
                <a:latin typeface="Times New Roman"/>
                <a:ea typeface="华文细黑"/>
                <a:cs typeface="Courier New"/>
              </a:rPr>
              <a:t>4</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反应后溶液呈酸性</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配平后氧化剂与还原剂的物质的量之比为</a:t>
            </a:r>
            <a:r>
              <a:rPr lang="en-US" altLang="zh-CN" sz="2800" kern="100" dirty="0">
                <a:latin typeface="Times New Roman"/>
                <a:ea typeface="华文细黑"/>
                <a:cs typeface="Courier New"/>
              </a:rPr>
              <a:t>3</a:t>
            </a:r>
            <a:r>
              <a:rPr lang="en-US" altLang="zh-CN" sz="2800" kern="100" dirty="0">
                <a:latin typeface="宋体"/>
                <a:ea typeface="华文细黑"/>
                <a:cs typeface="Times New Roman"/>
              </a:rPr>
              <a:t>∶</a:t>
            </a:r>
            <a:r>
              <a:rPr lang="en-US" altLang="zh-CN" sz="2800" kern="100" dirty="0" smtClean="0">
                <a:latin typeface="Times New Roman"/>
                <a:ea typeface="华文细黑"/>
                <a:cs typeface="Courier New"/>
              </a:rPr>
              <a:t>28</a:t>
            </a:r>
            <a:endParaRPr lang="zh-CN" altLang="zh-CN" sz="280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2803939667"/>
              </p:ext>
            </p:extLst>
          </p:nvPr>
        </p:nvGraphicFramePr>
        <p:xfrm>
          <a:off x="485566" y="4326732"/>
          <a:ext cx="4756150" cy="822325"/>
        </p:xfrm>
        <a:graphic>
          <a:graphicData uri="http://schemas.openxmlformats.org/presentationml/2006/ole">
            <mc:AlternateContent xmlns:mc="http://schemas.openxmlformats.org/markup-compatibility/2006">
              <mc:Choice xmlns:v="urn:schemas-microsoft-com:vml" Requires="v">
                <p:oleObj spid="_x0000_s28039" name="文档" r:id="rId5" imgW="4756675" imgH="822630" progId="Word.Document.12">
                  <p:embed/>
                </p:oleObj>
              </mc:Choice>
              <mc:Fallback>
                <p:oleObj name="文档" r:id="rId5" imgW="4756675" imgH="822630" progId="Word.Document.12">
                  <p:embed/>
                  <p:pic>
                    <p:nvPicPr>
                      <p:cNvPr id="0" name=""/>
                      <p:cNvPicPr/>
                      <p:nvPr/>
                    </p:nvPicPr>
                    <p:blipFill>
                      <a:blip r:embed="rId6"/>
                      <a:stretch>
                        <a:fillRect/>
                      </a:stretch>
                    </p:blipFill>
                    <p:spPr>
                      <a:xfrm>
                        <a:off x="485566" y="4326732"/>
                        <a:ext cx="4756150" cy="822325"/>
                      </a:xfrm>
                      <a:prstGeom prst="rect">
                        <a:avLst/>
                      </a:prstGeom>
                    </p:spPr>
                  </p:pic>
                </p:oleObj>
              </mc:Fallback>
            </mc:AlternateContent>
          </a:graphicData>
        </a:graphic>
      </p:graphicFrame>
      <p:sp>
        <p:nvSpPr>
          <p:cNvPr id="20"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a:hlinkClick r:id="rId21"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4701221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1"/>
          <p:cNvSpPr txBox="1"/>
          <p:nvPr/>
        </p:nvSpPr>
        <p:spPr>
          <a:xfrm>
            <a:off x="616783" y="2322568"/>
            <a:ext cx="10956846" cy="2214452"/>
          </a:xfrm>
          <a:prstGeom prst="rect">
            <a:avLst/>
          </a:prstGeom>
          <a:noFill/>
        </p:spPr>
        <p:txBody>
          <a:bodyPr wrap="none" rtlCol="0" anchor="ctr">
            <a:spAutoFit/>
          </a:bodyPr>
          <a:lstStyle/>
          <a:p>
            <a:pPr>
              <a:lnSpc>
                <a:spcPct val="120000"/>
              </a:lnSpc>
              <a:defRPr/>
            </a:pPr>
            <a:r>
              <a:rPr lang="zh-CN" altLang="zh-CN" sz="6000" b="1" dirty="0">
                <a:solidFill>
                  <a:schemeClr val="bg1"/>
                </a:solidFill>
                <a:latin typeface="+mj-ea"/>
                <a:ea typeface="+mj-ea"/>
              </a:rPr>
              <a:t>考点一　</a:t>
            </a:r>
            <a:r>
              <a:rPr lang="zh-CN" altLang="zh-CN" sz="6000" b="1" dirty="0" smtClean="0">
                <a:solidFill>
                  <a:schemeClr val="bg1"/>
                </a:solidFill>
                <a:latin typeface="+mj-ea"/>
                <a:ea typeface="+mj-ea"/>
              </a:rPr>
              <a:t>氧化还原</a:t>
            </a:r>
            <a:r>
              <a:rPr lang="zh-CN" altLang="zh-CN" sz="6000" b="1" dirty="0">
                <a:solidFill>
                  <a:schemeClr val="bg1"/>
                </a:solidFill>
                <a:latin typeface="+mj-ea"/>
                <a:ea typeface="+mj-ea"/>
              </a:rPr>
              <a:t>反应方程式</a:t>
            </a:r>
            <a:r>
              <a:rPr lang="zh-CN" altLang="zh-CN" sz="6000" b="1" dirty="0" smtClean="0">
                <a:solidFill>
                  <a:schemeClr val="bg1"/>
                </a:solidFill>
                <a:latin typeface="+mj-ea"/>
                <a:ea typeface="+mj-ea"/>
              </a:rPr>
              <a:t>的</a:t>
            </a:r>
            <a:endParaRPr lang="en-US" altLang="zh-CN" sz="6000" b="1" dirty="0" smtClean="0">
              <a:solidFill>
                <a:schemeClr val="bg1"/>
              </a:solidFill>
              <a:latin typeface="+mj-ea"/>
              <a:ea typeface="+mj-ea"/>
            </a:endParaRPr>
          </a:p>
          <a:p>
            <a:pPr>
              <a:lnSpc>
                <a:spcPct val="120000"/>
              </a:lnSpc>
              <a:defRPr/>
            </a:pPr>
            <a:r>
              <a:rPr lang="en-US" altLang="zh-CN" sz="6000" b="1" dirty="0">
                <a:solidFill>
                  <a:schemeClr val="bg1"/>
                </a:solidFill>
                <a:latin typeface="+mj-ea"/>
                <a:ea typeface="+mj-ea"/>
              </a:rPr>
              <a:t> </a:t>
            </a:r>
            <a:r>
              <a:rPr lang="en-US" altLang="zh-CN" sz="6000" b="1" dirty="0" smtClean="0">
                <a:solidFill>
                  <a:schemeClr val="bg1"/>
                </a:solidFill>
                <a:latin typeface="+mj-ea"/>
                <a:ea typeface="+mj-ea"/>
              </a:rPr>
              <a:t>            </a:t>
            </a:r>
            <a:r>
              <a:rPr lang="zh-CN" altLang="zh-CN" sz="6000" b="1" dirty="0" smtClean="0">
                <a:solidFill>
                  <a:schemeClr val="bg1"/>
                </a:solidFill>
                <a:latin typeface="+mj-ea"/>
                <a:ea typeface="+mj-ea"/>
              </a:rPr>
              <a:t>配平</a:t>
            </a:r>
            <a:r>
              <a:rPr lang="zh-CN" altLang="zh-CN" sz="6000" b="1" dirty="0">
                <a:solidFill>
                  <a:schemeClr val="bg1"/>
                </a:solidFill>
                <a:latin typeface="+mj-ea"/>
                <a:ea typeface="+mj-ea"/>
              </a:rPr>
              <a:t>方法</a:t>
            </a:r>
          </a:p>
        </p:txBody>
      </p:sp>
      <p:sp>
        <p:nvSpPr>
          <p:cNvPr id="3" name="矩形 2"/>
          <p:cNvSpPr/>
          <p:nvPr/>
        </p:nvSpPr>
        <p:spPr>
          <a:xfrm>
            <a:off x="2458628" y="477466"/>
            <a:ext cx="7272808" cy="1507505"/>
          </a:xfrm>
          <a:prstGeom prst="rect">
            <a:avLst/>
          </a:prstGeom>
          <a:solidFill>
            <a:srgbClr val="E5580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r>
              <a:rPr lang="zh-CN" altLang="zh-CN" sz="4000" b="1" dirty="0">
                <a:solidFill>
                  <a:schemeClr val="bg1"/>
                </a:solidFill>
                <a:latin typeface="Times New Roman" pitchFamily="18" charset="0"/>
                <a:ea typeface="微软雅黑"/>
                <a:cs typeface="Times New Roman" pitchFamily="18" charset="0"/>
              </a:rPr>
              <a:t>第</a:t>
            </a:r>
            <a:r>
              <a:rPr lang="en-US" altLang="zh-CN" sz="4000" b="1" dirty="0">
                <a:solidFill>
                  <a:schemeClr val="bg1"/>
                </a:solidFill>
                <a:latin typeface="Times New Roman" pitchFamily="18" charset="0"/>
                <a:ea typeface="微软雅黑"/>
                <a:cs typeface="Times New Roman" pitchFamily="18" charset="0"/>
              </a:rPr>
              <a:t>9</a:t>
            </a:r>
            <a:r>
              <a:rPr lang="zh-CN" altLang="zh-CN" sz="4000" b="1" dirty="0">
                <a:solidFill>
                  <a:schemeClr val="bg1"/>
                </a:solidFill>
                <a:latin typeface="Times New Roman" pitchFamily="18" charset="0"/>
                <a:ea typeface="微软雅黑"/>
                <a:cs typeface="Times New Roman" pitchFamily="18" charset="0"/>
              </a:rPr>
              <a:t>讲　</a:t>
            </a:r>
            <a:r>
              <a:rPr lang="zh-CN" altLang="en-US" sz="4000" b="1" dirty="0">
                <a:solidFill>
                  <a:schemeClr val="bg1"/>
                </a:solidFill>
                <a:latin typeface="Times New Roman" pitchFamily="18" charset="0"/>
                <a:ea typeface="微软雅黑"/>
                <a:cs typeface="Times New Roman" pitchFamily="18" charset="0"/>
              </a:rPr>
              <a:t>氧化还原反应的计算及</a:t>
            </a:r>
            <a:endParaRPr lang="en-US" altLang="zh-CN" sz="4000" b="1" dirty="0">
              <a:solidFill>
                <a:schemeClr val="bg1"/>
              </a:solidFill>
              <a:latin typeface="Times New Roman" pitchFamily="18" charset="0"/>
              <a:ea typeface="微软雅黑"/>
              <a:cs typeface="Times New Roman" pitchFamily="18" charset="0"/>
            </a:endParaRPr>
          </a:p>
          <a:p>
            <a:pPr algn="just">
              <a:lnSpc>
                <a:spcPct val="120000"/>
              </a:lnSpc>
            </a:pPr>
            <a:r>
              <a:rPr lang="en-US" altLang="zh-CN" sz="4000" b="1" dirty="0">
                <a:solidFill>
                  <a:schemeClr val="bg1"/>
                </a:solidFill>
                <a:latin typeface="Times New Roman" pitchFamily="18" charset="0"/>
                <a:ea typeface="微软雅黑"/>
                <a:cs typeface="Times New Roman" pitchFamily="18" charset="0"/>
              </a:rPr>
              <a:t>              </a:t>
            </a:r>
            <a:r>
              <a:rPr lang="zh-CN" altLang="en-US" sz="4000" b="1" dirty="0">
                <a:solidFill>
                  <a:schemeClr val="bg1"/>
                </a:solidFill>
                <a:latin typeface="Times New Roman" pitchFamily="18" charset="0"/>
                <a:ea typeface="微软雅黑"/>
                <a:cs typeface="Times New Roman" pitchFamily="18" charset="0"/>
              </a:rPr>
              <a:t>方程式的配平</a:t>
            </a:r>
            <a:endParaRPr lang="zh-CN" altLang="zh-CN" sz="4000" b="1" dirty="0">
              <a:solidFill>
                <a:schemeClr val="bg1"/>
              </a:solidFill>
              <a:latin typeface="Times New Roman" pitchFamily="18" charset="0"/>
              <a:ea typeface="微软雅黑"/>
              <a:cs typeface="Times New Roman" pitchFamily="18" charset="0"/>
            </a:endParaRPr>
          </a:p>
        </p:txBody>
      </p:sp>
    </p:spTree>
    <p:extLst>
      <p:ext uri="{BB962C8B-B14F-4D97-AF65-F5344CB8AC3E}">
        <p14:creationId xmlns:p14="http://schemas.microsoft.com/office/powerpoint/2010/main" val="50858436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3475825301"/>
              </p:ext>
            </p:extLst>
          </p:nvPr>
        </p:nvGraphicFramePr>
        <p:xfrm>
          <a:off x="544676" y="834860"/>
          <a:ext cx="11034713" cy="3302000"/>
        </p:xfrm>
        <a:graphic>
          <a:graphicData uri="http://schemas.openxmlformats.org/presentationml/2006/ole">
            <mc:AlternateContent xmlns:mc="http://schemas.openxmlformats.org/markup-compatibility/2006">
              <mc:Choice xmlns:v="urn:schemas-microsoft-com:vml" Requires="v">
                <p:oleObj spid="_x0000_s28868" name="文档" r:id="rId3" imgW="11035009" imgH="3316748" progId="Word.Document.12">
                  <p:embed/>
                </p:oleObj>
              </mc:Choice>
              <mc:Fallback>
                <p:oleObj name="文档" r:id="rId3" imgW="11035009" imgH="3316748" progId="Word.Document.12">
                  <p:embed/>
                  <p:pic>
                    <p:nvPicPr>
                      <p:cNvPr id="0" name=""/>
                      <p:cNvPicPr/>
                      <p:nvPr/>
                    </p:nvPicPr>
                    <p:blipFill>
                      <a:blip r:embed="rId4"/>
                      <a:stretch>
                        <a:fillRect/>
                      </a:stretch>
                    </p:blipFill>
                    <p:spPr>
                      <a:xfrm>
                        <a:off x="544676" y="834860"/>
                        <a:ext cx="11034713" cy="3302000"/>
                      </a:xfrm>
                      <a:prstGeom prst="rect">
                        <a:avLst/>
                      </a:prstGeom>
                    </p:spPr>
                  </p:pic>
                </p:oleObj>
              </mc:Fallback>
            </mc:AlternateContent>
          </a:graphicData>
        </a:graphic>
      </p:graphicFrame>
      <p:sp>
        <p:nvSpPr>
          <p:cNvPr id="6" name="矩形 5"/>
          <p:cNvSpPr/>
          <p:nvPr/>
        </p:nvSpPr>
        <p:spPr>
          <a:xfrm>
            <a:off x="407989" y="3642284"/>
            <a:ext cx="9812557" cy="1406411"/>
          </a:xfrm>
          <a:prstGeom prst="rect">
            <a:avLst/>
          </a:prstGeom>
        </p:spPr>
        <p:txBody>
          <a:bodyPr>
            <a:spAutoFit/>
          </a:bodyPr>
          <a:lstStyle/>
          <a:p>
            <a:pPr algn="just">
              <a:lnSpc>
                <a:spcPts val="5500"/>
              </a:lnSpc>
              <a:spcAft>
                <a:spcPts val="0"/>
              </a:spcAft>
            </a:pPr>
            <a:r>
              <a:rPr lang="zh-CN" altLang="zh-CN" sz="2800" kern="100" dirty="0">
                <a:latin typeface="Times New Roman"/>
                <a:ea typeface="华文细黑"/>
                <a:cs typeface="Times New Roman"/>
              </a:rPr>
              <a:t>氧化剂与还原剂物质的量之比为</a:t>
            </a:r>
            <a:r>
              <a:rPr lang="en-US" altLang="zh-CN" sz="2800" kern="100" dirty="0">
                <a:latin typeface="Times New Roman"/>
                <a:ea typeface="华文细黑"/>
                <a:cs typeface="Courier New"/>
              </a:rPr>
              <a:t>28</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，则</a:t>
            </a:r>
            <a:r>
              <a:rPr lang="en-US" altLang="zh-CN" sz="2800" kern="100" dirty="0">
                <a:latin typeface="Times New Roman"/>
                <a:ea typeface="华文细黑"/>
                <a:cs typeface="Courier New"/>
              </a:rPr>
              <a:t>C</a:t>
            </a:r>
            <a:r>
              <a:rPr lang="zh-CN" altLang="zh-CN" sz="2800" kern="100" dirty="0">
                <a:latin typeface="Times New Roman"/>
                <a:ea typeface="华文细黑"/>
                <a:cs typeface="Times New Roman"/>
              </a:rPr>
              <a:t>不正确</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135176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750"/>
                                        <p:tgtEl>
                                          <p:spTgt spid="2"/>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linds(horizontal)">
                                      <p:cBhvr>
                                        <p:cTn id="11" dur="750"/>
                                        <p:tgtEl>
                                          <p:spTgt spid="6">
                                            <p:txEl>
                                              <p:pRg st="0" end="0"/>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blinds(horizontal)">
                                      <p:cBhvr>
                                        <p:cTn id="15" dur="75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74220" y="693490"/>
            <a:ext cx="11639246" cy="130317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11.</a:t>
            </a:r>
            <a:r>
              <a:rPr lang="zh-CN" altLang="zh-CN" sz="2800" kern="100" dirty="0">
                <a:latin typeface="Times New Roman"/>
                <a:ea typeface="华文细黑"/>
                <a:cs typeface="Times New Roman"/>
              </a:rPr>
              <a:t>在一定量的</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en-US" altLang="zh-CN" sz="2800" kern="100" dirty="0" err="1">
                <a:latin typeface="Times New Roman"/>
                <a:ea typeface="华文细黑"/>
                <a:cs typeface="Courier New"/>
              </a:rPr>
              <a:t>aq</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中，慢慢通入一定量</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，图示变化关系正确的是</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effectLst/>
              <a:latin typeface="宋体"/>
              <a:cs typeface="Courier New"/>
            </a:endParaRPr>
          </a:p>
        </p:txBody>
      </p:sp>
      <p:pic>
        <p:nvPicPr>
          <p:cNvPr id="29698"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r="60268"/>
          <a:stretch>
            <a:fillRect/>
          </a:stretch>
        </p:blipFill>
        <p:spPr bwMode="auto">
          <a:xfrm>
            <a:off x="264553" y="2205658"/>
            <a:ext cx="2695778"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99"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r="61648"/>
          <a:stretch>
            <a:fillRect/>
          </a:stretch>
        </p:blipFill>
        <p:spPr bwMode="auto">
          <a:xfrm>
            <a:off x="6407168" y="2468362"/>
            <a:ext cx="2602182"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 descr="\\李笑影\e\人教版化学\HXX99A.TIF"/>
          <p:cNvPicPr>
            <a:picLocks noChangeAspect="1" noChangeArrowheads="1"/>
          </p:cNvPicPr>
          <p:nvPr/>
        </p:nvPicPr>
        <p:blipFill rotWithShape="1">
          <a:blip r:embed="rId2">
            <a:extLst>
              <a:ext uri="{28A0092B-C50C-407E-A947-70E740481C1C}">
                <a14:useLocalDpi xmlns:a14="http://schemas.microsoft.com/office/drawing/2010/main" val="0"/>
              </a:ext>
            </a:extLst>
          </a:blip>
          <a:srcRect l="57747"/>
          <a:stretch>
            <a:fillRect/>
          </a:stretch>
        </p:blipFill>
        <p:spPr bwMode="auto">
          <a:xfrm>
            <a:off x="3250329" y="2205658"/>
            <a:ext cx="2866841" cy="2957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3" descr="\\李笑影\e\人教版化学\HXX99B.TIF"/>
          <p:cNvPicPr>
            <a:picLocks noChangeAspect="1" noChangeArrowheads="1"/>
          </p:cNvPicPr>
          <p:nvPr/>
        </p:nvPicPr>
        <p:blipFill rotWithShape="1">
          <a:blip r:embed="rId3">
            <a:extLst>
              <a:ext uri="{28A0092B-C50C-407E-A947-70E740481C1C}">
                <a14:useLocalDpi xmlns:a14="http://schemas.microsoft.com/office/drawing/2010/main" val="0"/>
              </a:ext>
            </a:extLst>
          </a:blip>
          <a:srcRect l="60960"/>
          <a:stretch>
            <a:fillRect/>
          </a:stretch>
        </p:blipFill>
        <p:spPr bwMode="auto">
          <a:xfrm>
            <a:off x="9299347" y="2468362"/>
            <a:ext cx="2648827" cy="2694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Rectangle 21">
            <a:hlinkClick r:id="rId4"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5"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6"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7"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8"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9"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0"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1"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2"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3"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4"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5"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16"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3" name="Rectangle 21">
            <a:hlinkClick r:id="rId17"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4" name="矩形 5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5" name="圆角矩形 54">
            <a:hlinkClick r:id="rId18"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908612842"/>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424952" y="716640"/>
            <a:ext cx="11185087" cy="5262979"/>
          </a:xfrm>
          <a:prstGeom prst="rect">
            <a:avLst/>
          </a:prstGeom>
        </p:spPr>
        <p:txBody>
          <a:bodyPr>
            <a:spAutoFit/>
          </a:bodyPr>
          <a:lstStyle/>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项，</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溶液呈碱性，</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溶液呈中性，</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过量时，</a:t>
            </a:r>
            <a:r>
              <a:rPr lang="en-US" altLang="zh-CN" sz="2800" kern="100" dirty="0">
                <a:latin typeface="Times New Roman"/>
                <a:ea typeface="华文细黑"/>
                <a:cs typeface="Courier New"/>
              </a:rPr>
              <a:t>pH</a:t>
            </a:r>
            <a:r>
              <a:rPr lang="zh-CN" altLang="zh-CN" sz="2800" kern="100" dirty="0">
                <a:latin typeface="Times New Roman"/>
                <a:ea typeface="华文细黑"/>
                <a:cs typeface="Times New Roman"/>
              </a:rPr>
              <a:t>继续减小，溶液呈酸性，错误；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B</a:t>
            </a:r>
            <a:r>
              <a:rPr lang="zh-CN" altLang="zh-CN" sz="2800" kern="100" dirty="0">
                <a:latin typeface="Times New Roman"/>
                <a:ea typeface="华文细黑"/>
                <a:cs typeface="Times New Roman"/>
              </a:rPr>
              <a:t>项，氧化产物为</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单质，还原产物为</a:t>
            </a:r>
            <a:r>
              <a:rPr lang="en-US" altLang="zh-CN" sz="2800" kern="100" dirty="0" err="1">
                <a:latin typeface="Times New Roman"/>
                <a:ea typeface="华文细黑"/>
                <a:cs typeface="Courier New"/>
              </a:rPr>
              <a:t>NaCl</a:t>
            </a:r>
            <a:r>
              <a:rPr lang="zh-CN" altLang="zh-CN" sz="2800" kern="100" dirty="0">
                <a:latin typeface="Times New Roman"/>
                <a:ea typeface="华文细黑"/>
                <a:cs typeface="Times New Roman"/>
              </a:rPr>
              <a:t>，其物质的量之比为</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，错误；</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D</a:t>
            </a:r>
            <a:r>
              <a:rPr lang="zh-CN" altLang="zh-CN" sz="2800" kern="100" dirty="0">
                <a:latin typeface="Times New Roman"/>
                <a:ea typeface="华文细黑"/>
                <a:cs typeface="Times New Roman"/>
              </a:rPr>
              <a:t>项，在</a:t>
            </a:r>
            <a:r>
              <a:rPr lang="en-US" altLang="zh-CN" sz="2800" kern="100" dirty="0">
                <a:latin typeface="Times New Roman"/>
                <a:ea typeface="华文细黑"/>
                <a:cs typeface="Courier New"/>
              </a:rPr>
              <a:t>Na</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=S</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2NaCl</a:t>
            </a:r>
            <a:r>
              <a:rPr lang="zh-CN" altLang="zh-CN" sz="2800" kern="100" dirty="0">
                <a:latin typeface="Times New Roman"/>
                <a:ea typeface="华文细黑"/>
                <a:cs typeface="Times New Roman"/>
              </a:rPr>
              <a:t>过程中导电能力不变，若</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过量，则</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dirty="0">
                <a:latin typeface="ZBFH"/>
                <a:ea typeface="华文细黑"/>
                <a:cs typeface="Times New Roman"/>
              </a:rPr>
              <a:t></a:t>
            </a:r>
            <a:r>
              <a:rPr lang="en-US" altLang="zh-CN" sz="2800" kern="100" dirty="0" err="1">
                <a:latin typeface="Times New Roman"/>
                <a:ea typeface="华文细黑"/>
                <a:cs typeface="Courier New"/>
              </a:rPr>
              <a:t>HCl</a:t>
            </a:r>
            <a:r>
              <a:rPr lang="zh-CN" altLang="zh-CN" sz="2800" kern="100" dirty="0">
                <a:latin typeface="Times New Roman"/>
                <a:ea typeface="华文细黑"/>
                <a:cs typeface="Times New Roman"/>
              </a:rPr>
              <a:t>＋</a:t>
            </a:r>
            <a:r>
              <a:rPr lang="en-US" altLang="zh-CN" sz="2800" kern="100" dirty="0" err="1">
                <a:latin typeface="Times New Roman"/>
                <a:ea typeface="华文细黑"/>
                <a:cs typeface="Courier New"/>
              </a:rPr>
              <a:t>HClO</a:t>
            </a:r>
            <a:r>
              <a:rPr lang="zh-CN" altLang="zh-CN" sz="2800" kern="100" dirty="0">
                <a:latin typeface="Times New Roman"/>
                <a:ea typeface="华文细黑"/>
                <a:cs typeface="Times New Roman"/>
              </a:rPr>
              <a:t>，此时，导电能力增强，错误。</a:t>
            </a:r>
            <a:endParaRPr lang="zh-CN" altLang="zh-CN" sz="1050" kern="100" dirty="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541457997"/>
              </p:ext>
            </p:extLst>
          </p:nvPr>
        </p:nvGraphicFramePr>
        <p:xfrm>
          <a:off x="2388461" y="4672353"/>
          <a:ext cx="803275" cy="741362"/>
        </p:xfrm>
        <a:graphic>
          <a:graphicData uri="http://schemas.openxmlformats.org/presentationml/2006/ole">
            <mc:AlternateContent xmlns:mc="http://schemas.openxmlformats.org/markup-compatibility/2006">
              <mc:Choice xmlns:v="urn:schemas-microsoft-com:vml" Requires="v">
                <p:oleObj spid="_x0000_s42127" name="文档" r:id="rId3" imgW="803940" imgH="741627" progId="Word.Document.12">
                  <p:embed/>
                </p:oleObj>
              </mc:Choice>
              <mc:Fallback>
                <p:oleObj name="文档" r:id="rId3" imgW="803940" imgH="741627" progId="Word.Document.12">
                  <p:embed/>
                  <p:pic>
                    <p:nvPicPr>
                      <p:cNvPr id="0" name=""/>
                      <p:cNvPicPr/>
                      <p:nvPr/>
                    </p:nvPicPr>
                    <p:blipFill>
                      <a:blip r:embed="rId4"/>
                      <a:stretch>
                        <a:fillRect/>
                      </a:stretch>
                    </p:blipFill>
                    <p:spPr>
                      <a:xfrm>
                        <a:off x="2388461" y="4672353"/>
                        <a:ext cx="803275" cy="741362"/>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3898553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35">
                                            <p:txEl>
                                              <p:pRg st="2" end="2"/>
                                            </p:txEl>
                                          </p:spTgt>
                                        </p:tgtEl>
                                        <p:attrNameLst>
                                          <p:attrName>style.visibility</p:attrName>
                                        </p:attrNameLst>
                                      </p:cBhvr>
                                      <p:to>
                                        <p:strVal val="visible"/>
                                      </p:to>
                                    </p:set>
                                    <p:animEffect transition="in" filter="blinds(horizontal)">
                                      <p:cBhvr>
                                        <p:cTn id="15" dur="750"/>
                                        <p:tgtEl>
                                          <p:spTgt spid="35">
                                            <p:txEl>
                                              <p:pRg st="2" end="2"/>
                                            </p:txEl>
                                          </p:spTgt>
                                        </p:tgtEl>
                                      </p:cBhvr>
                                    </p:animEffect>
                                  </p:childTnLst>
                                </p:cTn>
                              </p:par>
                            </p:childTnLst>
                          </p:cTn>
                        </p:par>
                        <p:par>
                          <p:cTn id="16" fill="hold">
                            <p:stCondLst>
                              <p:cond delay="2250"/>
                            </p:stCondLst>
                            <p:childTnLst>
                              <p:par>
                                <p:cTn id="17" presetID="3" presetClass="entr" presetSubtype="10" fill="hold" nodeType="afterEffect">
                                  <p:stCondLst>
                                    <p:cond delay="0"/>
                                  </p:stCondLst>
                                  <p:childTnLst>
                                    <p:set>
                                      <p:cBhvr>
                                        <p:cTn id="18" dur="1" fill="hold">
                                          <p:stCondLst>
                                            <p:cond delay="0"/>
                                          </p:stCondLst>
                                        </p:cTn>
                                        <p:tgtEl>
                                          <p:spTgt spid="35">
                                            <p:txEl>
                                              <p:pRg st="3" end="3"/>
                                            </p:txEl>
                                          </p:spTgt>
                                        </p:tgtEl>
                                        <p:attrNameLst>
                                          <p:attrName>style.visibility</p:attrName>
                                        </p:attrNameLst>
                                      </p:cBhvr>
                                      <p:to>
                                        <p:strVal val="visible"/>
                                      </p:to>
                                    </p:set>
                                    <p:animEffect transition="in" filter="blinds(horizontal)">
                                      <p:cBhvr>
                                        <p:cTn id="19" dur="750"/>
                                        <p:tgtEl>
                                          <p:spTgt spid="35">
                                            <p:txEl>
                                              <p:pRg st="3" end="3"/>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750"/>
                                        <p:tgtEl>
                                          <p:spTgt spid="2"/>
                                        </p:tgtEl>
                                      </p:cBhvr>
                                    </p:animEffect>
                                  </p:childTnLst>
                                </p:cTn>
                              </p:par>
                            </p:childTnLst>
                          </p:cTn>
                        </p:par>
                        <p:par>
                          <p:cTn id="23" fill="hold">
                            <p:stCondLst>
                              <p:cond delay="3000"/>
                            </p:stCondLst>
                            <p:childTnLst>
                              <p:par>
                                <p:cTn id="24" presetID="3" presetClass="entr" presetSubtype="10" fill="hold" nodeType="afterEffect">
                                  <p:stCondLst>
                                    <p:cond delay="0"/>
                                  </p:stCondLst>
                                  <p:childTnLst>
                                    <p:set>
                                      <p:cBhvr>
                                        <p:cTn id="25" dur="1" fill="hold">
                                          <p:stCondLst>
                                            <p:cond delay="0"/>
                                          </p:stCondLst>
                                        </p:cTn>
                                        <p:tgtEl>
                                          <p:spTgt spid="35">
                                            <p:txEl>
                                              <p:pRg st="4" end="4"/>
                                            </p:txEl>
                                          </p:spTgt>
                                        </p:tgtEl>
                                        <p:attrNameLst>
                                          <p:attrName>style.visibility</p:attrName>
                                        </p:attrNameLst>
                                      </p:cBhvr>
                                      <p:to>
                                        <p:strVal val="visible"/>
                                      </p:to>
                                    </p:set>
                                    <p:animEffect transition="in" filter="blinds(horizontal)">
                                      <p:cBhvr>
                                        <p:cTn id="26" dur="750"/>
                                        <p:tgtEl>
                                          <p:spTgt spid="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175526" y="730773"/>
            <a:ext cx="11873194" cy="3323987"/>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12.</a:t>
            </a:r>
            <a:r>
              <a:rPr lang="zh-CN" altLang="zh-CN" sz="2800" kern="100" dirty="0">
                <a:latin typeface="Times New Roman"/>
                <a:ea typeface="华文细黑"/>
                <a:cs typeface="Times New Roman"/>
              </a:rPr>
              <a:t>足量铜溶于一定量浓硝酸，产生</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NO</a:t>
            </a:r>
            <a:r>
              <a:rPr lang="zh-CN" altLang="zh-CN" sz="2800" kern="100" dirty="0">
                <a:latin typeface="Times New Roman"/>
                <a:ea typeface="华文细黑"/>
                <a:cs typeface="Times New Roman"/>
              </a:rPr>
              <a:t>的混合气体，这些气体若与</a:t>
            </a:r>
            <a:r>
              <a:rPr lang="en-US" altLang="zh-CN" sz="2800" kern="100" dirty="0">
                <a:latin typeface="Times New Roman"/>
                <a:ea typeface="华文细黑"/>
                <a:cs typeface="Courier New"/>
              </a:rPr>
              <a:t>1.12 L O</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标准状况</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混合后通入水中，气体被水完全吸收。若向原所得溶液中加入</a:t>
            </a:r>
            <a:r>
              <a:rPr lang="en-US" altLang="zh-CN" sz="2800" kern="100" dirty="0">
                <a:latin typeface="Times New Roman"/>
                <a:ea typeface="华文细黑"/>
                <a:cs typeface="Courier New"/>
              </a:rPr>
              <a:t>5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H</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溶液</a:t>
            </a:r>
            <a:r>
              <a:rPr lang="en-US" altLang="zh-CN" sz="2800" kern="100" dirty="0">
                <a:latin typeface="Times New Roman"/>
                <a:ea typeface="华文细黑"/>
                <a:cs typeface="Courier New"/>
              </a:rPr>
              <a:t>100 mL</a:t>
            </a:r>
            <a:r>
              <a:rPr lang="zh-CN" altLang="zh-CN" sz="2800" kern="100" dirty="0">
                <a:latin typeface="Times New Roman"/>
                <a:ea typeface="华文细黑"/>
                <a:cs typeface="Times New Roman"/>
              </a:rPr>
              <a:t>，则继续溶解的</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　　</a:t>
            </a:r>
            <a:r>
              <a:rPr lang="en-US" altLang="zh-CN" sz="2800" kern="100" dirty="0">
                <a:latin typeface="Times New Roman"/>
                <a:ea typeface="华文细黑"/>
                <a:cs typeface="Courier New"/>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A.6.4 g  </a:t>
            </a:r>
            <a:r>
              <a:rPr lang="en-US" altLang="zh-CN" sz="2800" kern="100" dirty="0" smtClean="0">
                <a:latin typeface="Times New Roman"/>
                <a:ea typeface="华文细黑"/>
                <a:cs typeface="Courier New"/>
              </a:rPr>
              <a:t>				B.9.6 </a:t>
            </a:r>
            <a:r>
              <a:rPr lang="en-US" altLang="zh-CN" sz="2800" kern="100" dirty="0">
                <a:latin typeface="Times New Roman"/>
                <a:ea typeface="华文细黑"/>
                <a:cs typeface="Courier New"/>
              </a:rPr>
              <a:t>g</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C.19.2 g  </a:t>
            </a:r>
            <a:r>
              <a:rPr lang="en-US" altLang="zh-CN" sz="2800" kern="100" dirty="0" smtClean="0">
                <a:latin typeface="Times New Roman"/>
                <a:ea typeface="华文细黑"/>
                <a:cs typeface="Courier New"/>
              </a:rPr>
              <a:t>				D.24 g</a:t>
            </a:r>
            <a:endParaRPr lang="en-US" altLang="zh-CN" sz="2800" kern="100" dirty="0" smtClean="0">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402570265"/>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对象 2"/>
          <p:cNvGraphicFramePr>
            <a:graphicFrameLocks noChangeAspect="1"/>
          </p:cNvGraphicFramePr>
          <p:nvPr>
            <p:extLst>
              <p:ext uri="{D42A27DB-BD31-4B8C-83A1-F6EECF244321}">
                <p14:modId xmlns:p14="http://schemas.microsoft.com/office/powerpoint/2010/main" val="1289551714"/>
              </p:ext>
            </p:extLst>
          </p:nvPr>
        </p:nvGraphicFramePr>
        <p:xfrm>
          <a:off x="572821" y="1773610"/>
          <a:ext cx="6697663" cy="893763"/>
        </p:xfrm>
        <a:graphic>
          <a:graphicData uri="http://schemas.openxmlformats.org/presentationml/2006/ole">
            <mc:AlternateContent xmlns:mc="http://schemas.openxmlformats.org/markup-compatibility/2006">
              <mc:Choice xmlns:v="urn:schemas-microsoft-com:vml" Requires="v">
                <p:oleObj spid="_x0000_s32400" name="文档" r:id="rId3" imgW="6696961" imgH="893497" progId="Word.Document.12">
                  <p:embed/>
                </p:oleObj>
              </mc:Choice>
              <mc:Fallback>
                <p:oleObj name="文档" r:id="rId3" imgW="6696961" imgH="893497" progId="Word.Document.12">
                  <p:embed/>
                  <p:pic>
                    <p:nvPicPr>
                      <p:cNvPr id="0" name=""/>
                      <p:cNvPicPr/>
                      <p:nvPr/>
                    </p:nvPicPr>
                    <p:blipFill>
                      <a:blip r:embed="rId4"/>
                      <a:stretch>
                        <a:fillRect/>
                      </a:stretch>
                    </p:blipFill>
                    <p:spPr>
                      <a:xfrm>
                        <a:off x="572821" y="1773610"/>
                        <a:ext cx="6697663" cy="893763"/>
                      </a:xfrm>
                      <a:prstGeom prst="rect">
                        <a:avLst/>
                      </a:prstGeom>
                    </p:spPr>
                  </p:pic>
                </p:oleObj>
              </mc:Fallback>
            </mc:AlternateContent>
          </a:graphicData>
        </a:graphic>
      </p:graphicFrame>
      <p:graphicFrame>
        <p:nvGraphicFramePr>
          <p:cNvPr id="37" name="对象 36"/>
          <p:cNvGraphicFramePr>
            <a:graphicFrameLocks noChangeAspect="1"/>
          </p:cNvGraphicFramePr>
          <p:nvPr>
            <p:extLst>
              <p:ext uri="{D42A27DB-BD31-4B8C-83A1-F6EECF244321}">
                <p14:modId xmlns:p14="http://schemas.microsoft.com/office/powerpoint/2010/main" val="2379925218"/>
              </p:ext>
            </p:extLst>
          </p:nvPr>
        </p:nvGraphicFramePr>
        <p:xfrm>
          <a:off x="542272" y="2579831"/>
          <a:ext cx="11074400" cy="893762"/>
        </p:xfrm>
        <a:graphic>
          <a:graphicData uri="http://schemas.openxmlformats.org/presentationml/2006/ole">
            <mc:AlternateContent xmlns:mc="http://schemas.openxmlformats.org/markup-compatibility/2006">
              <mc:Choice xmlns:v="urn:schemas-microsoft-com:vml" Requires="v">
                <p:oleObj spid="_x0000_s32401" name="文档" r:id="rId5" imgW="11075670" imgH="894801" progId="Word.Document.12">
                  <p:embed/>
                </p:oleObj>
              </mc:Choice>
              <mc:Fallback>
                <p:oleObj name="文档" r:id="rId5" imgW="11075670" imgH="894801" progId="Word.Document.12">
                  <p:embed/>
                  <p:pic>
                    <p:nvPicPr>
                      <p:cNvPr id="0" name=""/>
                      <p:cNvPicPr/>
                      <p:nvPr/>
                    </p:nvPicPr>
                    <p:blipFill>
                      <a:blip r:embed="rId6"/>
                      <a:stretch>
                        <a:fillRect/>
                      </a:stretch>
                    </p:blipFill>
                    <p:spPr>
                      <a:xfrm>
                        <a:off x="542272" y="2579831"/>
                        <a:ext cx="11074400" cy="893762"/>
                      </a:xfrm>
                      <a:prstGeom prst="rect">
                        <a:avLst/>
                      </a:prstGeom>
                    </p:spPr>
                  </p:pic>
                </p:oleObj>
              </mc:Fallback>
            </mc:AlternateContent>
          </a:graphicData>
        </a:graphic>
      </p:graphicFrame>
      <p:sp>
        <p:nvSpPr>
          <p:cNvPr id="6" name="矩形 5"/>
          <p:cNvSpPr/>
          <p:nvPr/>
        </p:nvSpPr>
        <p:spPr>
          <a:xfrm>
            <a:off x="1218887" y="3213770"/>
            <a:ext cx="2377574" cy="523220"/>
          </a:xfrm>
          <a:prstGeom prst="rect">
            <a:avLst/>
          </a:prstGeom>
        </p:spPr>
        <p:txBody>
          <a:bodyPr wrap="none">
            <a:spAutoFit/>
          </a:bodyPr>
          <a:lstStyle/>
          <a:p>
            <a:r>
              <a:rPr lang="en-US" altLang="zh-CN" sz="2800" kern="100" dirty="0">
                <a:latin typeface="Times New Roman"/>
                <a:ea typeface="华文细黑"/>
                <a:cs typeface="Courier New"/>
              </a:rPr>
              <a:t> 1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0.2 </a:t>
            </a:r>
            <a:r>
              <a:rPr lang="en-US" altLang="zh-CN" sz="2800" kern="100" dirty="0" err="1">
                <a:latin typeface="Times New Roman"/>
                <a:ea typeface="华文细黑"/>
                <a:cs typeface="Courier New"/>
              </a:rPr>
              <a:t>mol</a:t>
            </a:r>
            <a:endParaRPr lang="zh-CN" altLang="en-US" sz="2800" dirty="0"/>
          </a:p>
        </p:txBody>
      </p:sp>
      <p:sp>
        <p:nvSpPr>
          <p:cNvPr id="8" name="矩形 7"/>
          <p:cNvSpPr/>
          <p:nvPr/>
        </p:nvSpPr>
        <p:spPr>
          <a:xfrm>
            <a:off x="394999" y="3723652"/>
            <a:ext cx="5769528" cy="656846"/>
          </a:xfrm>
          <a:prstGeom prst="rect">
            <a:avLst/>
          </a:prstGeom>
        </p:spPr>
        <p:txBody>
          <a:bodyPr wrap="none">
            <a:spAutoFit/>
          </a:bodyPr>
          <a:lstStyle/>
          <a:p>
            <a:pPr algn="just">
              <a:lnSpc>
                <a:spcPct val="150000"/>
              </a:lnSpc>
              <a:spcAft>
                <a:spcPts val="0"/>
              </a:spcAft>
            </a:pPr>
            <a:r>
              <a:rPr lang="en-US" altLang="zh-CN" sz="2800" kern="100" dirty="0">
                <a:latin typeface="Times New Roman"/>
                <a:ea typeface="华文细黑"/>
                <a:cs typeface="Courier New"/>
              </a:rPr>
              <a:t>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过量，所以继续溶解</a:t>
            </a:r>
            <a:r>
              <a:rPr lang="en-US" altLang="zh-CN" sz="2800" kern="100" dirty="0">
                <a:latin typeface="Times New Roman"/>
                <a:ea typeface="华文细黑"/>
                <a:cs typeface="Courier New"/>
              </a:rPr>
              <a:t>Cu</a:t>
            </a:r>
            <a:r>
              <a:rPr lang="zh-CN" altLang="zh-CN" sz="2800" kern="100" dirty="0">
                <a:latin typeface="Times New Roman"/>
                <a:ea typeface="华文细黑"/>
                <a:cs typeface="Times New Roman"/>
              </a:rPr>
              <a:t>的质量为</a:t>
            </a:r>
            <a:endParaRPr lang="zh-CN" altLang="zh-CN" sz="2800" kern="100" dirty="0">
              <a:effectLst/>
              <a:latin typeface="宋体"/>
              <a:cs typeface="Courier New"/>
            </a:endParaRPr>
          </a:p>
        </p:txBody>
      </p:sp>
      <p:graphicFrame>
        <p:nvGraphicFramePr>
          <p:cNvPr id="38" name="对象 37"/>
          <p:cNvGraphicFramePr>
            <a:graphicFrameLocks noChangeAspect="1"/>
          </p:cNvGraphicFramePr>
          <p:nvPr>
            <p:extLst>
              <p:ext uri="{D42A27DB-BD31-4B8C-83A1-F6EECF244321}">
                <p14:modId xmlns:p14="http://schemas.microsoft.com/office/powerpoint/2010/main" val="1973792084"/>
              </p:ext>
            </p:extLst>
          </p:nvPr>
        </p:nvGraphicFramePr>
        <p:xfrm>
          <a:off x="6147516" y="3703435"/>
          <a:ext cx="5729287" cy="1076325"/>
        </p:xfrm>
        <a:graphic>
          <a:graphicData uri="http://schemas.openxmlformats.org/presentationml/2006/ole">
            <mc:AlternateContent xmlns:mc="http://schemas.openxmlformats.org/markup-compatibility/2006">
              <mc:Choice xmlns:v="urn:schemas-microsoft-com:vml" Requires="v">
                <p:oleObj spid="_x0000_s32402" name="文档" r:id="rId7" imgW="5804128" imgH="1089691" progId="Word.Document.12">
                  <p:embed/>
                </p:oleObj>
              </mc:Choice>
              <mc:Fallback>
                <p:oleObj name="文档" r:id="rId7" imgW="5804128" imgH="1089691" progId="Word.Document.12">
                  <p:embed/>
                  <p:pic>
                    <p:nvPicPr>
                      <p:cNvPr id="0" name=""/>
                      <p:cNvPicPr/>
                      <p:nvPr/>
                    </p:nvPicPr>
                    <p:blipFill>
                      <a:blip r:embed="rId8"/>
                      <a:stretch>
                        <a:fillRect/>
                      </a:stretch>
                    </p:blipFill>
                    <p:spPr>
                      <a:xfrm>
                        <a:off x="6147516" y="3703435"/>
                        <a:ext cx="5729287" cy="1076325"/>
                      </a:xfrm>
                      <a:prstGeom prst="rect">
                        <a:avLst/>
                      </a:prstGeom>
                    </p:spPr>
                  </p:pic>
                </p:oleObj>
              </mc:Fallback>
            </mc:AlternateContent>
          </a:graphicData>
        </a:graphic>
      </p:graphicFrame>
      <p:sp>
        <p:nvSpPr>
          <p:cNvPr id="10" name="矩形 9"/>
          <p:cNvSpPr/>
          <p:nvPr/>
        </p:nvSpPr>
        <p:spPr>
          <a:xfrm>
            <a:off x="383424" y="4653930"/>
            <a:ext cx="1526380" cy="656846"/>
          </a:xfrm>
          <a:prstGeom prst="rect">
            <a:avLst/>
          </a:prstGeom>
        </p:spPr>
        <p:txBody>
          <a:bodyPr wrap="none">
            <a:spAutoFit/>
          </a:bodyPr>
          <a:lstStyle/>
          <a:p>
            <a:pPr algn="just">
              <a:lnSpc>
                <a:spcPct val="150000"/>
              </a:lnSpc>
              <a:spcAft>
                <a:spcPts val="0"/>
              </a:spcAft>
            </a:pPr>
            <a:r>
              <a:rPr lang="zh-CN" altLang="zh-CN" sz="2800" b="1" kern="100" dirty="0">
                <a:solidFill>
                  <a:srgbClr val="0000FF"/>
                </a:solidFill>
                <a:latin typeface="Times New Roman"/>
                <a:cs typeface="Times New Roman"/>
              </a:rPr>
              <a:t>答案　</a:t>
            </a:r>
            <a:r>
              <a:rPr lang="en-US" altLang="zh-CN" sz="2800" b="1" kern="100" dirty="0">
                <a:solidFill>
                  <a:schemeClr val="accent6">
                    <a:lumMod val="75000"/>
                  </a:schemeClr>
                </a:solidFill>
                <a:latin typeface="Times New Roman"/>
                <a:ea typeface="华文细黑"/>
                <a:cs typeface="Courier New"/>
              </a:rPr>
              <a:t>C</a:t>
            </a:r>
            <a:endParaRPr lang="zh-CN" altLang="zh-CN" sz="2800" b="1" kern="100" dirty="0">
              <a:solidFill>
                <a:schemeClr val="accent6">
                  <a:lumMod val="75000"/>
                </a:schemeClr>
              </a:solidFill>
              <a:latin typeface="Times New Roman"/>
              <a:ea typeface="华文细黑"/>
              <a:cs typeface="Courier New"/>
            </a:endParaRPr>
          </a:p>
        </p:txBody>
      </p:sp>
      <p:sp>
        <p:nvSpPr>
          <p:cNvPr id="23" name="Rectangle 21">
            <a:hlinkClick r:id="rId9"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4" name="Rectangle 21">
            <a:hlinkClick r:id="rId10"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5" name="Rectangle 21">
            <a:hlinkClick r:id="rId11"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6" name="Rectangle 21">
            <a:hlinkClick r:id="rId12"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7" name="Rectangle 21">
            <a:hlinkClick r:id="rId13"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8" name="Rectangle 21">
            <a:hlinkClick r:id="rId14"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9" name="Rectangle 21">
            <a:hlinkClick r:id="rId15"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0" name="Rectangle 21">
            <a:hlinkClick r:id="rId16"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1" name="Rectangle 21">
            <a:hlinkClick r:id="rId17"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2" name="Rectangle 21">
            <a:hlinkClick r:id="rId18"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3" name="Rectangle 21">
            <a:hlinkClick r:id="rId19"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4" name="Rectangle 21">
            <a:hlinkClick r:id="rId20"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5" name="Rectangle 21">
            <a:hlinkClick r:id="rId21"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6" name="Rectangle 21">
            <a:hlinkClick r:id="rId22"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4" name="矩形 3"/>
          <p:cNvSpPr/>
          <p:nvPr/>
        </p:nvSpPr>
        <p:spPr>
          <a:xfrm>
            <a:off x="493543" y="811798"/>
            <a:ext cx="5434501" cy="656846"/>
          </a:xfrm>
          <a:prstGeom prst="rect">
            <a:avLst/>
          </a:prstGeom>
        </p:spPr>
        <p:txBody>
          <a:bodyPr wrap="none">
            <a:spAutoFit/>
          </a:bodyPr>
          <a:lstStyle/>
          <a:p>
            <a:pPr lvl="0" algn="just">
              <a:lnSpc>
                <a:spcPct val="150000"/>
              </a:lnSpc>
            </a:pPr>
            <a:r>
              <a:rPr lang="zh-CN" altLang="zh-CN" sz="2800" b="1" kern="100" dirty="0">
                <a:solidFill>
                  <a:srgbClr val="0000FF"/>
                </a:solidFill>
                <a:latin typeface="Times New Roman"/>
                <a:cs typeface="Times New Roman"/>
              </a:rPr>
              <a:t>解析　</a:t>
            </a:r>
            <a:r>
              <a:rPr lang="zh-CN" altLang="zh-CN" sz="2800" kern="100" dirty="0">
                <a:solidFill>
                  <a:prstClr val="black"/>
                </a:solidFill>
                <a:latin typeface="Times New Roman"/>
                <a:ea typeface="华文细黑"/>
                <a:cs typeface="Times New Roman"/>
              </a:rPr>
              <a:t>设溶解</a:t>
            </a:r>
            <a:r>
              <a:rPr lang="en-US" altLang="zh-CN" sz="2800" kern="100" dirty="0">
                <a:solidFill>
                  <a:prstClr val="black"/>
                </a:solidFill>
                <a:latin typeface="Times New Roman"/>
                <a:ea typeface="华文细黑"/>
              </a:rPr>
              <a:t>Cu</a:t>
            </a:r>
            <a:r>
              <a:rPr lang="zh-CN" altLang="zh-CN" sz="2800" kern="100" dirty="0">
                <a:solidFill>
                  <a:prstClr val="black"/>
                </a:solidFill>
                <a:latin typeface="Times New Roman"/>
                <a:ea typeface="华文细黑"/>
                <a:cs typeface="Times New Roman"/>
              </a:rPr>
              <a:t>的物质的量为</a:t>
            </a:r>
            <a:r>
              <a:rPr lang="en-US" altLang="zh-CN" sz="2800" i="1" kern="100" dirty="0">
                <a:solidFill>
                  <a:prstClr val="black"/>
                </a:solidFill>
                <a:latin typeface="Times New Roman"/>
                <a:ea typeface="华文细黑"/>
              </a:rPr>
              <a:t>x</a:t>
            </a:r>
            <a:r>
              <a:rPr lang="zh-CN" altLang="zh-CN" sz="2800" kern="100" dirty="0">
                <a:solidFill>
                  <a:prstClr val="black"/>
                </a:solidFill>
                <a:latin typeface="Times New Roman"/>
                <a:ea typeface="华文细黑"/>
                <a:cs typeface="Times New Roman"/>
              </a:rPr>
              <a:t>，</a:t>
            </a:r>
            <a:endParaRPr lang="en-US" altLang="zh-CN" sz="2800" kern="100" dirty="0">
              <a:solidFill>
                <a:prstClr val="black"/>
              </a:solidFill>
              <a:latin typeface="Times New Roman"/>
              <a:ea typeface="华文细黑"/>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1193898033"/>
              </p:ext>
            </p:extLst>
          </p:nvPr>
        </p:nvGraphicFramePr>
        <p:xfrm>
          <a:off x="5796489" y="707623"/>
          <a:ext cx="5464175" cy="1076325"/>
        </p:xfrm>
        <a:graphic>
          <a:graphicData uri="http://schemas.openxmlformats.org/presentationml/2006/ole">
            <mc:AlternateContent xmlns:mc="http://schemas.openxmlformats.org/markup-compatibility/2006">
              <mc:Choice xmlns:v="urn:schemas-microsoft-com:vml" Requires="v">
                <p:oleObj spid="_x0000_s32403" name="文档" r:id="rId23" imgW="5535559" imgH="1089691" progId="Word.Document.12">
                  <p:embed/>
                </p:oleObj>
              </mc:Choice>
              <mc:Fallback>
                <p:oleObj name="文档" r:id="rId23" imgW="5535559" imgH="1089691" progId="Word.Document.12">
                  <p:embed/>
                  <p:pic>
                    <p:nvPicPr>
                      <p:cNvPr id="0" name="对象 1"/>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5796489" y="707623"/>
                        <a:ext cx="54641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1762651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75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750"/>
                                        <p:tgtEl>
                                          <p:spTgt spid="5"/>
                                        </p:tgtEl>
                                      </p:cBhvr>
                                    </p:animEffect>
                                  </p:childTnLst>
                                </p:cTn>
                              </p:par>
                            </p:childTnLst>
                          </p:cTn>
                        </p:par>
                        <p:par>
                          <p:cTn id="11" fill="hold">
                            <p:stCondLst>
                              <p:cond delay="750"/>
                            </p:stCondLst>
                            <p:childTnLst>
                              <p:par>
                                <p:cTn id="12" presetID="3" presetClass="entr" presetSubtype="1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linds(horizontal)">
                                      <p:cBhvr>
                                        <p:cTn id="14" dur="750"/>
                                        <p:tgtEl>
                                          <p:spTgt spid="3"/>
                                        </p:tgtEl>
                                      </p:cBhvr>
                                    </p:animEffect>
                                  </p:childTnLst>
                                </p:cTn>
                              </p:par>
                            </p:childTnLst>
                          </p:cTn>
                        </p:par>
                        <p:par>
                          <p:cTn id="15" fill="hold">
                            <p:stCondLst>
                              <p:cond delay="1500"/>
                            </p:stCondLst>
                            <p:childTnLst>
                              <p:par>
                                <p:cTn id="16" presetID="3" presetClass="entr" presetSubtype="10"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750"/>
                                        <p:tgtEl>
                                          <p:spTgt spid="6"/>
                                        </p:tgtEl>
                                      </p:cBhvr>
                                    </p:animEffect>
                                  </p:childTnLst>
                                </p:cTn>
                              </p:par>
                              <p:par>
                                <p:cTn id="19" presetID="3" presetClass="entr" presetSubtype="1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blinds(horizontal)">
                                      <p:cBhvr>
                                        <p:cTn id="21" dur="750"/>
                                        <p:tgtEl>
                                          <p:spTgt spid="37"/>
                                        </p:tgtEl>
                                      </p:cBhvr>
                                    </p:animEffect>
                                  </p:childTnLst>
                                </p:cTn>
                              </p:par>
                            </p:childTnLst>
                          </p:cTn>
                        </p:par>
                        <p:par>
                          <p:cTn id="22" fill="hold">
                            <p:stCondLst>
                              <p:cond delay="2250"/>
                            </p:stCondLst>
                            <p:childTnLst>
                              <p:par>
                                <p:cTn id="23" presetID="3" presetClass="entr" presetSubtype="1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linds(horizontal)">
                                      <p:cBhvr>
                                        <p:cTn id="25" dur="750"/>
                                        <p:tgtEl>
                                          <p:spTgt spid="8"/>
                                        </p:tgtEl>
                                      </p:cBhvr>
                                    </p:animEffect>
                                  </p:childTnLst>
                                </p:cTn>
                              </p:par>
                              <p:par>
                                <p:cTn id="26" presetID="3" presetClass="entr" presetSubtype="10"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blinds(horizontal)">
                                      <p:cBhvr>
                                        <p:cTn id="28" dur="750"/>
                                        <p:tgtEl>
                                          <p:spTgt spid="38"/>
                                        </p:tgtEl>
                                      </p:cBhvr>
                                    </p:animEffect>
                                  </p:childTnLst>
                                </p:cTn>
                              </p:par>
                            </p:childTnLst>
                          </p:cTn>
                        </p:par>
                        <p:par>
                          <p:cTn id="29" fill="hold">
                            <p:stCondLst>
                              <p:cond delay="3000"/>
                            </p:stCondLst>
                            <p:childTnLst>
                              <p:par>
                                <p:cTn id="30" presetID="3" presetClass="entr" presetSubtype="10"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blinds(horizontal)">
                                      <p:cBhvr>
                                        <p:cTn id="32"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P spid="4"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751365"/>
            <a:ext cx="11524006" cy="461664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13.</a:t>
            </a:r>
            <a:r>
              <a:rPr lang="zh-CN" altLang="zh-CN" sz="2800" kern="100" dirty="0">
                <a:latin typeface="Times New Roman"/>
                <a:ea typeface="华文细黑"/>
                <a:cs typeface="Times New Roman"/>
              </a:rPr>
              <a:t>已知离子反应：</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3SCN</a:t>
            </a:r>
            <a:r>
              <a:rPr lang="zh-CN" altLang="zh-CN" sz="2800" kern="100" baseline="30000" dirty="0">
                <a:latin typeface="Times New Roman"/>
                <a:ea typeface="华文细黑"/>
                <a:cs typeface="Times New Roman"/>
              </a:rPr>
              <a:t>－</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具有反应迅速、现象明显等特点，是检验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3</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常用的方法之一。某化学兴趣小组为探究</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的性质，做了以下实验：</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①</a:t>
            </a:r>
            <a:r>
              <a:rPr lang="zh-CN" altLang="zh-CN" sz="2800" kern="100" dirty="0">
                <a:latin typeface="Times New Roman"/>
                <a:ea typeface="华文细黑"/>
                <a:cs typeface="Times New Roman"/>
              </a:rPr>
              <a:t>取</a:t>
            </a:r>
            <a:r>
              <a:rPr lang="en-US" altLang="zh-CN" sz="2800" kern="100" dirty="0">
                <a:latin typeface="Times New Roman"/>
                <a:ea typeface="华文细黑"/>
                <a:cs typeface="Courier New"/>
              </a:rPr>
              <a:t>10 mL 1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Times New Roman"/>
                <a:ea typeface="华文细黑"/>
                <a:cs typeface="Courier New"/>
              </a:rPr>
              <a:t> FeCl</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溶液，滴加</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滴浓</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溶液，振荡后溶液立即变成血红色；</a:t>
            </a:r>
            <a:endParaRPr lang="zh-CN" altLang="zh-CN" sz="2800" kern="100" dirty="0">
              <a:latin typeface="宋体"/>
              <a:cs typeface="Courier New"/>
            </a:endParaRPr>
          </a:p>
          <a:p>
            <a:pPr algn="just">
              <a:lnSpc>
                <a:spcPct val="150000"/>
              </a:lnSpc>
              <a:spcAft>
                <a:spcPts val="0"/>
              </a:spcAft>
            </a:pP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取少量血红色溶液，滴加少许浓硝酸，静置，溶液血红色褪去，同时产生大量的红棕色气体混合物</a:t>
            </a:r>
            <a:r>
              <a:rPr lang="en-US" altLang="zh-CN" sz="2800" kern="1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3999638886"/>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62558" y="624040"/>
            <a:ext cx="11524006" cy="5909310"/>
          </a:xfrm>
          <a:prstGeom prst="rect">
            <a:avLst/>
          </a:prstGeom>
        </p:spPr>
        <p:txBody>
          <a:bodyPr>
            <a:spAutoFit/>
          </a:bodyPr>
          <a:lstStyle/>
          <a:p>
            <a:pPr lvl="0" algn="just">
              <a:lnSpc>
                <a:spcPct val="150000"/>
              </a:lnSpc>
            </a:pPr>
            <a:r>
              <a:rPr lang="en-US" altLang="zh-CN" sz="2800" kern="100" dirty="0">
                <a:solidFill>
                  <a:prstClr val="black"/>
                </a:solidFill>
                <a:latin typeface="宋体"/>
                <a:ea typeface="华文细黑"/>
                <a:cs typeface="Times New Roman"/>
              </a:rPr>
              <a:t>③</a:t>
            </a:r>
            <a:r>
              <a:rPr lang="zh-CN" altLang="zh-CN" sz="2800" kern="100" dirty="0">
                <a:solidFill>
                  <a:prstClr val="black"/>
                </a:solidFill>
                <a:latin typeface="Times New Roman"/>
                <a:ea typeface="华文细黑"/>
                <a:cs typeface="Times New Roman"/>
              </a:rPr>
              <a:t>将该气体混合物</a:t>
            </a:r>
            <a:r>
              <a:rPr lang="en-US" altLang="zh-CN" sz="2800" kern="100" dirty="0">
                <a:solidFill>
                  <a:prstClr val="black"/>
                </a:solidFill>
                <a:latin typeface="Times New Roman"/>
                <a:ea typeface="华文细黑"/>
                <a:cs typeface="Courier New"/>
              </a:rPr>
              <a:t>A</a:t>
            </a:r>
            <a:r>
              <a:rPr lang="zh-CN" altLang="zh-CN" sz="2800" kern="100" dirty="0">
                <a:solidFill>
                  <a:prstClr val="black"/>
                </a:solidFill>
                <a:latin typeface="Times New Roman"/>
                <a:ea typeface="华文细黑"/>
                <a:cs typeface="Times New Roman"/>
              </a:rPr>
              <a:t>通入过量的</a:t>
            </a:r>
            <a:r>
              <a:rPr lang="en-US" altLang="zh-CN" sz="2800" kern="100" dirty="0">
                <a:solidFill>
                  <a:prstClr val="black"/>
                </a:solidFill>
                <a:latin typeface="Times New Roman"/>
                <a:ea typeface="华文细黑"/>
                <a:cs typeface="Courier New"/>
              </a:rPr>
              <a:t>Ba(OH)</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溶液中，产生白色沉淀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和剩余气体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；气体</a:t>
            </a:r>
            <a:r>
              <a:rPr lang="en-US" altLang="zh-CN" sz="2800" kern="100" dirty="0">
                <a:solidFill>
                  <a:prstClr val="black"/>
                </a:solidFill>
                <a:latin typeface="Times New Roman"/>
                <a:ea typeface="华文细黑"/>
                <a:cs typeface="Courier New"/>
              </a:rPr>
              <a:t>C</a:t>
            </a:r>
            <a:r>
              <a:rPr lang="zh-CN" altLang="zh-CN" sz="2800" kern="100" dirty="0">
                <a:solidFill>
                  <a:prstClr val="black"/>
                </a:solidFill>
                <a:latin typeface="Times New Roman"/>
                <a:ea typeface="华文细黑"/>
                <a:cs typeface="Times New Roman"/>
              </a:rPr>
              <a:t>无色无味，能使燃烧的木条熄灭，可排放到空气中，不会改变空气的成分；</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④</a:t>
            </a:r>
            <a:r>
              <a:rPr lang="zh-CN" altLang="zh-CN" sz="2800" kern="100" dirty="0">
                <a:solidFill>
                  <a:prstClr val="black"/>
                </a:solidFill>
                <a:latin typeface="Times New Roman"/>
                <a:ea typeface="华文细黑"/>
                <a:cs typeface="Times New Roman"/>
              </a:rPr>
              <a:t>过滤，向白色沉淀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中滴加少量稀硝酸，沉淀完全溶解，同时产生能使澄清石灰水变浑浊的无色无味气体</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宋体"/>
                <a:ea typeface="华文细黑"/>
                <a:cs typeface="Times New Roman"/>
              </a:rPr>
              <a:t>⑤</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lvl="0" algn="just">
              <a:lnSpc>
                <a:spcPct val="150000"/>
              </a:lnSpc>
            </a:pPr>
            <a:r>
              <a:rPr lang="zh-CN" altLang="zh-CN" sz="2800" kern="100" dirty="0">
                <a:solidFill>
                  <a:prstClr val="black"/>
                </a:solidFill>
                <a:latin typeface="Times New Roman"/>
                <a:ea typeface="华文细黑"/>
                <a:cs typeface="Times New Roman"/>
              </a:rPr>
              <a:t>根据上述实验现象，回答下列问题：</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(1)B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______________</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2" name="矩形 3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3" name="圆角矩形 32">
            <a:hlinkClick r:id="rId16" action="ppaction://hlinksldjump"/>
          </p:cNvPr>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69465464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 name="矩形 34"/>
          <p:cNvSpPr/>
          <p:nvPr/>
        </p:nvSpPr>
        <p:spPr>
          <a:xfrm>
            <a:off x="158317" y="716640"/>
            <a:ext cx="11755638" cy="5909310"/>
          </a:xfrm>
          <a:prstGeom prst="rect">
            <a:avLst/>
          </a:prstGeom>
        </p:spPr>
        <p:txBody>
          <a:bodyPr>
            <a:spAutoFit/>
          </a:bodyPr>
          <a:lstStyle/>
          <a:p>
            <a:pPr lvl="0" algn="just">
              <a:lnSpc>
                <a:spcPct val="150000"/>
              </a:lnSpc>
            </a:pPr>
            <a:r>
              <a:rPr lang="zh-CN" altLang="zh-CN" sz="2800" b="1" kern="100" dirty="0" smtClean="0">
                <a:solidFill>
                  <a:srgbClr val="0000FF"/>
                </a:solidFill>
                <a:latin typeface="Times New Roman"/>
                <a:cs typeface="Times New Roman"/>
              </a:rPr>
              <a:t>解析　</a:t>
            </a:r>
            <a:r>
              <a:rPr lang="zh-CN" altLang="zh-CN" sz="2800" kern="100" dirty="0" smtClean="0">
                <a:latin typeface="Times New Roman"/>
                <a:ea typeface="华文细黑"/>
                <a:cs typeface="Times New Roman"/>
              </a:rPr>
              <a:t>取少量红色溶液，滴加少许浓硝酸，静置，溶液血红色褪去，同时产生大量的红棕色气体混合物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中含</a:t>
            </a:r>
            <a:r>
              <a:rPr lang="en-US" altLang="zh-CN" sz="2800" kern="100" dirty="0" smtClean="0">
                <a:latin typeface="Times New Roman"/>
                <a:ea typeface="华文细黑"/>
                <a:cs typeface="Courier New"/>
              </a:rPr>
              <a:t>NO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，将该气体混合物</a:t>
            </a:r>
            <a:r>
              <a:rPr lang="en-US" altLang="zh-CN" sz="2800" kern="100" dirty="0" smtClean="0">
                <a:latin typeface="Times New Roman"/>
                <a:ea typeface="华文细黑"/>
                <a:cs typeface="Courier New"/>
              </a:rPr>
              <a:t>A</a:t>
            </a:r>
            <a:r>
              <a:rPr lang="zh-CN" altLang="zh-CN" sz="2800" kern="100" dirty="0" smtClean="0">
                <a:latin typeface="Times New Roman"/>
                <a:ea typeface="华文细黑"/>
                <a:cs typeface="Times New Roman"/>
              </a:rPr>
              <a:t>通入过量的</a:t>
            </a:r>
            <a:r>
              <a:rPr lang="en-US" altLang="zh-CN" sz="2800" kern="100" dirty="0" smtClean="0">
                <a:latin typeface="Times New Roman"/>
                <a:ea typeface="华文细黑"/>
                <a:cs typeface="Courier New"/>
              </a:rPr>
              <a:t>Ba(OH)</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溶液中，产生白色沉淀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和剩余气体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，气体</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无色无味，能使燃烧的木条熄灭，可排放到空气中，不会改变空气的成分，则</a:t>
            </a:r>
            <a:r>
              <a:rPr lang="en-US" altLang="zh-CN" sz="2800" kern="100" dirty="0" smtClean="0">
                <a:latin typeface="Times New Roman"/>
                <a:ea typeface="华文细黑"/>
                <a:cs typeface="Courier New"/>
              </a:rPr>
              <a:t>C</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N</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，过滤，向白色沉淀</a:t>
            </a:r>
            <a:r>
              <a:rPr lang="en-US" altLang="zh-CN" sz="2800" kern="100" dirty="0" smtClean="0">
                <a:latin typeface="Times New Roman"/>
                <a:ea typeface="华文细黑"/>
                <a:cs typeface="Courier New"/>
              </a:rPr>
              <a:t>B</a:t>
            </a:r>
            <a:r>
              <a:rPr lang="zh-CN" altLang="zh-CN" sz="2800" kern="100" dirty="0" smtClean="0">
                <a:latin typeface="Times New Roman"/>
                <a:ea typeface="华文细黑"/>
                <a:cs typeface="Times New Roman"/>
              </a:rPr>
              <a:t>中滴加少量稀硝酸，沉淀完全溶解，同时产生能使澄清石灰水变浑浊的无色无味气体</a:t>
            </a:r>
            <a:r>
              <a:rPr lang="en-US" altLang="zh-CN" sz="2800" kern="100" dirty="0" smtClean="0">
                <a:latin typeface="Times New Roman"/>
                <a:ea typeface="华文细黑"/>
                <a:cs typeface="Courier New"/>
              </a:rPr>
              <a:t>D</a:t>
            </a:r>
            <a:r>
              <a:rPr lang="zh-CN" altLang="zh-CN" sz="2800" kern="100" dirty="0" smtClean="0">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D</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CO</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，白色沉淀</a:t>
            </a:r>
            <a:r>
              <a:rPr lang="en-US" altLang="zh-CN" sz="2800" kern="100" dirty="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。取</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中反应后溶液少许，滴加</a:t>
            </a:r>
            <a:r>
              <a:rPr lang="en-US" altLang="zh-CN" sz="2800" kern="100" dirty="0">
                <a:solidFill>
                  <a:prstClr val="black"/>
                </a:solidFill>
                <a:latin typeface="Times New Roman"/>
                <a:ea typeface="华文细黑"/>
                <a:cs typeface="Courier New"/>
              </a:rPr>
              <a:t>BaCl</a:t>
            </a:r>
            <a:r>
              <a:rPr lang="en-US" altLang="zh-CN" sz="2800" kern="100" baseline="-250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溶液，产生不溶于稀硝酸的白色沉淀</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，则</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是</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zh-CN" altLang="zh-CN" sz="2800" kern="100" dirty="0" smtClean="0">
                <a:solidFill>
                  <a:prstClr val="black"/>
                </a:solidFill>
                <a:latin typeface="Times New Roman"/>
                <a:ea typeface="华文细黑"/>
                <a:cs typeface="Times New Roman"/>
              </a:rPr>
              <a:t>所以</a:t>
            </a:r>
            <a:r>
              <a:rPr lang="en-US" altLang="zh-CN" sz="2800" kern="100" dirty="0" smtClean="0">
                <a:solidFill>
                  <a:prstClr val="black"/>
                </a:solidFill>
                <a:latin typeface="Times New Roman"/>
                <a:ea typeface="华文细黑"/>
                <a:cs typeface="Courier New"/>
              </a:rPr>
              <a:t>B</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BaCO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E</a:t>
            </a:r>
            <a:r>
              <a:rPr lang="zh-CN" altLang="zh-CN" sz="2800" kern="100" dirty="0">
                <a:solidFill>
                  <a:prstClr val="black"/>
                </a:solidFill>
                <a:latin typeface="Times New Roman"/>
                <a:ea typeface="华文细黑"/>
                <a:cs typeface="Times New Roman"/>
              </a:rPr>
              <a:t>的化学式为</a:t>
            </a:r>
            <a:r>
              <a:rPr lang="en-US" altLang="zh-CN" sz="2800" kern="100" dirty="0">
                <a:solidFill>
                  <a:prstClr val="black"/>
                </a:solidFill>
                <a:latin typeface="Times New Roman"/>
                <a:ea typeface="华文细黑"/>
                <a:cs typeface="Courier New"/>
              </a:rPr>
              <a:t>BaSO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endParaRPr lang="en-US" altLang="zh-CN" sz="1050" kern="100" dirty="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答案　</a:t>
            </a:r>
            <a:r>
              <a:rPr lang="en-US" altLang="zh-CN" sz="2800" kern="100" dirty="0">
                <a:solidFill>
                  <a:srgbClr val="E36C0A"/>
                </a:solidFill>
                <a:latin typeface="Times New Roman"/>
                <a:ea typeface="华文细黑"/>
                <a:cs typeface="Courier New"/>
              </a:rPr>
              <a:t>BaCO</a:t>
            </a:r>
            <a:r>
              <a:rPr lang="en-US" altLang="zh-CN" sz="2800" kern="100" baseline="-25000" dirty="0">
                <a:solidFill>
                  <a:srgbClr val="E36C0A"/>
                </a:solidFill>
                <a:latin typeface="Times New Roman"/>
                <a:ea typeface="华文细黑"/>
                <a:cs typeface="Courier New"/>
              </a:rPr>
              <a:t>3</a:t>
            </a:r>
            <a:r>
              <a:rPr lang="zh-CN" altLang="zh-CN" sz="2800" kern="100" dirty="0">
                <a:solidFill>
                  <a:srgbClr val="E36C0A"/>
                </a:solidFill>
                <a:latin typeface="Times New Roman"/>
                <a:ea typeface="华文细黑"/>
                <a:cs typeface="Times New Roman"/>
              </a:rPr>
              <a:t>　</a:t>
            </a:r>
            <a:r>
              <a:rPr lang="en-US" altLang="zh-CN" sz="2800" kern="100" dirty="0" smtClean="0">
                <a:solidFill>
                  <a:srgbClr val="E36C0A"/>
                </a:solidFill>
                <a:latin typeface="Times New Roman"/>
                <a:ea typeface="华文细黑"/>
                <a:cs typeface="Courier New"/>
              </a:rPr>
              <a:t>BaSO</a:t>
            </a:r>
            <a:r>
              <a:rPr lang="en-US" altLang="zh-CN" sz="2800" kern="100" baseline="-25000" dirty="0" smtClean="0">
                <a:solidFill>
                  <a:srgbClr val="E36C0A"/>
                </a:solidFill>
                <a:latin typeface="Times New Roman"/>
                <a:ea typeface="华文细黑"/>
                <a:cs typeface="Courier New"/>
              </a:rPr>
              <a:t>4</a:t>
            </a:r>
            <a:endParaRPr lang="en-US" altLang="zh-CN" sz="2800" kern="100" dirty="0" smtClean="0">
              <a:latin typeface="Times New Roman"/>
              <a:ea typeface="华文细黑"/>
              <a:cs typeface="Times New Roman"/>
            </a:endParaRPr>
          </a:p>
        </p:txBody>
      </p:sp>
      <p:sp>
        <p:nvSpPr>
          <p:cNvPr id="18"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19"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0"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1"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2"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3"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4"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5"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6"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7"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8"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29"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0"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1"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Tree>
    <p:extLst>
      <p:ext uri="{BB962C8B-B14F-4D97-AF65-F5344CB8AC3E}">
        <p14:creationId xmlns:p14="http://schemas.microsoft.com/office/powerpoint/2010/main" val="2745442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35">
                                            <p:txEl>
                                              <p:pRg st="0" end="0"/>
                                            </p:txEl>
                                          </p:spTgt>
                                        </p:tgtEl>
                                        <p:attrNameLst>
                                          <p:attrName>style.visibility</p:attrName>
                                        </p:attrNameLst>
                                      </p:cBhvr>
                                      <p:to>
                                        <p:strVal val="visible"/>
                                      </p:to>
                                    </p:set>
                                    <p:animEffect transition="in" filter="blinds(horizontal)">
                                      <p:cBhvr>
                                        <p:cTn id="7" dur="750"/>
                                        <p:tgtEl>
                                          <p:spTgt spid="35">
                                            <p:txEl>
                                              <p:pRg st="0" end="0"/>
                                            </p:txEl>
                                          </p:spTgt>
                                        </p:tgtEl>
                                      </p:cBhvr>
                                    </p:animEffect>
                                  </p:childTnLst>
                                </p:cTn>
                              </p:par>
                            </p:childTnLst>
                          </p:cTn>
                        </p:par>
                        <p:par>
                          <p:cTn id="8" fill="hold">
                            <p:stCondLst>
                              <p:cond delay="750"/>
                            </p:stCondLst>
                            <p:childTnLst>
                              <p:par>
                                <p:cTn id="9" presetID="3" presetClass="entr" presetSubtype="10" fill="hold" nodeType="after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animEffect transition="in" filter="blinds(horizontal)">
                                      <p:cBhvr>
                                        <p:cTn id="11" dur="750"/>
                                        <p:tgtEl>
                                          <p:spTgt spid="3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431585" y="849081"/>
            <a:ext cx="11185087" cy="4616648"/>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smtClean="0">
                <a:latin typeface="Times New Roman"/>
                <a:ea typeface="华文细黑"/>
                <a:cs typeface="Courier New"/>
              </a:rPr>
              <a:t>____________</a:t>
            </a:r>
            <a:r>
              <a:rPr lang="en-US" altLang="zh-CN" sz="2800" kern="100" dirty="0">
                <a:latin typeface="Times New Roman"/>
                <a:ea typeface="华文细黑"/>
                <a:cs typeface="Courier New"/>
              </a:rPr>
              <a:t>__ </a:t>
            </a:r>
            <a:r>
              <a:rPr lang="en-US" altLang="zh-CN" sz="2800" kern="100" dirty="0" smtClean="0">
                <a:latin typeface="Times New Roman"/>
                <a:ea typeface="华文细黑"/>
                <a:cs typeface="Courier New"/>
              </a:rPr>
              <a:t>(</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混合气体</a:t>
            </a:r>
            <a:r>
              <a:rPr lang="en-US" altLang="zh-CN" sz="2800" kern="100" dirty="0">
                <a:latin typeface="Times New Roman"/>
                <a:ea typeface="华文细黑"/>
                <a:cs typeface="Courier New"/>
              </a:rPr>
              <a:t>A</a:t>
            </a:r>
            <a:r>
              <a:rPr lang="zh-CN" altLang="zh-CN" sz="2800" kern="100" dirty="0">
                <a:latin typeface="Times New Roman"/>
                <a:ea typeface="华文细黑"/>
                <a:cs typeface="Times New Roman"/>
              </a:rPr>
              <a:t>的成分是</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CO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en-US" altLang="zh-CN" sz="2800" kern="100" baseline="-25000" dirty="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该兴趣小组同学根据以上实验现象分析得出结论：</a:t>
            </a:r>
            <a:r>
              <a:rPr lang="en-US" altLang="zh-CN" sz="2800" kern="100" dirty="0">
                <a:solidFill>
                  <a:prstClr val="black"/>
                </a:solidFill>
                <a:latin typeface="Times New Roman"/>
                <a:ea typeface="华文细黑"/>
                <a:cs typeface="Courier New"/>
              </a:rPr>
              <a:t>Fe(SCN)</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具有还原性，则实验</a:t>
            </a:r>
            <a:r>
              <a:rPr lang="en-US" altLang="zh-CN" sz="2800" kern="100" dirty="0">
                <a:solidFill>
                  <a:prstClr val="black"/>
                </a:solidFill>
                <a:latin typeface="宋体"/>
                <a:ea typeface="华文细黑"/>
                <a:cs typeface="Times New Roman"/>
              </a:rPr>
              <a:t>②</a:t>
            </a:r>
            <a:r>
              <a:rPr lang="zh-CN" altLang="zh-CN" sz="2800" kern="100" dirty="0">
                <a:solidFill>
                  <a:prstClr val="black"/>
                </a:solidFill>
                <a:latin typeface="Times New Roman"/>
                <a:ea typeface="华文细黑"/>
                <a:cs typeface="Times New Roman"/>
              </a:rPr>
              <a:t>中反应时被氧化的元素是</a:t>
            </a:r>
            <a:r>
              <a:rPr lang="en-US" altLang="zh-CN" sz="2800" kern="100" dirty="0">
                <a:solidFill>
                  <a:prstClr val="black"/>
                </a:solidFill>
                <a:latin typeface="Times New Roman"/>
                <a:ea typeface="华文细黑"/>
                <a:cs typeface="Courier New"/>
              </a:rPr>
              <a:t>____________(</a:t>
            </a:r>
            <a:r>
              <a:rPr lang="zh-CN" altLang="zh-CN" sz="2800" kern="100" dirty="0">
                <a:solidFill>
                  <a:prstClr val="black"/>
                </a:solidFill>
                <a:latin typeface="Times New Roman"/>
                <a:ea typeface="华文细黑"/>
                <a:cs typeface="Times New Roman"/>
              </a:rPr>
              <a:t>填元素符号</a:t>
            </a:r>
            <a:r>
              <a:rPr lang="en-US" altLang="zh-CN" sz="2800" kern="100" dirty="0">
                <a:solidFill>
                  <a:prstClr val="black"/>
                </a:solidFill>
                <a:latin typeface="Times New Roman"/>
                <a:ea typeface="华文细黑"/>
                <a:cs typeface="Courier New"/>
              </a:rPr>
              <a:t>)</a:t>
            </a:r>
            <a:r>
              <a:rPr lang="zh-CN" altLang="zh-CN" sz="2800" kern="100" dirty="0" smtClean="0">
                <a:solidFill>
                  <a:prstClr val="black"/>
                </a:solidFill>
                <a:latin typeface="Times New Roman"/>
                <a:ea typeface="华文细黑"/>
                <a:cs typeface="Times New Roman"/>
              </a:rPr>
              <a:t>。</a:t>
            </a:r>
            <a:endParaRPr lang="en-US" altLang="zh-CN" sz="2800" kern="100" dirty="0" smtClean="0">
              <a:solidFill>
                <a:prstClr val="black"/>
              </a:solidFill>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a:latin typeface="Times New Roman"/>
                <a:ea typeface="华文细黑"/>
                <a:cs typeface="Times New Roman"/>
              </a:rPr>
              <a:t>该兴趣小组同学根据以上实验现象分析得出结论：</a:t>
            </a:r>
            <a:r>
              <a:rPr lang="en-US" altLang="zh-CN" sz="2800" kern="100" dirty="0">
                <a:latin typeface="Times New Roman"/>
                <a:ea typeface="华文细黑"/>
                <a:cs typeface="Courier New"/>
              </a:rPr>
              <a:t>Fe(SCN)</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具有还原性，</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6</a:t>
            </a:r>
            <a:r>
              <a:rPr lang="zh-CN" altLang="zh-CN" sz="2800" kern="100" dirty="0">
                <a:latin typeface="Times New Roman"/>
                <a:ea typeface="华文细黑"/>
                <a:cs typeface="Times New Roman"/>
              </a:rPr>
              <a:t>价，</a:t>
            </a:r>
            <a:r>
              <a:rPr lang="en-US" altLang="zh-CN" sz="2800" kern="100" dirty="0">
                <a:latin typeface="Times New Roman"/>
                <a:ea typeface="华文细黑"/>
                <a:cs typeface="Courier New"/>
              </a:rPr>
              <a:t>N</a:t>
            </a:r>
            <a:r>
              <a:rPr lang="zh-CN" altLang="zh-CN" sz="2800" kern="100" dirty="0">
                <a:latin typeface="Times New Roman"/>
                <a:ea typeface="华文细黑"/>
                <a:cs typeface="Times New Roman"/>
              </a:rPr>
              <a:t>的化合价从－</a:t>
            </a:r>
            <a:r>
              <a:rPr lang="en-US" altLang="zh-CN" sz="2800" kern="100" dirty="0">
                <a:latin typeface="Times New Roman"/>
                <a:ea typeface="华文细黑"/>
                <a:cs typeface="Courier New"/>
              </a:rPr>
              <a:t>3</a:t>
            </a:r>
            <a:r>
              <a:rPr lang="zh-CN" altLang="zh-CN" sz="2800" kern="100" dirty="0">
                <a:latin typeface="Times New Roman"/>
                <a:ea typeface="华文细黑"/>
                <a:cs typeface="Times New Roman"/>
              </a:rPr>
              <a:t>价升高到</a:t>
            </a:r>
            <a:r>
              <a:rPr lang="en-US" altLang="zh-CN" sz="2800" kern="100" dirty="0">
                <a:latin typeface="Times New Roman"/>
                <a:ea typeface="华文细黑"/>
                <a:cs typeface="Courier New"/>
              </a:rPr>
              <a:t>0</a:t>
            </a:r>
            <a:r>
              <a:rPr lang="zh-CN" altLang="zh-CN" sz="2800" kern="100" dirty="0">
                <a:latin typeface="Times New Roman"/>
                <a:ea typeface="华文细黑"/>
                <a:cs typeface="Times New Roman"/>
              </a:rPr>
              <a:t>价，则实验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中反应时被氧化的元素是</a:t>
            </a:r>
            <a:r>
              <a:rPr lang="en-US" altLang="zh-CN" sz="2800" kern="100" dirty="0">
                <a:latin typeface="Times New Roman"/>
                <a:ea typeface="华文细黑"/>
                <a:cs typeface="Courier New"/>
              </a:rPr>
              <a:t>S</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N</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3" name="矩形 2"/>
          <p:cNvSpPr/>
          <p:nvPr/>
        </p:nvSpPr>
        <p:spPr>
          <a:xfrm>
            <a:off x="4083431" y="888288"/>
            <a:ext cx="2541080" cy="523220"/>
          </a:xfrm>
          <a:prstGeom prst="rect">
            <a:avLst/>
          </a:prstGeom>
        </p:spPr>
        <p:txBody>
          <a:bodyPr wrap="none">
            <a:spAutoFit/>
          </a:bodyPr>
          <a:lstStyle/>
          <a:p>
            <a:r>
              <a:rPr lang="en-US" altLang="zh-CN" sz="2800" kern="100" dirty="0">
                <a:solidFill>
                  <a:srgbClr val="E36C0A"/>
                </a:solidFill>
                <a:latin typeface="Times New Roman"/>
                <a:ea typeface="华文细黑"/>
              </a:rPr>
              <a:t>NO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CO</a:t>
            </a:r>
            <a:r>
              <a:rPr lang="en-US" altLang="zh-CN" sz="2800" kern="100" baseline="-25000" dirty="0">
                <a:solidFill>
                  <a:srgbClr val="E36C0A"/>
                </a:solidFill>
                <a:latin typeface="Times New Roman"/>
                <a:ea typeface="华文细黑"/>
              </a:rPr>
              <a:t>2</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N</a:t>
            </a:r>
            <a:r>
              <a:rPr lang="en-US" altLang="zh-CN" sz="2800" kern="100" baseline="-25000" dirty="0">
                <a:solidFill>
                  <a:srgbClr val="E36C0A"/>
                </a:solidFill>
                <a:latin typeface="Times New Roman"/>
                <a:ea typeface="华文细黑"/>
              </a:rPr>
              <a:t>2</a:t>
            </a:r>
            <a:endParaRPr lang="zh-CN" altLang="en-US" sz="2800" dirty="0"/>
          </a:p>
        </p:txBody>
      </p:sp>
      <p:sp>
        <p:nvSpPr>
          <p:cNvPr id="5" name="矩形 4"/>
          <p:cNvSpPr/>
          <p:nvPr/>
        </p:nvSpPr>
        <p:spPr>
          <a:xfrm>
            <a:off x="7472598" y="2731699"/>
            <a:ext cx="1003801"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S</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cs typeface="Courier New"/>
              </a:rPr>
              <a:t>N</a:t>
            </a:r>
            <a:endParaRPr lang="zh-CN" altLang="zh-CN" sz="2800" kern="100" dirty="0">
              <a:effectLst/>
              <a:latin typeface="宋体"/>
              <a:cs typeface="Courier New"/>
            </a:endParaRPr>
          </a:p>
        </p:txBody>
      </p:sp>
      <p:sp>
        <p:nvSpPr>
          <p:cNvPr id="20" name="Rectangle 21">
            <a:hlinkClick r:id="rId2"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3"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4"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5"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6"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7"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8"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9"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0"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1"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2"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3"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4"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15"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8311890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5">
                                            <p:txEl>
                                              <p:pRg st="1" end="1"/>
                                            </p:txEl>
                                          </p:spTgt>
                                        </p:tgtEl>
                                        <p:attrNameLst>
                                          <p:attrName>style.visibility</p:attrName>
                                        </p:attrNameLst>
                                      </p:cBhvr>
                                      <p:to>
                                        <p:strVal val="visible"/>
                                      </p:to>
                                    </p:set>
                                    <p:animEffect transition="in" filter="blinds(horizontal)">
                                      <p:cBhvr>
                                        <p:cTn id="7" dur="500"/>
                                        <p:tgtEl>
                                          <p:spTgt spid="3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5">
                                            <p:txEl>
                                              <p:pRg st="3" end="3"/>
                                            </p:txEl>
                                          </p:spTgt>
                                        </p:tgtEl>
                                        <p:attrNameLst>
                                          <p:attrName>style.visibility</p:attrName>
                                        </p:attrNameLst>
                                      </p:cBhvr>
                                      <p:to>
                                        <p:strVal val="visible"/>
                                      </p:to>
                                    </p:set>
                                    <p:animEffect transition="in" filter="blinds(horizontal)">
                                      <p:cBhvr>
                                        <p:cTn id="17" dur="500"/>
                                        <p:tgtEl>
                                          <p:spTgt spid="3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35">
                                            <p:txEl>
                                              <p:pRg st="1" end="1"/>
                                            </p:txEl>
                                          </p:spTgt>
                                        </p:tgtEl>
                                      </p:cBhvr>
                                    </p:animEffect>
                                    <p:set>
                                      <p:cBhvr>
                                        <p:cTn id="27" dur="1" fill="hold">
                                          <p:stCondLst>
                                            <p:cond delay="499"/>
                                          </p:stCondLst>
                                        </p:cTn>
                                        <p:tgtEl>
                                          <p:spTgt spid="35">
                                            <p:txEl>
                                              <p:pRg st="1" end="1"/>
                                            </p:txEl>
                                          </p:spTgt>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35">
                                            <p:txEl>
                                              <p:pRg st="3" end="3"/>
                                            </p:txEl>
                                          </p:spTgt>
                                        </p:tgtEl>
                                      </p:cBhvr>
                                    </p:animEffect>
                                    <p:set>
                                      <p:cBhvr>
                                        <p:cTn id="30" dur="1" fill="hold">
                                          <p:stCondLst>
                                            <p:cond delay="499"/>
                                          </p:stCondLst>
                                        </p:cTn>
                                        <p:tgtEl>
                                          <p:spTgt spid="35">
                                            <p:txEl>
                                              <p:pRg st="3" end="3"/>
                                            </p:txEl>
                                          </p:spTgt>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3"/>
                                        </p:tgtEl>
                                      </p:cBhvr>
                                    </p:animEffect>
                                    <p:set>
                                      <p:cBhvr>
                                        <p:cTn id="33" dur="1" fill="hold">
                                          <p:stCondLst>
                                            <p:cond delay="499"/>
                                          </p:stCondLst>
                                        </p:cTn>
                                        <p:tgtEl>
                                          <p:spTgt spid="3"/>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3" grpId="0"/>
      <p:bldP spid="3" grpId="1"/>
      <p:bldP spid="5" grpId="0"/>
      <p:bldP spid="5" grpId="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218689" y="727239"/>
            <a:ext cx="11755638" cy="1502976"/>
          </a:xfrm>
          <a:prstGeom prst="rect">
            <a:avLst/>
          </a:prstGeom>
        </p:spPr>
        <p:txBody>
          <a:bodyPr>
            <a:spAutoFit/>
          </a:bodyPr>
          <a:lstStyle/>
          <a:p>
            <a:pPr algn="just">
              <a:lnSpc>
                <a:spcPts val="55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实验</a:t>
            </a:r>
            <a:r>
              <a:rPr lang="en-US" altLang="zh-CN" sz="2800" kern="100" dirty="0">
                <a:latin typeface="宋体"/>
                <a:ea typeface="华文细黑"/>
                <a:cs typeface="Times New Roman"/>
              </a:rPr>
              <a:t>②</a:t>
            </a:r>
            <a:r>
              <a:rPr lang="zh-CN" altLang="zh-CN" sz="2800" kern="100" dirty="0">
                <a:latin typeface="Times New Roman"/>
                <a:ea typeface="华文细黑"/>
                <a:cs typeface="Times New Roman"/>
              </a:rPr>
              <a:t>中反应的离子方程式</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______________________________</a:t>
            </a:r>
            <a:r>
              <a:rPr lang="en-US" altLang="zh-CN" sz="2800" kern="100" dirty="0">
                <a:latin typeface="Times New Roman"/>
                <a:ea typeface="华文细黑"/>
                <a:cs typeface="Courier New"/>
              </a:rPr>
              <a:t>_____</a:t>
            </a:r>
            <a:endParaRPr lang="en-US" altLang="zh-CN" sz="2800" kern="100" dirty="0" smtClean="0">
              <a:latin typeface="Times New Roman"/>
              <a:ea typeface="华文细黑"/>
              <a:cs typeface="Courier New"/>
            </a:endParaRPr>
          </a:p>
          <a:p>
            <a:pPr algn="just">
              <a:lnSpc>
                <a:spcPts val="5500"/>
              </a:lnSpc>
              <a:spcAft>
                <a:spcPts val="0"/>
              </a:spcAft>
            </a:pPr>
            <a:r>
              <a:rPr lang="en-US" altLang="zh-CN" sz="2800" kern="100" dirty="0" smtClean="0">
                <a:latin typeface="Times New Roman"/>
                <a:ea typeface="华文细黑"/>
                <a:cs typeface="Courier New"/>
              </a:rPr>
              <a:t>___________________________</a:t>
            </a:r>
            <a:r>
              <a:rPr lang="en-US" altLang="zh-CN" sz="2800" kern="100" dirty="0">
                <a:latin typeface="Times New Roman"/>
                <a:ea typeface="华文细黑"/>
                <a:cs typeface="Courier New"/>
              </a:rPr>
              <a:t>___</a:t>
            </a:r>
            <a:r>
              <a:rPr lang="en-US" altLang="zh-CN" sz="2800" kern="100" dirty="0" smtClean="0">
                <a:latin typeface="Times New Roman"/>
                <a:ea typeface="华文细黑"/>
                <a:cs typeface="Courier New"/>
              </a:rPr>
              <a:t>_</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669910802"/>
              </p:ext>
            </p:extLst>
          </p:nvPr>
        </p:nvGraphicFramePr>
        <p:xfrm>
          <a:off x="306366" y="2245499"/>
          <a:ext cx="11560175" cy="2349500"/>
        </p:xfrm>
        <a:graphic>
          <a:graphicData uri="http://schemas.openxmlformats.org/presentationml/2006/ole">
            <mc:AlternateContent xmlns:mc="http://schemas.openxmlformats.org/markup-compatibility/2006">
              <mc:Choice xmlns:v="urn:schemas-microsoft-com:vml" Requires="v">
                <p:oleObj spid="_x0000_s33152" name="文档" r:id="rId3" imgW="11560366" imgH="2349844" progId="Word.Document.12">
                  <p:embed/>
                </p:oleObj>
              </mc:Choice>
              <mc:Fallback>
                <p:oleObj name="文档" r:id="rId3" imgW="11560366" imgH="2349844" progId="Word.Document.12">
                  <p:embed/>
                  <p:pic>
                    <p:nvPicPr>
                      <p:cNvPr id="0" name=""/>
                      <p:cNvPicPr/>
                      <p:nvPr/>
                    </p:nvPicPr>
                    <p:blipFill>
                      <a:blip r:embed="rId4"/>
                      <a:stretch>
                        <a:fillRect/>
                      </a:stretch>
                    </p:blipFill>
                    <p:spPr>
                      <a:xfrm>
                        <a:off x="306366" y="2245499"/>
                        <a:ext cx="11560175" cy="2349500"/>
                      </a:xfrm>
                      <a:prstGeom prst="rect">
                        <a:avLst/>
                      </a:prstGeom>
                    </p:spPr>
                  </p:pic>
                </p:oleObj>
              </mc:Fallback>
            </mc:AlternateContent>
          </a:graphicData>
        </a:graphic>
      </p:graphicFrame>
      <p:graphicFrame>
        <p:nvGraphicFramePr>
          <p:cNvPr id="36" name="对象 35"/>
          <p:cNvGraphicFramePr>
            <a:graphicFrameLocks noChangeAspect="1"/>
          </p:cNvGraphicFramePr>
          <p:nvPr>
            <p:extLst>
              <p:ext uri="{D42A27DB-BD31-4B8C-83A1-F6EECF244321}">
                <p14:modId xmlns:p14="http://schemas.microsoft.com/office/powerpoint/2010/main" val="1208239153"/>
              </p:ext>
            </p:extLst>
          </p:nvPr>
        </p:nvGraphicFramePr>
        <p:xfrm>
          <a:off x="333593" y="827346"/>
          <a:ext cx="11510963" cy="1747837"/>
        </p:xfrm>
        <a:graphic>
          <a:graphicData uri="http://schemas.openxmlformats.org/presentationml/2006/ole">
            <mc:AlternateContent xmlns:mc="http://schemas.openxmlformats.org/markup-compatibility/2006">
              <mc:Choice xmlns:v="urn:schemas-microsoft-com:vml" Requires="v">
                <p:oleObj spid="_x0000_s33153" name="文档" r:id="rId5" imgW="11512148" imgH="1749585" progId="Word.Document.12">
                  <p:embed/>
                </p:oleObj>
              </mc:Choice>
              <mc:Fallback>
                <p:oleObj name="文档" r:id="rId5" imgW="11512148" imgH="1749585" progId="Word.Document.12">
                  <p:embed/>
                  <p:pic>
                    <p:nvPicPr>
                      <p:cNvPr id="0" name=""/>
                      <p:cNvPicPr/>
                      <p:nvPr/>
                    </p:nvPicPr>
                    <p:blipFill>
                      <a:blip r:embed="rId6"/>
                      <a:stretch>
                        <a:fillRect/>
                      </a:stretch>
                    </p:blipFill>
                    <p:spPr>
                      <a:xfrm>
                        <a:off x="333593" y="827346"/>
                        <a:ext cx="11510963" cy="1747837"/>
                      </a:xfrm>
                      <a:prstGeom prst="rect">
                        <a:avLst/>
                      </a:prstGeom>
                    </p:spPr>
                  </p:pic>
                </p:oleObj>
              </mc:Fallback>
            </mc:AlternateContent>
          </a:graphicData>
        </a:graphic>
      </p:graphicFrame>
      <p:sp>
        <p:nvSpPr>
          <p:cNvPr id="20" name="Rectangle 21">
            <a:hlinkClick r:id="rId7"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1" name="Rectangle 21">
            <a:hlinkClick r:id="rId8"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2" name="Rectangle 21">
            <a:hlinkClick r:id="rId9"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3" name="Rectangle 21">
            <a:hlinkClick r:id="rId10"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4" name="Rectangle 21">
            <a:hlinkClick r:id="rId11"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5" name="Rectangle 21">
            <a:hlinkClick r:id="rId12"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6" name="Rectangle 21">
            <a:hlinkClick r:id="rId13"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7" name="Rectangle 21">
            <a:hlinkClick r:id="rId14"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8" name="Rectangle 21">
            <a:hlinkClick r:id="rId15"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9" name="Rectangle 21">
            <a:hlinkClick r:id="rId16"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0" name="Rectangle 21">
            <a:hlinkClick r:id="rId17"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1" name="Rectangle 21">
            <a:hlinkClick r:id="rId18"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2" name="Rectangle 21">
            <a:hlinkClick r:id="rId19"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3" name="Rectangle 21">
            <a:hlinkClick r:id="rId20"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4" name="矩形 33"/>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1" name="圆角矩形 50"/>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
        <p:nvSpPr>
          <p:cNvPr id="52" name="矩形 51"/>
          <p:cNvSpPr/>
          <p:nvPr/>
        </p:nvSpPr>
        <p:spPr>
          <a:xfrm>
            <a:off x="181057" y="4147316"/>
            <a:ext cx="11409907" cy="2434256"/>
          </a:xfrm>
          <a:prstGeom prst="rect">
            <a:avLst/>
          </a:prstGeom>
        </p:spPr>
        <p:txBody>
          <a:bodyPr>
            <a:spAutoFit/>
          </a:bodyPr>
          <a:lstStyle/>
          <a:p>
            <a:pPr algn="just">
              <a:lnSpc>
                <a:spcPct val="140000"/>
              </a:lnSpc>
              <a:spcAft>
                <a:spcPts val="0"/>
              </a:spcAft>
            </a:pPr>
            <a:r>
              <a:rPr lang="en-US" altLang="zh-CN" sz="2800" kern="100" dirty="0" smtClean="0">
                <a:latin typeface="Times New Roman"/>
                <a:ea typeface="华文细黑"/>
                <a:cs typeface="Courier New"/>
              </a:rPr>
              <a:t>(</a:t>
            </a:r>
            <a:r>
              <a:rPr lang="en-US" altLang="zh-CN" sz="2800" kern="100" dirty="0">
                <a:latin typeface="Times New Roman"/>
                <a:ea typeface="华文细黑"/>
                <a:cs typeface="Courier New"/>
              </a:rPr>
              <a:t>5)</a:t>
            </a:r>
            <a:r>
              <a:rPr lang="zh-CN" altLang="zh-CN" sz="2800" kern="100" dirty="0">
                <a:latin typeface="Times New Roman"/>
                <a:ea typeface="华文细黑"/>
                <a:cs typeface="Times New Roman"/>
              </a:rPr>
              <a:t>该兴趣小组同学从上述实验中得到启发，若用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a:t>
            </a:r>
            <a:r>
              <a:rPr lang="zh-CN" altLang="zh-CN" sz="2800" kern="100" dirty="0" smtClean="0">
                <a:latin typeface="Times New Roman"/>
                <a:ea typeface="华文细黑"/>
                <a:cs typeface="Times New Roman"/>
              </a:rPr>
              <a:t>注意</a:t>
            </a:r>
            <a:r>
              <a:rPr lang="en-US" altLang="zh-CN" sz="2800" kern="100" dirty="0" smtClean="0">
                <a:latin typeface="Times New Roman"/>
                <a:ea typeface="华文细黑"/>
                <a:cs typeface="Courier New"/>
              </a:rPr>
              <a:t>___________________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4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从</a:t>
            </a:r>
            <a:r>
              <a:rPr lang="zh-CN" altLang="zh-CN" sz="2800" kern="100" dirty="0">
                <a:latin typeface="Times New Roman"/>
                <a:ea typeface="华文细黑"/>
                <a:cs typeface="Times New Roman"/>
              </a:rPr>
              <a:t>上述实验中可知</a:t>
            </a:r>
            <a:r>
              <a:rPr lang="en-US" altLang="zh-CN" sz="2800" kern="100" dirty="0">
                <a:latin typeface="Times New Roman"/>
                <a:ea typeface="华文细黑"/>
                <a:cs typeface="Courier New"/>
              </a:rPr>
              <a:t>KSCN</a:t>
            </a:r>
            <a:r>
              <a:rPr lang="zh-CN" altLang="zh-CN" sz="2800" kern="100" dirty="0">
                <a:latin typeface="Times New Roman"/>
                <a:ea typeface="华文细黑"/>
                <a:cs typeface="Times New Roman"/>
              </a:rPr>
              <a:t>，能够被强氧化性的物质氧化，所以得到的启发是用</a:t>
            </a:r>
            <a:r>
              <a:rPr lang="en-US" altLang="zh-CN" sz="2800" kern="100" dirty="0">
                <a:latin typeface="Times New Roman"/>
                <a:ea typeface="华文细黑"/>
                <a:cs typeface="Courier New"/>
              </a:rPr>
              <a:t>SCN</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间接检验</a:t>
            </a:r>
            <a:r>
              <a:rPr lang="en-US" altLang="zh-CN" sz="2800" kern="100" dirty="0">
                <a:latin typeface="Times New Roman"/>
                <a:ea typeface="华文细黑"/>
                <a:cs typeface="Courier New"/>
              </a:rPr>
              <a:t>Fe</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时，应注意加入氧化剂不能过量</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sp>
        <p:nvSpPr>
          <p:cNvPr id="53" name="矩形 52"/>
          <p:cNvSpPr/>
          <p:nvPr/>
        </p:nvSpPr>
        <p:spPr>
          <a:xfrm>
            <a:off x="1342629" y="4656488"/>
            <a:ext cx="3416320" cy="656077"/>
          </a:xfrm>
          <a:prstGeom prst="rect">
            <a:avLst/>
          </a:prstGeom>
        </p:spPr>
        <p:txBody>
          <a:bodyPr wrap="none">
            <a:spAutoFit/>
          </a:bodyPr>
          <a:lstStyle/>
          <a:p>
            <a:pPr algn="just">
              <a:lnSpc>
                <a:spcPct val="150000"/>
              </a:lnSpc>
              <a:spcAft>
                <a:spcPts val="0"/>
              </a:spcAft>
            </a:pPr>
            <a:r>
              <a:rPr lang="zh-CN" altLang="zh-CN" sz="2800" kern="100" dirty="0">
                <a:solidFill>
                  <a:srgbClr val="E36C0A"/>
                </a:solidFill>
                <a:latin typeface="Times New Roman"/>
                <a:ea typeface="华文细黑"/>
                <a:cs typeface="Times New Roman"/>
              </a:rPr>
              <a:t>加入氧化剂不能过量</a:t>
            </a:r>
            <a:endParaRPr lang="zh-CN" altLang="zh-CN" sz="2800" kern="100" dirty="0">
              <a:effectLst/>
              <a:latin typeface="宋体"/>
              <a:cs typeface="Courier New"/>
            </a:endParaRPr>
          </a:p>
        </p:txBody>
      </p:sp>
    </p:spTree>
    <p:extLst>
      <p:ext uri="{BB962C8B-B14F-4D97-AF65-F5344CB8AC3E}">
        <p14:creationId xmlns:p14="http://schemas.microsoft.com/office/powerpoint/2010/main" val="2689259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1"/>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blinds(horizontal)">
                                      <p:cBhvr>
                                        <p:cTn id="12" dur="500"/>
                                        <p:tgtEl>
                                          <p:spTgt spid="3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2">
                                            <p:txEl>
                                              <p:pRg st="1" end="1"/>
                                            </p:txEl>
                                          </p:spTgt>
                                        </p:tgtEl>
                                        <p:attrNameLst>
                                          <p:attrName>style.visibility</p:attrName>
                                        </p:attrNameLst>
                                      </p:cBhvr>
                                      <p:to>
                                        <p:strVal val="visible"/>
                                      </p:to>
                                    </p:set>
                                    <p:animEffect transition="in" filter="blinds(horizontal)">
                                      <p:cBhvr>
                                        <p:cTn id="17" dur="500"/>
                                        <p:tgtEl>
                                          <p:spTgt spid="5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blinds(horizontal)">
                                      <p:cBhvr>
                                        <p:cTn id="22" dur="500"/>
                                        <p:tgtEl>
                                          <p:spTgt spid="5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2"/>
                                        </p:tgtEl>
                                      </p:cBhvr>
                                    </p:animEffect>
                                    <p:set>
                                      <p:cBhvr>
                                        <p:cTn id="27" dur="1" fill="hold">
                                          <p:stCondLst>
                                            <p:cond delay="499"/>
                                          </p:stCondLst>
                                        </p:cTn>
                                        <p:tgtEl>
                                          <p:spTgt spid="2"/>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36"/>
                                        </p:tgtEl>
                                      </p:cBhvr>
                                    </p:animEffect>
                                    <p:set>
                                      <p:cBhvr>
                                        <p:cTn id="30" dur="1" fill="hold">
                                          <p:stCondLst>
                                            <p:cond delay="499"/>
                                          </p:stCondLst>
                                        </p:cTn>
                                        <p:tgtEl>
                                          <p:spTgt spid="36"/>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52">
                                            <p:txEl>
                                              <p:pRg st="1" end="1"/>
                                            </p:txEl>
                                          </p:spTgt>
                                        </p:tgtEl>
                                      </p:cBhvr>
                                    </p:animEffect>
                                    <p:set>
                                      <p:cBhvr>
                                        <p:cTn id="33" dur="1" fill="hold">
                                          <p:stCondLst>
                                            <p:cond delay="499"/>
                                          </p:stCondLst>
                                        </p:cTn>
                                        <p:tgtEl>
                                          <p:spTgt spid="52">
                                            <p:txEl>
                                              <p:pRg st="1" end="1"/>
                                            </p:txEl>
                                          </p:spTgt>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53"/>
                                        </p:tgtEl>
                                      </p:cBhvr>
                                    </p:animEffect>
                                    <p:set>
                                      <p:cBhvr>
                                        <p:cTn id="36" dur="1" fill="hold">
                                          <p:stCondLst>
                                            <p:cond delay="499"/>
                                          </p:stCondLst>
                                        </p:cTn>
                                        <p:tgtEl>
                                          <p:spTgt spid="53"/>
                                        </p:tgtEl>
                                        <p:attrNameLst>
                                          <p:attrName>style.visibility</p:attrName>
                                        </p:attrNameLst>
                                      </p:cBhvr>
                                      <p:to>
                                        <p:strVal val="hidden"/>
                                      </p:to>
                                    </p:set>
                                  </p:childTnLst>
                                </p:cTn>
                              </p:par>
                            </p:childTnLst>
                          </p:cTn>
                        </p:par>
                      </p:childTnLst>
                    </p:cTn>
                  </p:par>
                </p:childTnLst>
              </p:cTn>
              <p:nextCondLst>
                <p:cond evt="onClick" delay="0">
                  <p:tgtEl>
                    <p:spTgt spid="51"/>
                  </p:tgtEl>
                </p:cond>
              </p:nextCondLst>
            </p:seq>
          </p:childTnLst>
        </p:cTn>
      </p:par>
    </p:tnLst>
    <p:bldLst>
      <p:bldP spid="53" grpId="0"/>
      <p:bldP spid="53"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195728" y="707623"/>
            <a:ext cx="11733225" cy="6047785"/>
          </a:xfrm>
          <a:prstGeom prst="rect">
            <a:avLst/>
          </a:prstGeom>
        </p:spPr>
        <p:txBody>
          <a:bodyPr wrap="square" lIns="121898" tIns="60948" rIns="121898" bIns="60948">
            <a:spAutoFit/>
          </a:bodyPr>
          <a:lstStyle/>
          <a:p>
            <a:pPr algn="just">
              <a:lnSpc>
                <a:spcPct val="125000"/>
              </a:lnSpc>
              <a:spcAft>
                <a:spcPts val="0"/>
              </a:spcAft>
            </a:pPr>
            <a:r>
              <a:rPr lang="zh-CN" altLang="zh-CN" sz="2800" b="1" kern="100" dirty="0" smtClean="0">
                <a:latin typeface="Times New Roman"/>
                <a:ea typeface="华文细黑"/>
                <a:cs typeface="Times New Roman"/>
              </a:rPr>
              <a:t>氧化还原反应的实质是反应过程中发生了</a:t>
            </a:r>
            <a:r>
              <a:rPr lang="zh-CN" altLang="zh-CN" sz="2800" b="1" u="sng" kern="100" dirty="0" smtClean="0">
                <a:solidFill>
                  <a:srgbClr val="FF0000"/>
                </a:solidFill>
                <a:latin typeface="Times New Roman"/>
                <a:ea typeface="华文细黑"/>
                <a:cs typeface="Times New Roman"/>
              </a:rPr>
              <a:t>电子转移</a:t>
            </a:r>
            <a:r>
              <a:rPr lang="zh-CN" altLang="zh-CN" sz="2800" b="1" kern="100" dirty="0" smtClean="0">
                <a:latin typeface="Times New Roman"/>
                <a:ea typeface="华文细黑"/>
                <a:cs typeface="Times New Roman"/>
              </a:rPr>
              <a:t>，</a:t>
            </a:r>
            <a:endParaRPr lang="en-US" altLang="zh-CN" sz="2800" b="1" kern="100" dirty="0" smtClean="0">
              <a:latin typeface="Times New Roman"/>
              <a:ea typeface="华文细黑"/>
              <a:cs typeface="Times New Roman"/>
            </a:endParaRPr>
          </a:p>
          <a:p>
            <a:pPr algn="just">
              <a:lnSpc>
                <a:spcPct val="125000"/>
              </a:lnSpc>
              <a:spcAft>
                <a:spcPts val="0"/>
              </a:spcAft>
            </a:pPr>
            <a:r>
              <a:rPr lang="zh-CN" altLang="zh-CN" sz="2800" b="1" kern="100" dirty="0" smtClean="0">
                <a:solidFill>
                  <a:srgbClr val="FF0000"/>
                </a:solidFill>
                <a:latin typeface="Times New Roman"/>
                <a:ea typeface="华文细黑"/>
                <a:cs typeface="Times New Roman"/>
              </a:rPr>
              <a:t>氧化剂</a:t>
            </a:r>
            <a:r>
              <a:rPr lang="zh-CN" altLang="zh-CN" sz="2800" b="1" kern="100" dirty="0" smtClean="0">
                <a:solidFill>
                  <a:srgbClr val="FF0000"/>
                </a:solidFill>
                <a:latin typeface="Times New Roman"/>
                <a:ea typeface="华文细黑"/>
                <a:cs typeface="Times New Roman"/>
              </a:rPr>
              <a:t>得电子</a:t>
            </a:r>
            <a:r>
              <a:rPr lang="zh-CN" altLang="zh-CN" sz="2800" b="1" kern="100" dirty="0" smtClean="0">
                <a:solidFill>
                  <a:srgbClr val="FF0000"/>
                </a:solidFill>
                <a:latin typeface="Times New Roman"/>
                <a:ea typeface="华文细黑"/>
                <a:cs typeface="Times New Roman"/>
              </a:rPr>
              <a:t>总数</a:t>
            </a:r>
            <a:r>
              <a:rPr lang="en-US" altLang="zh-CN" sz="2800" b="1" kern="100" dirty="0" smtClean="0">
                <a:solidFill>
                  <a:srgbClr val="FF0000"/>
                </a:solidFill>
                <a:latin typeface="Times New Roman"/>
                <a:ea typeface="华文细黑"/>
                <a:cs typeface="Courier New"/>
              </a:rPr>
              <a:t> </a:t>
            </a:r>
            <a:r>
              <a:rPr lang="en-US" altLang="zh-CN" sz="2800" b="1" kern="100" dirty="0" smtClean="0">
                <a:solidFill>
                  <a:srgbClr val="FF0000"/>
                </a:solidFill>
                <a:latin typeface="Times New Roman"/>
                <a:ea typeface="华文细黑"/>
                <a:cs typeface="Times New Roman"/>
              </a:rPr>
              <a:t>=</a:t>
            </a:r>
            <a:r>
              <a:rPr lang="zh-CN" altLang="zh-CN" sz="2800" b="1" kern="100" dirty="0">
                <a:solidFill>
                  <a:srgbClr val="FF0000"/>
                </a:solidFill>
                <a:latin typeface="Times New Roman"/>
                <a:ea typeface="华文细黑"/>
                <a:cs typeface="Times New Roman"/>
              </a:rPr>
              <a:t>还原剂失电子总数</a:t>
            </a:r>
            <a:endParaRPr lang="en-US" altLang="zh-CN" sz="2800" b="1" kern="100" dirty="0" smtClean="0">
              <a:solidFill>
                <a:srgbClr val="FF0000"/>
              </a:solidFill>
              <a:latin typeface="Times New Roman"/>
              <a:ea typeface="华文细黑"/>
              <a:cs typeface="Times New Roman"/>
            </a:endParaRPr>
          </a:p>
          <a:p>
            <a:pPr algn="just">
              <a:lnSpc>
                <a:spcPct val="125000"/>
              </a:lnSpc>
              <a:spcAft>
                <a:spcPts val="0"/>
              </a:spcAft>
            </a:pPr>
            <a:r>
              <a:rPr lang="zh-CN" altLang="zh-CN" sz="2800" b="1" kern="100" dirty="0" smtClean="0">
                <a:solidFill>
                  <a:srgbClr val="0000FF"/>
                </a:solidFill>
                <a:latin typeface="Times New Roman"/>
                <a:ea typeface="华文细黑"/>
                <a:cs typeface="Times New Roman"/>
              </a:rPr>
              <a:t>元素</a:t>
            </a:r>
            <a:r>
              <a:rPr lang="zh-CN" altLang="zh-CN" sz="2800" b="1" kern="100" dirty="0" smtClean="0">
                <a:solidFill>
                  <a:srgbClr val="0000FF"/>
                </a:solidFill>
                <a:latin typeface="Times New Roman"/>
                <a:ea typeface="华文细黑"/>
                <a:cs typeface="Times New Roman"/>
              </a:rPr>
              <a:t>化合价降低</a:t>
            </a:r>
            <a:r>
              <a:rPr lang="zh-CN" altLang="zh-CN" sz="2800" b="1" kern="100" dirty="0" smtClean="0">
                <a:solidFill>
                  <a:srgbClr val="0000FF"/>
                </a:solidFill>
                <a:latin typeface="Times New Roman"/>
                <a:ea typeface="华文细黑"/>
                <a:cs typeface="Times New Roman"/>
              </a:rPr>
              <a:t>总数</a:t>
            </a:r>
            <a:r>
              <a:rPr lang="en-US" altLang="zh-CN" sz="2800" b="1" kern="100" dirty="0" smtClean="0">
                <a:solidFill>
                  <a:srgbClr val="0000FF"/>
                </a:solidFill>
                <a:latin typeface="Times New Roman"/>
                <a:ea typeface="华文细黑"/>
                <a:cs typeface="Times New Roman"/>
              </a:rPr>
              <a:t>=</a:t>
            </a:r>
            <a:r>
              <a:rPr lang="en-US" altLang="zh-CN" sz="2800" b="1" kern="100" dirty="0" smtClean="0">
                <a:solidFill>
                  <a:srgbClr val="0000FF"/>
                </a:solidFill>
                <a:latin typeface="Times New Roman"/>
                <a:ea typeface="华文细黑"/>
                <a:cs typeface="Courier New"/>
              </a:rPr>
              <a:t> </a:t>
            </a:r>
            <a:r>
              <a:rPr lang="zh-CN" altLang="zh-CN" sz="2800" b="1" kern="100" dirty="0" smtClean="0">
                <a:solidFill>
                  <a:srgbClr val="0000FF"/>
                </a:solidFill>
                <a:latin typeface="Times New Roman"/>
                <a:ea typeface="华文细黑"/>
                <a:cs typeface="Times New Roman"/>
              </a:rPr>
              <a:t>元素</a:t>
            </a:r>
            <a:r>
              <a:rPr lang="zh-CN" altLang="zh-CN" sz="2800" b="1" kern="100" dirty="0" smtClean="0">
                <a:solidFill>
                  <a:srgbClr val="0000FF"/>
                </a:solidFill>
                <a:latin typeface="Times New Roman"/>
                <a:ea typeface="华文细黑"/>
                <a:cs typeface="Times New Roman"/>
              </a:rPr>
              <a:t>化合价升高</a:t>
            </a:r>
            <a:r>
              <a:rPr lang="zh-CN" altLang="zh-CN" sz="2800" b="1" kern="100" dirty="0" smtClean="0">
                <a:solidFill>
                  <a:srgbClr val="0000FF"/>
                </a:solidFill>
                <a:latin typeface="Times New Roman"/>
                <a:ea typeface="华文细黑"/>
                <a:cs typeface="Times New Roman"/>
              </a:rPr>
              <a:t>总数</a:t>
            </a:r>
            <a:endParaRPr lang="en-US" altLang="zh-CN" sz="2800" b="1" kern="100" dirty="0" smtClean="0">
              <a:solidFill>
                <a:srgbClr val="0000FF"/>
              </a:solidFill>
              <a:latin typeface="宋体"/>
              <a:cs typeface="Courier New"/>
            </a:endParaRPr>
          </a:p>
          <a:p>
            <a:pPr lvl="0" algn="just">
              <a:lnSpc>
                <a:spcPct val="125000"/>
              </a:lnSpc>
            </a:pPr>
            <a:r>
              <a:rPr lang="zh-CN" altLang="zh-CN" sz="2800" b="1" kern="100" dirty="0" smtClean="0">
                <a:solidFill>
                  <a:prstClr val="black"/>
                </a:solidFill>
                <a:latin typeface="Times New Roman"/>
                <a:ea typeface="华文细黑"/>
                <a:cs typeface="Times New Roman"/>
              </a:rPr>
              <a:t>配平的步骤：</a:t>
            </a:r>
            <a:endParaRPr lang="zh-CN" altLang="zh-CN" sz="2800" b="1" kern="100" dirty="0" smtClean="0">
              <a:solidFill>
                <a:prstClr val="black"/>
              </a:solidFill>
              <a:latin typeface="宋体"/>
              <a:cs typeface="Courier New"/>
            </a:endParaRPr>
          </a:p>
          <a:p>
            <a:pPr lvl="0" algn="just">
              <a:lnSpc>
                <a:spcPct val="125000"/>
              </a:lnSpc>
            </a:pPr>
            <a:r>
              <a:rPr lang="en-US" altLang="zh-CN" sz="2800" b="1" kern="100" dirty="0" smtClean="0">
                <a:solidFill>
                  <a:srgbClr val="FF0000"/>
                </a:solidFill>
                <a:latin typeface="Times New Roman"/>
                <a:ea typeface="华文细黑"/>
                <a:cs typeface="Courier New"/>
              </a:rPr>
              <a:t>(1)</a:t>
            </a:r>
            <a:r>
              <a:rPr lang="zh-CN" altLang="zh-CN" sz="2800" b="1" kern="100" dirty="0" smtClean="0">
                <a:solidFill>
                  <a:srgbClr val="FF0000"/>
                </a:solidFill>
                <a:latin typeface="Times New Roman"/>
                <a:ea typeface="华文细黑"/>
                <a:cs typeface="Times New Roman"/>
              </a:rPr>
              <a:t>标好价：</a:t>
            </a:r>
            <a:r>
              <a:rPr lang="zh-CN" altLang="zh-CN" sz="2800" b="1" kern="100" dirty="0" smtClean="0">
                <a:solidFill>
                  <a:prstClr val="black"/>
                </a:solidFill>
                <a:latin typeface="Times New Roman"/>
                <a:ea typeface="华文细黑"/>
                <a:cs typeface="Times New Roman"/>
              </a:rPr>
              <a:t>正确标出反应前后化合价有变化的元素的化合价。</a:t>
            </a:r>
            <a:endParaRPr lang="zh-CN" altLang="zh-CN" sz="2800" b="1" kern="100" dirty="0" smtClean="0">
              <a:solidFill>
                <a:prstClr val="black"/>
              </a:solidFill>
              <a:latin typeface="宋体"/>
              <a:cs typeface="Courier New"/>
            </a:endParaRPr>
          </a:p>
          <a:p>
            <a:pPr lvl="0" algn="just">
              <a:lnSpc>
                <a:spcPct val="125000"/>
              </a:lnSpc>
            </a:pPr>
            <a:r>
              <a:rPr lang="en-US" altLang="zh-CN" sz="2800" b="1" kern="100" dirty="0" smtClean="0">
                <a:solidFill>
                  <a:srgbClr val="FF0000"/>
                </a:solidFill>
                <a:latin typeface="Times New Roman"/>
                <a:ea typeface="华文细黑"/>
                <a:cs typeface="Courier New"/>
              </a:rPr>
              <a:t>(2)</a:t>
            </a:r>
            <a:r>
              <a:rPr lang="zh-CN" altLang="zh-CN" sz="2800" b="1" kern="100" dirty="0" smtClean="0">
                <a:solidFill>
                  <a:srgbClr val="FF0000"/>
                </a:solidFill>
                <a:latin typeface="Times New Roman"/>
                <a:ea typeface="华文细黑"/>
                <a:cs typeface="Times New Roman"/>
              </a:rPr>
              <a:t>列变化：</a:t>
            </a:r>
            <a:r>
              <a:rPr lang="zh-CN" altLang="zh-CN" sz="2800" b="1" kern="100" dirty="0" smtClean="0">
                <a:solidFill>
                  <a:prstClr val="black"/>
                </a:solidFill>
                <a:latin typeface="Times New Roman"/>
                <a:ea typeface="华文细黑"/>
                <a:cs typeface="Times New Roman"/>
              </a:rPr>
              <a:t>列出元素化合价升高和降低的数值。</a:t>
            </a:r>
            <a:endParaRPr lang="zh-CN" altLang="zh-CN" sz="2800" b="1" kern="100" dirty="0" smtClean="0">
              <a:solidFill>
                <a:prstClr val="black"/>
              </a:solidFill>
              <a:latin typeface="宋体"/>
              <a:cs typeface="Courier New"/>
            </a:endParaRPr>
          </a:p>
          <a:p>
            <a:pPr lvl="0" algn="just">
              <a:lnSpc>
                <a:spcPct val="125000"/>
              </a:lnSpc>
            </a:pPr>
            <a:r>
              <a:rPr lang="en-US" altLang="zh-CN" sz="2800" b="1" kern="100" dirty="0" smtClean="0">
                <a:solidFill>
                  <a:srgbClr val="FF0000"/>
                </a:solidFill>
                <a:latin typeface="Times New Roman"/>
                <a:ea typeface="华文细黑"/>
                <a:cs typeface="Courier New"/>
              </a:rPr>
              <a:t>(3)</a:t>
            </a:r>
            <a:r>
              <a:rPr lang="zh-CN" altLang="zh-CN" sz="2800" b="1" kern="100" dirty="0" smtClean="0">
                <a:solidFill>
                  <a:srgbClr val="FF0000"/>
                </a:solidFill>
                <a:latin typeface="Times New Roman"/>
                <a:ea typeface="华文细黑"/>
                <a:cs typeface="Times New Roman"/>
              </a:rPr>
              <a:t>求总数：</a:t>
            </a:r>
            <a:r>
              <a:rPr lang="zh-CN" altLang="zh-CN" sz="2800" b="1" kern="100" dirty="0" smtClean="0">
                <a:solidFill>
                  <a:prstClr val="black"/>
                </a:solidFill>
                <a:latin typeface="Times New Roman"/>
                <a:ea typeface="华文细黑"/>
                <a:cs typeface="Times New Roman"/>
              </a:rPr>
              <a:t>求元素化合价升高和降低的总数，确定氧化剂、还原剂、氧化产物、还原产物的化学计量数。</a:t>
            </a:r>
            <a:endParaRPr lang="zh-CN" altLang="zh-CN" sz="2800" b="1" kern="100" dirty="0" smtClean="0">
              <a:solidFill>
                <a:prstClr val="black"/>
              </a:solidFill>
              <a:latin typeface="宋体"/>
              <a:cs typeface="Courier New"/>
            </a:endParaRPr>
          </a:p>
          <a:p>
            <a:pPr lvl="0" algn="just">
              <a:lnSpc>
                <a:spcPct val="125000"/>
              </a:lnSpc>
            </a:pPr>
            <a:r>
              <a:rPr lang="en-US" altLang="zh-CN" sz="2800" b="1" kern="100" dirty="0" smtClean="0">
                <a:solidFill>
                  <a:srgbClr val="FF0000"/>
                </a:solidFill>
                <a:latin typeface="Times New Roman"/>
                <a:ea typeface="华文细黑"/>
                <a:cs typeface="Courier New"/>
              </a:rPr>
              <a:t>(4)</a:t>
            </a:r>
            <a:r>
              <a:rPr lang="zh-CN" altLang="zh-CN" sz="2800" b="1" kern="100" dirty="0" smtClean="0">
                <a:solidFill>
                  <a:srgbClr val="FF0000"/>
                </a:solidFill>
                <a:latin typeface="Times New Roman"/>
                <a:ea typeface="华文细黑"/>
                <a:cs typeface="Times New Roman"/>
              </a:rPr>
              <a:t>配化学计量数：</a:t>
            </a:r>
            <a:r>
              <a:rPr lang="zh-CN" altLang="zh-CN" sz="2800" b="1" kern="100" dirty="0" smtClean="0">
                <a:solidFill>
                  <a:prstClr val="black"/>
                </a:solidFill>
                <a:latin typeface="Times New Roman"/>
                <a:ea typeface="华文细黑"/>
                <a:cs typeface="Times New Roman"/>
              </a:rPr>
              <a:t>用观察法配平其他各物质的化学计量数。</a:t>
            </a:r>
            <a:endParaRPr lang="zh-CN" altLang="zh-CN" sz="2800" b="1" kern="100" dirty="0" smtClean="0">
              <a:solidFill>
                <a:prstClr val="black"/>
              </a:solidFill>
              <a:latin typeface="宋体"/>
              <a:cs typeface="Courier New"/>
            </a:endParaRPr>
          </a:p>
          <a:p>
            <a:pPr lvl="0" algn="just">
              <a:lnSpc>
                <a:spcPct val="125000"/>
              </a:lnSpc>
            </a:pPr>
            <a:r>
              <a:rPr lang="en-US" altLang="zh-CN" sz="2800" b="1" kern="100" dirty="0" smtClean="0">
                <a:solidFill>
                  <a:srgbClr val="FF0000"/>
                </a:solidFill>
                <a:latin typeface="Times New Roman"/>
                <a:ea typeface="华文细黑"/>
                <a:cs typeface="Courier New"/>
              </a:rPr>
              <a:t>(5</a:t>
            </a:r>
            <a:r>
              <a:rPr lang="en-US" altLang="zh-CN" sz="2800" b="1" kern="100" dirty="0" smtClean="0">
                <a:solidFill>
                  <a:srgbClr val="FF0000"/>
                </a:solidFill>
                <a:latin typeface="Times New Roman"/>
                <a:ea typeface="华文细黑"/>
                <a:cs typeface="Courier New"/>
              </a:rPr>
              <a:t>)</a:t>
            </a:r>
            <a:r>
              <a:rPr lang="zh-CN" altLang="zh-CN" sz="2800" b="1" kern="100" dirty="0" smtClean="0">
                <a:solidFill>
                  <a:srgbClr val="FF0000"/>
                </a:solidFill>
                <a:latin typeface="Times New Roman"/>
                <a:ea typeface="华文细黑"/>
                <a:cs typeface="Times New Roman"/>
              </a:rPr>
              <a:t>检查</a:t>
            </a:r>
            <a:r>
              <a:rPr lang="zh-CN" altLang="zh-CN" sz="2800" b="1" kern="100" dirty="0" smtClean="0">
                <a:solidFill>
                  <a:srgbClr val="FF0000"/>
                </a:solidFill>
                <a:latin typeface="Times New Roman"/>
                <a:ea typeface="华文细黑"/>
                <a:cs typeface="Times New Roman"/>
              </a:rPr>
              <a:t>：</a:t>
            </a:r>
            <a:r>
              <a:rPr lang="zh-CN" altLang="zh-CN" sz="2800" b="1" kern="100" dirty="0" smtClean="0">
                <a:solidFill>
                  <a:prstClr val="black"/>
                </a:solidFill>
                <a:latin typeface="Times New Roman"/>
                <a:ea typeface="华文细黑"/>
                <a:cs typeface="Times New Roman"/>
              </a:rPr>
              <a:t>利用</a:t>
            </a:r>
            <a:r>
              <a:rPr lang="en-US" altLang="zh-CN" sz="2800" b="1" kern="100" dirty="0" smtClean="0">
                <a:solidFill>
                  <a:prstClr val="black"/>
                </a:solidFill>
                <a:latin typeface="宋体"/>
                <a:ea typeface="华文细黑"/>
                <a:cs typeface="Times New Roman"/>
              </a:rPr>
              <a:t>“</a:t>
            </a:r>
            <a:r>
              <a:rPr lang="zh-CN" altLang="zh-CN" sz="2800" b="1" kern="100" dirty="0" smtClean="0">
                <a:solidFill>
                  <a:prstClr val="black"/>
                </a:solidFill>
                <a:latin typeface="Times New Roman"/>
                <a:ea typeface="华文细黑"/>
                <a:cs typeface="Times New Roman"/>
              </a:rPr>
              <a:t>守恒</a:t>
            </a:r>
            <a:r>
              <a:rPr lang="en-US" altLang="zh-CN" sz="2800" b="1" kern="100" dirty="0" smtClean="0">
                <a:solidFill>
                  <a:prstClr val="black"/>
                </a:solidFill>
                <a:latin typeface="宋体"/>
                <a:ea typeface="华文细黑"/>
                <a:cs typeface="Times New Roman"/>
              </a:rPr>
              <a:t>”</a:t>
            </a:r>
            <a:r>
              <a:rPr lang="zh-CN" altLang="zh-CN" sz="2800" b="1" kern="100" dirty="0" smtClean="0">
                <a:solidFill>
                  <a:prstClr val="black"/>
                </a:solidFill>
                <a:latin typeface="Times New Roman"/>
                <a:ea typeface="华文细黑"/>
                <a:cs typeface="Times New Roman"/>
              </a:rPr>
              <a:t>三原则</a:t>
            </a:r>
            <a:r>
              <a:rPr lang="en-US" altLang="zh-CN" sz="2800" b="1" kern="100" dirty="0" smtClean="0">
                <a:solidFill>
                  <a:prstClr val="black"/>
                </a:solidFill>
                <a:latin typeface="Times New Roman"/>
                <a:ea typeface="华文细黑"/>
                <a:cs typeface="Courier New"/>
              </a:rPr>
              <a:t>(</a:t>
            </a:r>
            <a:r>
              <a:rPr lang="zh-CN" altLang="zh-CN" sz="2800" b="1" kern="100" dirty="0" smtClean="0">
                <a:solidFill>
                  <a:prstClr val="black"/>
                </a:solidFill>
                <a:latin typeface="Times New Roman"/>
                <a:ea typeface="华文细黑"/>
                <a:cs typeface="Times New Roman"/>
              </a:rPr>
              <a:t>即质量守恒、得失电子守恒、电荷守恒</a:t>
            </a:r>
            <a:r>
              <a:rPr lang="en-US" altLang="zh-CN" sz="2800" b="1" kern="100" dirty="0" smtClean="0">
                <a:solidFill>
                  <a:prstClr val="black"/>
                </a:solidFill>
                <a:latin typeface="Times New Roman"/>
                <a:ea typeface="华文细黑"/>
                <a:cs typeface="Courier New"/>
              </a:rPr>
              <a:t>)</a:t>
            </a:r>
            <a:r>
              <a:rPr lang="zh-CN" altLang="zh-CN" sz="2800" b="1" kern="100" dirty="0" smtClean="0">
                <a:solidFill>
                  <a:prstClr val="black"/>
                </a:solidFill>
                <a:latin typeface="Times New Roman"/>
                <a:ea typeface="华文细黑"/>
                <a:cs typeface="Times New Roman"/>
              </a:rPr>
              <a:t>，</a:t>
            </a:r>
            <a:r>
              <a:rPr lang="en-US" altLang="zh-CN" sz="2800" b="1" kern="100" dirty="0" smtClean="0">
                <a:solidFill>
                  <a:prstClr val="black"/>
                </a:solidFill>
                <a:latin typeface="Times New Roman"/>
                <a:ea typeface="华文细黑"/>
                <a:cs typeface="Times New Roman"/>
              </a:rPr>
              <a:t>      </a:t>
            </a:r>
            <a:r>
              <a:rPr lang="zh-CN" altLang="zh-CN" sz="2800" b="1" kern="100" dirty="0" smtClean="0">
                <a:solidFill>
                  <a:prstClr val="black"/>
                </a:solidFill>
                <a:latin typeface="Times New Roman"/>
                <a:ea typeface="华文细黑"/>
                <a:cs typeface="Times New Roman"/>
              </a:rPr>
              <a:t>检查是否</a:t>
            </a:r>
            <a:r>
              <a:rPr lang="zh-CN" altLang="zh-CN" sz="2800" b="1" kern="100" dirty="0" smtClean="0">
                <a:solidFill>
                  <a:prstClr val="black"/>
                </a:solidFill>
                <a:latin typeface="Times New Roman"/>
                <a:ea typeface="华文细黑"/>
                <a:cs typeface="Times New Roman"/>
              </a:rPr>
              <a:t>正确。</a:t>
            </a:r>
            <a:endParaRPr lang="zh-CN" altLang="zh-CN" sz="2800" b="1" kern="100" dirty="0">
              <a:solidFill>
                <a:prstClr val="black"/>
              </a:solidFill>
              <a:latin typeface="宋体"/>
              <a:cs typeface="Courier New"/>
            </a:endParaRPr>
          </a:p>
        </p:txBody>
      </p:sp>
    </p:spTree>
    <p:extLst>
      <p:ext uri="{BB962C8B-B14F-4D97-AF65-F5344CB8AC3E}">
        <p14:creationId xmlns:p14="http://schemas.microsoft.com/office/powerpoint/2010/main" val="3839673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2">
                                            <p:txEl>
                                              <p:pRg st="4" end="4"/>
                                            </p:txEl>
                                          </p:spTgt>
                                        </p:tgtEl>
                                        <p:attrNameLst>
                                          <p:attrName>style.visibility</p:attrName>
                                        </p:attrNameLst>
                                      </p:cBhvr>
                                      <p:to>
                                        <p:strVal val="visible"/>
                                      </p:to>
                                    </p:set>
                                    <p:animEffect transition="in" filter="fade">
                                      <p:cBhvr>
                                        <p:cTn id="7" dur="1000"/>
                                        <p:tgtEl>
                                          <p:spTgt spid="22">
                                            <p:txEl>
                                              <p:pRg st="4" end="4"/>
                                            </p:txEl>
                                          </p:spTgt>
                                        </p:tgtEl>
                                      </p:cBhvr>
                                    </p:animEffect>
                                    <p:anim calcmode="lin" valueType="num">
                                      <p:cBhvr>
                                        <p:cTn id="8" dur="1000" fill="hold"/>
                                        <p:tgtEl>
                                          <p:spTgt spid="22">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22">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2">
                                            <p:txEl>
                                              <p:pRg st="5" end="5"/>
                                            </p:txEl>
                                          </p:spTgt>
                                        </p:tgtEl>
                                        <p:attrNameLst>
                                          <p:attrName>style.visibility</p:attrName>
                                        </p:attrNameLst>
                                      </p:cBhvr>
                                      <p:to>
                                        <p:strVal val="visible"/>
                                      </p:to>
                                    </p:set>
                                    <p:animEffect transition="in" filter="fade">
                                      <p:cBhvr>
                                        <p:cTn id="14" dur="1000"/>
                                        <p:tgtEl>
                                          <p:spTgt spid="22">
                                            <p:txEl>
                                              <p:pRg st="5" end="5"/>
                                            </p:txEl>
                                          </p:spTgt>
                                        </p:tgtEl>
                                      </p:cBhvr>
                                    </p:animEffect>
                                    <p:anim calcmode="lin" valueType="num">
                                      <p:cBhvr>
                                        <p:cTn id="15" dur="1000" fill="hold"/>
                                        <p:tgtEl>
                                          <p:spTgt spid="22">
                                            <p:txEl>
                                              <p:pRg st="5" end="5"/>
                                            </p:txEl>
                                          </p:spTgt>
                                        </p:tgtEl>
                                        <p:attrNameLst>
                                          <p:attrName>ppt_x</p:attrName>
                                        </p:attrNameLst>
                                      </p:cBhvr>
                                      <p:tavLst>
                                        <p:tav tm="0">
                                          <p:val>
                                            <p:strVal val="#ppt_x"/>
                                          </p:val>
                                        </p:tav>
                                        <p:tav tm="100000">
                                          <p:val>
                                            <p:strVal val="#ppt_x"/>
                                          </p:val>
                                        </p:tav>
                                      </p:tavLst>
                                    </p:anim>
                                    <p:anim calcmode="lin" valueType="num">
                                      <p:cBhvr>
                                        <p:cTn id="16" dur="1000" fill="hold"/>
                                        <p:tgtEl>
                                          <p:spTgt spid="22">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2">
                                            <p:txEl>
                                              <p:pRg st="6" end="6"/>
                                            </p:txEl>
                                          </p:spTgt>
                                        </p:tgtEl>
                                        <p:attrNameLst>
                                          <p:attrName>style.visibility</p:attrName>
                                        </p:attrNameLst>
                                      </p:cBhvr>
                                      <p:to>
                                        <p:strVal val="visible"/>
                                      </p:to>
                                    </p:set>
                                    <p:animEffect transition="in" filter="fade">
                                      <p:cBhvr>
                                        <p:cTn id="21" dur="1000"/>
                                        <p:tgtEl>
                                          <p:spTgt spid="22">
                                            <p:txEl>
                                              <p:pRg st="6" end="6"/>
                                            </p:txEl>
                                          </p:spTgt>
                                        </p:tgtEl>
                                      </p:cBhvr>
                                    </p:animEffect>
                                    <p:anim calcmode="lin" valueType="num">
                                      <p:cBhvr>
                                        <p:cTn id="22" dur="1000" fill="hold"/>
                                        <p:tgtEl>
                                          <p:spTgt spid="22">
                                            <p:txEl>
                                              <p:pRg st="6" end="6"/>
                                            </p:txEl>
                                          </p:spTgt>
                                        </p:tgtEl>
                                        <p:attrNameLst>
                                          <p:attrName>ppt_x</p:attrName>
                                        </p:attrNameLst>
                                      </p:cBhvr>
                                      <p:tavLst>
                                        <p:tav tm="0">
                                          <p:val>
                                            <p:strVal val="#ppt_x"/>
                                          </p:val>
                                        </p:tav>
                                        <p:tav tm="100000">
                                          <p:val>
                                            <p:strVal val="#ppt_x"/>
                                          </p:val>
                                        </p:tav>
                                      </p:tavLst>
                                    </p:anim>
                                    <p:anim calcmode="lin" valueType="num">
                                      <p:cBhvr>
                                        <p:cTn id="23" dur="1000" fill="hold"/>
                                        <p:tgtEl>
                                          <p:spTgt spid="22">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2">
                                            <p:txEl>
                                              <p:pRg st="7" end="7"/>
                                            </p:txEl>
                                          </p:spTgt>
                                        </p:tgtEl>
                                        <p:attrNameLst>
                                          <p:attrName>style.visibility</p:attrName>
                                        </p:attrNameLst>
                                      </p:cBhvr>
                                      <p:to>
                                        <p:strVal val="visible"/>
                                      </p:to>
                                    </p:set>
                                    <p:animEffect transition="in" filter="fade">
                                      <p:cBhvr>
                                        <p:cTn id="28" dur="1000"/>
                                        <p:tgtEl>
                                          <p:spTgt spid="22">
                                            <p:txEl>
                                              <p:pRg st="7" end="7"/>
                                            </p:txEl>
                                          </p:spTgt>
                                        </p:tgtEl>
                                      </p:cBhvr>
                                    </p:animEffect>
                                    <p:anim calcmode="lin" valueType="num">
                                      <p:cBhvr>
                                        <p:cTn id="29" dur="1000" fill="hold"/>
                                        <p:tgtEl>
                                          <p:spTgt spid="22">
                                            <p:txEl>
                                              <p:pRg st="7" end="7"/>
                                            </p:txEl>
                                          </p:spTgt>
                                        </p:tgtEl>
                                        <p:attrNameLst>
                                          <p:attrName>ppt_x</p:attrName>
                                        </p:attrNameLst>
                                      </p:cBhvr>
                                      <p:tavLst>
                                        <p:tav tm="0">
                                          <p:val>
                                            <p:strVal val="#ppt_x"/>
                                          </p:val>
                                        </p:tav>
                                        <p:tav tm="100000">
                                          <p:val>
                                            <p:strVal val="#ppt_x"/>
                                          </p:val>
                                        </p:tav>
                                      </p:tavLst>
                                    </p:anim>
                                    <p:anim calcmode="lin" valueType="num">
                                      <p:cBhvr>
                                        <p:cTn id="30" dur="1000" fill="hold"/>
                                        <p:tgtEl>
                                          <p:spTgt spid="22">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2">
                                            <p:txEl>
                                              <p:pRg st="8" end="8"/>
                                            </p:txEl>
                                          </p:spTgt>
                                        </p:tgtEl>
                                        <p:attrNameLst>
                                          <p:attrName>style.visibility</p:attrName>
                                        </p:attrNameLst>
                                      </p:cBhvr>
                                      <p:to>
                                        <p:strVal val="visible"/>
                                      </p:to>
                                    </p:set>
                                    <p:animEffect transition="in" filter="fade">
                                      <p:cBhvr>
                                        <p:cTn id="35" dur="1000"/>
                                        <p:tgtEl>
                                          <p:spTgt spid="22">
                                            <p:txEl>
                                              <p:pRg st="8" end="8"/>
                                            </p:txEl>
                                          </p:spTgt>
                                        </p:tgtEl>
                                      </p:cBhvr>
                                    </p:animEffect>
                                    <p:anim calcmode="lin" valueType="num">
                                      <p:cBhvr>
                                        <p:cTn id="36" dur="1000" fill="hold"/>
                                        <p:tgtEl>
                                          <p:spTgt spid="22">
                                            <p:txEl>
                                              <p:pRg st="8" end="8"/>
                                            </p:txEl>
                                          </p:spTgt>
                                        </p:tgtEl>
                                        <p:attrNameLst>
                                          <p:attrName>ppt_x</p:attrName>
                                        </p:attrNameLst>
                                      </p:cBhvr>
                                      <p:tavLst>
                                        <p:tav tm="0">
                                          <p:val>
                                            <p:strVal val="#ppt_x"/>
                                          </p:val>
                                        </p:tav>
                                        <p:tav tm="100000">
                                          <p:val>
                                            <p:strVal val="#ppt_x"/>
                                          </p:val>
                                        </p:tav>
                                      </p:tavLst>
                                    </p:anim>
                                    <p:anim calcmode="lin" valueType="num">
                                      <p:cBhvr>
                                        <p:cTn id="37" dur="1000" fill="hold"/>
                                        <p:tgtEl>
                                          <p:spTgt spid="22">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1030" y="765498"/>
            <a:ext cx="11665296" cy="5262979"/>
          </a:xfrm>
          <a:prstGeom prst="rect">
            <a:avLst/>
          </a:prstGeom>
        </p:spPr>
        <p:txBody>
          <a:bodyPr wrap="square">
            <a:spAutoFit/>
          </a:bodyPr>
          <a:lstStyle/>
          <a:p>
            <a:pPr algn="just">
              <a:lnSpc>
                <a:spcPct val="150000"/>
              </a:lnSpc>
              <a:spcAft>
                <a:spcPts val="0"/>
              </a:spcAft>
            </a:pPr>
            <a:r>
              <a:rPr lang="en-US" altLang="zh-CN" sz="2800" kern="100" dirty="0">
                <a:latin typeface="Times New Roman"/>
                <a:ea typeface="华文细黑"/>
                <a:cs typeface="Courier New"/>
              </a:rPr>
              <a:t>14.</a:t>
            </a:r>
            <a:r>
              <a:rPr lang="en-US" altLang="zh-CN" sz="2800" kern="100" dirty="0">
                <a:latin typeface="宋体"/>
                <a:ea typeface="华文细黑"/>
                <a:cs typeface="Times New Roman"/>
              </a:rPr>
              <a:t>Ⅰ</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据报道，日常生活中，将洁厕液与</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消毒液混合使用会发生中毒的事故。</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(1)84</a:t>
            </a:r>
            <a:r>
              <a:rPr lang="zh-CN" altLang="zh-CN" sz="2800" kern="100" dirty="0">
                <a:latin typeface="Times New Roman"/>
                <a:ea typeface="华文细黑"/>
                <a:cs typeface="Times New Roman"/>
              </a:rPr>
              <a:t>消毒液的主要成分是次氯酸钠，写出次氯酸钠的电子式</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a:t>
            </a:r>
            <a:r>
              <a:rPr lang="en-US" altLang="zh-CN" sz="2800" kern="100" dirty="0">
                <a:latin typeface="Times New Roman"/>
                <a:ea typeface="华文细黑"/>
                <a:cs typeface="Courier New"/>
              </a:rPr>
              <a:t>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若将</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消毒液长期露置于空气中，溶液中的主要成分将变为</a:t>
            </a:r>
            <a:r>
              <a:rPr lang="en-US" altLang="zh-CN" sz="2800" kern="100" dirty="0" smtClean="0">
                <a:latin typeface="Times New Roman"/>
                <a:ea typeface="华文细黑"/>
                <a:cs typeface="Courier New"/>
              </a:rPr>
              <a:t>_______(</a:t>
            </a:r>
            <a:r>
              <a:rPr lang="zh-CN" altLang="zh-CN" sz="2800" kern="100" dirty="0">
                <a:latin typeface="Times New Roman"/>
                <a:ea typeface="华文细黑"/>
                <a:cs typeface="Times New Roman"/>
              </a:rPr>
              <a:t>填化学式</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en-US" altLang="zh-CN" sz="2800" kern="100" dirty="0" smtClean="0">
                <a:latin typeface="宋体"/>
                <a:ea typeface="华文细黑"/>
                <a:cs typeface="Times New Roman"/>
              </a:rPr>
              <a:t>Ⅰ</a:t>
            </a:r>
            <a:r>
              <a:rPr lang="en-US" altLang="zh-CN" sz="2800" kern="100" dirty="0" smtClean="0">
                <a:latin typeface="Times New Roman"/>
                <a:ea typeface="华文细黑"/>
                <a:cs typeface="Courier New"/>
              </a:rPr>
              <a:t>.</a:t>
            </a:r>
            <a:r>
              <a:rPr lang="zh-CN" altLang="zh-CN" sz="2800" kern="100" dirty="0" smtClean="0">
                <a:latin typeface="Times New Roman"/>
                <a:ea typeface="华文细黑"/>
                <a:cs typeface="Times New Roman"/>
              </a:rPr>
              <a:t>在</a:t>
            </a:r>
            <a:r>
              <a:rPr lang="zh-CN" altLang="zh-CN" sz="2800" kern="100" dirty="0">
                <a:latin typeface="Times New Roman"/>
                <a:ea typeface="华文细黑"/>
                <a:cs typeface="Times New Roman"/>
              </a:rPr>
              <a:t>书写</a:t>
            </a:r>
            <a:r>
              <a:rPr lang="en-US" altLang="zh-CN" sz="2800" kern="100" dirty="0" err="1">
                <a:latin typeface="Times New Roman"/>
                <a:ea typeface="华文细黑"/>
                <a:cs typeface="Courier New"/>
              </a:rPr>
              <a:t>NaClO</a:t>
            </a:r>
            <a:r>
              <a:rPr lang="zh-CN" altLang="zh-CN" sz="2800" kern="100" dirty="0">
                <a:latin typeface="Times New Roman"/>
                <a:ea typeface="华文细黑"/>
                <a:cs typeface="Times New Roman"/>
              </a:rPr>
              <a:t>的电子式时应将</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放在中间，</a:t>
            </a:r>
            <a:r>
              <a:rPr lang="en-US" altLang="zh-CN" sz="2800" kern="100" dirty="0" err="1">
                <a:latin typeface="Times New Roman"/>
                <a:ea typeface="华文细黑"/>
                <a:cs typeface="Courier New"/>
              </a:rPr>
              <a:t>ClO</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en-US" altLang="zh-CN" sz="2800" kern="100" dirty="0">
              <a:latin typeface="ZBFH"/>
              <a:ea typeface="华文细黑"/>
              <a:cs typeface="Times New Roman"/>
            </a:endParaRPr>
          </a:p>
          <a:p>
            <a:pPr algn="just">
              <a:lnSpc>
                <a:spcPct val="150000"/>
              </a:lnSpc>
              <a:spcAft>
                <a:spcPts val="0"/>
              </a:spcAft>
            </a:pPr>
            <a:r>
              <a:rPr lang="en-US" altLang="zh-CN" sz="2800" kern="100" dirty="0" err="1" smtClean="0">
                <a:latin typeface="Times New Roman"/>
                <a:ea typeface="华文细黑"/>
                <a:cs typeface="Courier New"/>
              </a:rPr>
              <a:t>HClO</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OH</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2HClO           2HCl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O</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，所以</a:t>
            </a:r>
            <a:r>
              <a:rPr lang="en-US" altLang="zh-CN" sz="2800" kern="100" dirty="0">
                <a:latin typeface="Times New Roman"/>
                <a:ea typeface="华文细黑"/>
                <a:cs typeface="Courier New"/>
              </a:rPr>
              <a:t>84</a:t>
            </a:r>
            <a:r>
              <a:rPr lang="zh-CN" altLang="zh-CN" sz="2800" kern="100" dirty="0">
                <a:latin typeface="Times New Roman"/>
                <a:ea typeface="华文细黑"/>
                <a:cs typeface="Times New Roman"/>
              </a:rPr>
              <a:t>消毒液长期露置于空气中，将变为</a:t>
            </a:r>
            <a:r>
              <a:rPr lang="en-US" altLang="zh-CN" sz="2800" kern="100" dirty="0" err="1">
                <a:latin typeface="Times New Roman"/>
                <a:ea typeface="华文细黑"/>
                <a:cs typeface="Courier New"/>
              </a:rPr>
              <a:t>NaCl</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439533114"/>
              </p:ext>
            </p:extLst>
          </p:nvPr>
        </p:nvGraphicFramePr>
        <p:xfrm>
          <a:off x="3812158" y="4520074"/>
          <a:ext cx="1190625" cy="852488"/>
        </p:xfrm>
        <a:graphic>
          <a:graphicData uri="http://schemas.openxmlformats.org/presentationml/2006/ole">
            <mc:AlternateContent xmlns:mc="http://schemas.openxmlformats.org/markup-compatibility/2006">
              <mc:Choice xmlns:v="urn:schemas-microsoft-com:vml" Requires="v">
                <p:oleObj spid="_x0000_s35151" name="文档" r:id="rId3" imgW="1190249" imgH="853231" progId="Word.Document.12">
                  <p:embed/>
                </p:oleObj>
              </mc:Choice>
              <mc:Fallback>
                <p:oleObj name="文档" r:id="rId3" imgW="1190249" imgH="853231" progId="Word.Document.12">
                  <p:embed/>
                  <p:pic>
                    <p:nvPicPr>
                      <p:cNvPr id="0" name=""/>
                      <p:cNvPicPr/>
                      <p:nvPr/>
                    </p:nvPicPr>
                    <p:blipFill>
                      <a:blip r:embed="rId4"/>
                      <a:stretch>
                        <a:fillRect/>
                      </a:stretch>
                    </p:blipFill>
                    <p:spPr>
                      <a:xfrm>
                        <a:off x="3812158" y="4520074"/>
                        <a:ext cx="1190625" cy="852488"/>
                      </a:xfrm>
                      <a:prstGeom prst="rect">
                        <a:avLst/>
                      </a:prstGeom>
                    </p:spPr>
                  </p:pic>
                </p:oleObj>
              </mc:Fallback>
            </mc:AlternateContent>
          </a:graphicData>
        </a:graphic>
      </p:graphicFrame>
      <p:pic>
        <p:nvPicPr>
          <p:cNvPr id="34820" name="Picture 4"/>
          <p:cNvPicPr>
            <a:picLocks noChangeAspect="1" noChangeArrowheads="1"/>
          </p:cNvPicPr>
          <p:nvPr/>
        </p:nvPicPr>
        <p:blipFill>
          <a:blip r:embed="rId5"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18150" y="2648754"/>
            <a:ext cx="2541672" cy="558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矩形 4"/>
          <p:cNvSpPr/>
          <p:nvPr/>
        </p:nvSpPr>
        <p:spPr>
          <a:xfrm>
            <a:off x="1414686" y="3428063"/>
            <a:ext cx="941283" cy="523220"/>
          </a:xfrm>
          <a:prstGeom prst="rect">
            <a:avLst/>
          </a:prstGeom>
        </p:spPr>
        <p:txBody>
          <a:bodyPr wrap="none">
            <a:spAutoFit/>
          </a:bodyPr>
          <a:lstStyle/>
          <a:p>
            <a:r>
              <a:rPr lang="en-US" altLang="zh-CN" sz="2800" kern="100" dirty="0" err="1">
                <a:solidFill>
                  <a:srgbClr val="E36C0A"/>
                </a:solidFill>
                <a:latin typeface="Times New Roman"/>
                <a:ea typeface="华文细黑"/>
              </a:rPr>
              <a:t>NaCl</a:t>
            </a:r>
            <a:endParaRPr lang="zh-CN" altLang="en-US" sz="2800" kern="100" dirty="0">
              <a:solidFill>
                <a:schemeClr val="accent6">
                  <a:lumMod val="75000"/>
                </a:schemeClr>
              </a:solidFill>
              <a:latin typeface="Times New Roman"/>
              <a:ea typeface="华文细黑"/>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826829125"/>
              </p:ext>
            </p:extLst>
          </p:nvPr>
        </p:nvGraphicFramePr>
        <p:xfrm>
          <a:off x="11023745" y="4074101"/>
          <a:ext cx="785812" cy="752475"/>
        </p:xfrm>
        <a:graphic>
          <a:graphicData uri="http://schemas.openxmlformats.org/presentationml/2006/ole">
            <mc:AlternateContent xmlns:mc="http://schemas.openxmlformats.org/markup-compatibility/2006">
              <mc:Choice xmlns:v="urn:schemas-microsoft-com:vml" Requires="v">
                <p:oleObj spid="_x0000_s35152" name="文档" r:id="rId6" imgW="786299" imgH="751707" progId="Word.Document.12">
                  <p:embed/>
                </p:oleObj>
              </mc:Choice>
              <mc:Fallback>
                <p:oleObj name="文档" r:id="rId6" imgW="786299" imgH="751707" progId="Word.Document.12">
                  <p:embed/>
                  <p:pic>
                    <p:nvPicPr>
                      <p:cNvPr id="0" name=""/>
                      <p:cNvPicPr/>
                      <p:nvPr/>
                    </p:nvPicPr>
                    <p:blipFill>
                      <a:blip r:embed="rId7"/>
                      <a:stretch>
                        <a:fillRect/>
                      </a:stretch>
                    </p:blipFill>
                    <p:spPr>
                      <a:xfrm>
                        <a:off x="11023745" y="4074101"/>
                        <a:ext cx="785812" cy="752475"/>
                      </a:xfrm>
                      <a:prstGeom prst="rect">
                        <a:avLst/>
                      </a:prstGeom>
                    </p:spPr>
                  </p:pic>
                </p:oleObj>
              </mc:Fallback>
            </mc:AlternateContent>
          </a:graphicData>
        </a:graphic>
      </p:graphicFrame>
      <p:sp>
        <p:nvSpPr>
          <p:cNvPr id="22" name="Rectangle 21">
            <a:hlinkClick r:id="rId8"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3" name="Rectangle 21">
            <a:hlinkClick r:id="rId9"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4" name="Rectangle 21">
            <a:hlinkClick r:id="rId10"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5" name="Rectangle 21">
            <a:hlinkClick r:id="rId11"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6" name="Rectangle 21">
            <a:hlinkClick r:id="rId12"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7" name="Rectangle 21">
            <a:hlinkClick r:id="rId13"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8" name="Rectangle 21">
            <a:hlinkClick r:id="rId14"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9" name="Rectangle 21">
            <a:hlinkClick r:id="rId15"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30" name="Rectangle 21">
            <a:hlinkClick r:id="rId16"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1" name="Rectangle 21">
            <a:hlinkClick r:id="rId17"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2" name="Rectangle 21">
            <a:hlinkClick r:id="rId18"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3" name="Rectangle 21">
            <a:hlinkClick r:id="rId19"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4" name="Rectangle 21">
            <a:hlinkClick r:id="rId20"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5" name="Rectangle 21">
            <a:hlinkClick r:id="rId21"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1" name="矩形 50"/>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圆角矩形 5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318346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blinds(horizontal)">
                                      <p:cBhvr>
                                        <p:cTn id="7" dur="500"/>
                                        <p:tgtEl>
                                          <p:spTgt spid="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blinds(horizontal)">
                                      <p:cBhvr>
                                        <p:cTn id="10" dur="500"/>
                                        <p:tgtEl>
                                          <p:spTgt spid="4">
                                            <p:txEl>
                                              <p:pRg st="4" end="4"/>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linds(horizontal)">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34820"/>
                                        </p:tgtEl>
                                        <p:attrNameLst>
                                          <p:attrName>style.visibility</p:attrName>
                                        </p:attrNameLst>
                                      </p:cBhvr>
                                      <p:to>
                                        <p:strVal val="visible"/>
                                      </p:to>
                                    </p:set>
                                    <p:animEffect transition="in" filter="blinds(horizontal)">
                                      <p:cBhvr>
                                        <p:cTn id="21" dur="500"/>
                                        <p:tgtEl>
                                          <p:spTgt spid="34820"/>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linds(horizontal)">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nodeType="clickEffect">
                                  <p:stCondLst>
                                    <p:cond delay="0"/>
                                  </p:stCondLst>
                                  <p:childTnLst>
                                    <p:animEffect transition="out" filter="fade">
                                      <p:cBhvr>
                                        <p:cTn id="28" dur="500"/>
                                        <p:tgtEl>
                                          <p:spTgt spid="4">
                                            <p:txEl>
                                              <p:pRg st="3" end="3"/>
                                            </p:txEl>
                                          </p:spTgt>
                                        </p:tgtEl>
                                      </p:cBhvr>
                                    </p:animEffect>
                                    <p:set>
                                      <p:cBhvr>
                                        <p:cTn id="29" dur="1" fill="hold">
                                          <p:stCondLst>
                                            <p:cond delay="499"/>
                                          </p:stCondLst>
                                        </p:cTn>
                                        <p:tgtEl>
                                          <p:spTgt spid="4">
                                            <p:txEl>
                                              <p:pRg st="3" end="3"/>
                                            </p:txEl>
                                          </p:spTgt>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4">
                                            <p:txEl>
                                              <p:pRg st="4" end="4"/>
                                            </p:txEl>
                                          </p:spTgt>
                                        </p:tgtEl>
                                      </p:cBhvr>
                                    </p:animEffect>
                                    <p:set>
                                      <p:cBhvr>
                                        <p:cTn id="32" dur="1" fill="hold">
                                          <p:stCondLst>
                                            <p:cond delay="499"/>
                                          </p:stCondLst>
                                        </p:cTn>
                                        <p:tgtEl>
                                          <p:spTgt spid="4">
                                            <p:txEl>
                                              <p:pRg st="4" end="4"/>
                                            </p:txEl>
                                          </p:spTgt>
                                        </p:tgtEl>
                                        <p:attrNameLst>
                                          <p:attrName>style.visibility</p:attrName>
                                        </p:attrNameLst>
                                      </p:cBhvr>
                                      <p:to>
                                        <p:strVal val="hidden"/>
                                      </p:to>
                                    </p:set>
                                  </p:childTnLst>
                                </p:cTn>
                              </p:par>
                              <p:par>
                                <p:cTn id="33" presetID="10" presetClass="exit" presetSubtype="0" fill="hold" nodeType="withEffect">
                                  <p:stCondLst>
                                    <p:cond delay="0"/>
                                  </p:stCondLst>
                                  <p:childTnLst>
                                    <p:animEffect transition="out" filter="fade">
                                      <p:cBhvr>
                                        <p:cTn id="34" dur="500"/>
                                        <p:tgtEl>
                                          <p:spTgt spid="3"/>
                                        </p:tgtEl>
                                      </p:cBhvr>
                                    </p:animEffect>
                                    <p:set>
                                      <p:cBhvr>
                                        <p:cTn id="35" dur="1" fill="hold">
                                          <p:stCondLst>
                                            <p:cond delay="499"/>
                                          </p:stCondLst>
                                        </p:cTn>
                                        <p:tgtEl>
                                          <p:spTgt spid="3"/>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2"/>
                                        </p:tgtEl>
                                      </p:cBhvr>
                                    </p:animEffect>
                                    <p:set>
                                      <p:cBhvr>
                                        <p:cTn id="38" dur="1" fill="hold">
                                          <p:stCondLst>
                                            <p:cond delay="499"/>
                                          </p:stCondLst>
                                        </p:cTn>
                                        <p:tgtEl>
                                          <p:spTgt spid="2"/>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34820"/>
                                        </p:tgtEl>
                                      </p:cBhvr>
                                    </p:animEffect>
                                    <p:set>
                                      <p:cBhvr>
                                        <p:cTn id="41" dur="1" fill="hold">
                                          <p:stCondLst>
                                            <p:cond delay="499"/>
                                          </p:stCondLst>
                                        </p:cTn>
                                        <p:tgtEl>
                                          <p:spTgt spid="34820"/>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5"/>
                                        </p:tgtEl>
                                      </p:cBhvr>
                                    </p:animEffect>
                                    <p:set>
                                      <p:cBhvr>
                                        <p:cTn id="44"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2"/>
                  </p:tgtEl>
                </p:cond>
              </p:nextCondLst>
            </p:seq>
          </p:childTnLst>
        </p:cTn>
      </p:par>
    </p:tnLst>
    <p:bldLst>
      <p:bldP spid="5" grpId="0"/>
      <p:bldP spid="5" grpId="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8417" y="621482"/>
            <a:ext cx="11524006" cy="5909310"/>
          </a:xfrm>
          <a:prstGeom prst="rect">
            <a:avLst/>
          </a:prstGeom>
        </p:spPr>
        <p:txBody>
          <a:bodyPr>
            <a:spAutoFit/>
          </a:bodyPr>
          <a:lstStyle/>
          <a:p>
            <a:pPr algn="just">
              <a:lnSpc>
                <a:spcPct val="150000"/>
              </a:lnSpc>
              <a:spcAft>
                <a:spcPts val="0"/>
              </a:spcAft>
            </a:pPr>
            <a:r>
              <a:rPr lang="en-US" altLang="zh-CN" sz="2800" kern="100" dirty="0" smtClean="0">
                <a:latin typeface="Times New Roman"/>
                <a:ea typeface="华文细黑"/>
                <a:cs typeface="Courier New"/>
              </a:rPr>
              <a:t>(2)</a:t>
            </a:r>
            <a:r>
              <a:rPr lang="zh-CN" altLang="zh-CN" sz="2800" kern="100" dirty="0" smtClean="0">
                <a:latin typeface="Times New Roman"/>
                <a:ea typeface="华文细黑"/>
                <a:cs typeface="Times New Roman"/>
              </a:rPr>
              <a:t>洁厕灵的主要成分是</a:t>
            </a:r>
            <a:r>
              <a:rPr lang="en-US" altLang="zh-CN" sz="2800" kern="100" dirty="0" err="1" smtClean="0">
                <a:latin typeface="Times New Roman"/>
                <a:ea typeface="华文细黑"/>
                <a:cs typeface="Courier New"/>
              </a:rPr>
              <a:t>HCl</a:t>
            </a:r>
            <a:r>
              <a:rPr lang="zh-CN" altLang="zh-CN" sz="2800" kern="100" dirty="0" smtClean="0">
                <a:latin typeface="Times New Roman"/>
                <a:ea typeface="华文细黑"/>
                <a:cs typeface="Times New Roman"/>
              </a:rPr>
              <a:t>。洁厕液与</a:t>
            </a:r>
            <a:r>
              <a:rPr lang="en-US" altLang="zh-CN" sz="2800" kern="100" dirty="0" smtClean="0">
                <a:latin typeface="Times New Roman"/>
                <a:ea typeface="华文细黑"/>
                <a:cs typeface="Courier New"/>
              </a:rPr>
              <a:t>84</a:t>
            </a:r>
            <a:r>
              <a:rPr lang="zh-CN" altLang="zh-CN" sz="2800" kern="100" dirty="0" smtClean="0">
                <a:latin typeface="Times New Roman"/>
                <a:ea typeface="华文细黑"/>
                <a:cs typeface="Times New Roman"/>
              </a:rPr>
              <a:t>消毒液混合后会发生氧化还原反应，生成有毒的氯气。写出该反应的离子方程式：</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________________________________</a:t>
            </a:r>
            <a:r>
              <a:rPr lang="zh-CN" altLang="zh-CN" sz="2800" kern="100" dirty="0" smtClean="0">
                <a:latin typeface="Times New Roman"/>
                <a:ea typeface="华文细黑"/>
                <a:cs typeface="Times New Roman"/>
              </a:rPr>
              <a:t>。</a:t>
            </a:r>
            <a:endParaRPr lang="en-US" altLang="zh-CN" sz="1050" kern="100" dirty="0" smtClean="0">
              <a:latin typeface="宋体"/>
              <a:cs typeface="Courier New"/>
            </a:endParaRPr>
          </a:p>
          <a:p>
            <a:pPr lvl="0" algn="just">
              <a:lnSpc>
                <a:spcPct val="150000"/>
              </a:lnSpc>
            </a:pPr>
            <a:r>
              <a:rPr lang="en-US" altLang="zh-CN" sz="2800" kern="100" dirty="0" smtClean="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下列氧化还原反应中，与上述反应类型不同的是</a:t>
            </a:r>
            <a:r>
              <a:rPr lang="en-US" altLang="zh-CN" sz="2800" kern="100" dirty="0">
                <a:solidFill>
                  <a:prstClr val="black"/>
                </a:solidFill>
                <a:latin typeface="Times New Roman"/>
                <a:ea typeface="华文细黑"/>
                <a:cs typeface="Courier New"/>
              </a:rPr>
              <a:t>________</a:t>
            </a:r>
            <a:r>
              <a:rPr lang="zh-CN" altLang="zh-CN" sz="2800" kern="100" dirty="0">
                <a:solidFill>
                  <a:prstClr val="black"/>
                </a:solidFill>
                <a:latin typeface="Times New Roman"/>
                <a:ea typeface="华文细黑"/>
                <a:cs typeface="Times New Roman"/>
              </a:rPr>
              <a:t>。</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A.Na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B.2FeCl</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Fe</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=3FeCl</a:t>
            </a:r>
            <a:r>
              <a:rPr lang="en-US" altLang="zh-CN" sz="2800" kern="100" baseline="-25000" dirty="0">
                <a:solidFill>
                  <a:prstClr val="black"/>
                </a:solidFill>
                <a:latin typeface="Times New Roman"/>
                <a:ea typeface="华文细黑"/>
                <a:cs typeface="Courier New"/>
              </a:rPr>
              <a:t>2</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C.S</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dirty="0">
                <a:solidFill>
                  <a:prstClr val="black"/>
                </a:solidFill>
                <a:latin typeface="Times New Roman"/>
                <a:ea typeface="华文细黑"/>
                <a:cs typeface="Courier New"/>
              </a:rPr>
              <a:t>(</a:t>
            </a:r>
            <a:r>
              <a:rPr lang="zh-CN" altLang="zh-CN" sz="2800" kern="100" dirty="0">
                <a:solidFill>
                  <a:prstClr val="black"/>
                </a:solidFill>
                <a:latin typeface="Times New Roman"/>
                <a:ea typeface="华文细黑"/>
                <a:cs typeface="Times New Roman"/>
              </a:rPr>
              <a:t>浓</a:t>
            </a:r>
            <a:r>
              <a:rPr lang="en-US" altLang="zh-CN" sz="2800" kern="100" dirty="0">
                <a:solidFill>
                  <a:prstClr val="black"/>
                </a:solidFill>
                <a:latin typeface="Times New Roman"/>
                <a:ea typeface="华文细黑"/>
                <a:cs typeface="Courier New"/>
              </a:rPr>
              <a:t>)             3SO</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2H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endParaRPr lang="zh-CN" altLang="zh-CN" sz="2800" kern="100" dirty="0">
              <a:solidFill>
                <a:prstClr val="black"/>
              </a:solidFill>
              <a:latin typeface="宋体"/>
              <a:cs typeface="Courier New"/>
            </a:endParaRPr>
          </a:p>
          <a:p>
            <a:pPr lvl="0" algn="just">
              <a:lnSpc>
                <a:spcPct val="150000"/>
              </a:lnSpc>
            </a:pPr>
            <a:r>
              <a:rPr lang="en-US" altLang="zh-CN" sz="2800" kern="100" dirty="0">
                <a:solidFill>
                  <a:prstClr val="black"/>
                </a:solidFill>
                <a:latin typeface="Times New Roman"/>
                <a:ea typeface="华文细黑"/>
                <a:cs typeface="Courier New"/>
              </a:rPr>
              <a:t>D.KClO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5KCl</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en-US" altLang="zh-CN" sz="2800" kern="100" spc="-80" dirty="0">
                <a:solidFill>
                  <a:prstClr val="black"/>
                </a:solidFill>
                <a:latin typeface="Times New Roman"/>
                <a:ea typeface="华文细黑"/>
                <a:cs typeface="Courier New"/>
              </a:rPr>
              <a:t>==</a:t>
            </a:r>
            <a:r>
              <a:rPr lang="en-US" altLang="zh-CN" sz="2800" kern="100" dirty="0">
                <a:solidFill>
                  <a:prstClr val="black"/>
                </a:solidFill>
                <a:latin typeface="Times New Roman"/>
                <a:ea typeface="华文细黑"/>
                <a:cs typeface="Courier New"/>
              </a:rPr>
              <a:t>=3K</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a:t>
            </a:r>
            <a:r>
              <a:rPr lang="en-US" altLang="zh-CN" sz="2800" kern="100" dirty="0">
                <a:solidFill>
                  <a:prstClr val="black"/>
                </a:solidFill>
                <a:latin typeface="Times New Roman"/>
                <a:ea typeface="华文细黑"/>
                <a:cs typeface="Courier New"/>
              </a:rPr>
              <a:t>3Cl</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宋体"/>
                <a:ea typeface="华文细黑"/>
                <a:cs typeface="Times New Roman"/>
              </a:rPr>
              <a:t>↑</a:t>
            </a:r>
            <a:r>
              <a:rPr lang="zh-CN" altLang="zh-CN" sz="2800" kern="100" dirty="0">
                <a:solidFill>
                  <a:prstClr val="black"/>
                </a:solidFill>
                <a:latin typeface="Times New Roman"/>
                <a:ea typeface="华文细黑"/>
                <a:cs typeface="Times New Roman"/>
              </a:rPr>
              <a:t>＋</a:t>
            </a:r>
            <a:r>
              <a:rPr lang="en-US" altLang="zh-CN" sz="2800" kern="100" dirty="0" smtClean="0">
                <a:solidFill>
                  <a:prstClr val="black"/>
                </a:solidFill>
                <a:latin typeface="Times New Roman"/>
                <a:ea typeface="华文细黑"/>
                <a:cs typeface="Courier New"/>
              </a:rPr>
              <a:t>3H</a:t>
            </a:r>
            <a:r>
              <a:rPr lang="en-US" altLang="zh-CN" sz="2800" kern="100" baseline="-25000" dirty="0" smtClean="0">
                <a:solidFill>
                  <a:prstClr val="black"/>
                </a:solidFill>
                <a:latin typeface="Times New Roman"/>
                <a:ea typeface="华文细黑"/>
                <a:cs typeface="Courier New"/>
              </a:rPr>
              <a:t>2</a:t>
            </a:r>
            <a:r>
              <a:rPr lang="en-US" altLang="zh-CN" sz="2800" kern="100" dirty="0" smtClean="0">
                <a:solidFill>
                  <a:prstClr val="black"/>
                </a:solidFill>
                <a:latin typeface="Times New Roman"/>
                <a:ea typeface="华文细黑"/>
                <a:cs typeface="Courier New"/>
              </a:rPr>
              <a:t>O</a:t>
            </a:r>
            <a:endParaRPr lang="en-US" altLang="zh-CN" sz="2800" kern="100" dirty="0" smtClean="0">
              <a:solidFill>
                <a:prstClr val="black"/>
              </a:solidFill>
              <a:latin typeface="宋体"/>
              <a:cs typeface="Courier New"/>
            </a:endParaRPr>
          </a:p>
          <a:p>
            <a:pPr lvl="0" algn="just">
              <a:lnSpc>
                <a:spcPct val="150000"/>
              </a:lnSpc>
            </a:pPr>
            <a:r>
              <a:rPr lang="zh-CN" altLang="zh-CN" sz="2800" b="1" kern="100" dirty="0">
                <a:solidFill>
                  <a:srgbClr val="0000FF"/>
                </a:solidFill>
                <a:latin typeface="Times New Roman"/>
                <a:cs typeface="Times New Roman"/>
              </a:rPr>
              <a:t>解析　</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与</a:t>
            </a:r>
            <a:r>
              <a:rPr lang="en-US" altLang="zh-CN" sz="2800" kern="100" dirty="0">
                <a:solidFill>
                  <a:prstClr val="black"/>
                </a:solidFill>
                <a:latin typeface="Times New Roman"/>
                <a:ea typeface="华文细黑"/>
                <a:cs typeface="Courier New"/>
              </a:rPr>
              <a:t>H</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SO</a:t>
            </a:r>
            <a:r>
              <a:rPr lang="en-US" altLang="zh-CN" sz="2800" kern="100" baseline="-25000" dirty="0">
                <a:solidFill>
                  <a:prstClr val="black"/>
                </a:solidFill>
                <a:latin typeface="Times New Roman"/>
                <a:ea typeface="华文细黑"/>
                <a:cs typeface="Courier New"/>
              </a:rPr>
              <a:t>4</a:t>
            </a:r>
            <a:r>
              <a:rPr lang="zh-CN" altLang="zh-CN" sz="2800" kern="100" dirty="0">
                <a:solidFill>
                  <a:prstClr val="black"/>
                </a:solidFill>
                <a:latin typeface="Times New Roman"/>
                <a:ea typeface="华文细黑"/>
                <a:cs typeface="Times New Roman"/>
              </a:rPr>
              <a:t>的反应中，</a:t>
            </a:r>
            <a:r>
              <a:rPr lang="en-US" altLang="zh-CN" sz="2800" kern="100" dirty="0">
                <a:solidFill>
                  <a:prstClr val="black"/>
                </a:solidFill>
                <a:latin typeface="Times New Roman"/>
                <a:ea typeface="华文细黑"/>
                <a:cs typeface="Courier New"/>
              </a:rPr>
              <a:t>Na</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S</a:t>
            </a:r>
            <a:r>
              <a:rPr lang="en-US" altLang="zh-CN" sz="2800" kern="100" baseline="-25000" dirty="0">
                <a:solidFill>
                  <a:prstClr val="black"/>
                </a:solidFill>
                <a:latin typeface="Times New Roman"/>
                <a:ea typeface="华文细黑"/>
                <a:cs typeface="Courier New"/>
              </a:rPr>
              <a:t>2</a:t>
            </a:r>
            <a:r>
              <a:rPr lang="en-US" altLang="zh-CN" sz="2800" kern="100" dirty="0">
                <a:solidFill>
                  <a:prstClr val="black"/>
                </a:solidFill>
                <a:latin typeface="Times New Roman"/>
                <a:ea typeface="华文细黑"/>
                <a:cs typeface="Courier New"/>
              </a:rPr>
              <a:t>O</a:t>
            </a:r>
            <a:r>
              <a:rPr lang="en-US" altLang="zh-CN" sz="2800" kern="100" baseline="-25000" dirty="0">
                <a:solidFill>
                  <a:prstClr val="black"/>
                </a:solidFill>
                <a:latin typeface="Times New Roman"/>
                <a:ea typeface="华文细黑"/>
                <a:cs typeface="Courier New"/>
              </a:rPr>
              <a:t>3</a:t>
            </a:r>
            <a:r>
              <a:rPr lang="zh-CN" altLang="zh-CN" sz="2800" kern="100" dirty="0">
                <a:solidFill>
                  <a:prstClr val="black"/>
                </a:solidFill>
                <a:latin typeface="Times New Roman"/>
                <a:ea typeface="华文细黑"/>
                <a:cs typeface="Times New Roman"/>
              </a:rPr>
              <a:t>既是氧化剂又是还原剂</a:t>
            </a:r>
            <a:r>
              <a:rPr lang="zh-CN" altLang="zh-CN" sz="2800" kern="100" dirty="0" smtClean="0">
                <a:solidFill>
                  <a:prstClr val="black"/>
                </a:solidFill>
                <a:latin typeface="Times New Roman"/>
                <a:ea typeface="华文细黑"/>
                <a:cs typeface="Times New Roman"/>
              </a:rPr>
              <a:t>。</a:t>
            </a:r>
            <a:endParaRPr lang="zh-CN" altLang="zh-CN" sz="1050" kern="100" dirty="0">
              <a:solidFill>
                <a:prstClr val="black"/>
              </a:solidFill>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10029586"/>
              </p:ext>
            </p:extLst>
          </p:nvPr>
        </p:nvGraphicFramePr>
        <p:xfrm>
          <a:off x="3064166" y="4410333"/>
          <a:ext cx="1281113" cy="1025525"/>
        </p:xfrm>
        <a:graphic>
          <a:graphicData uri="http://schemas.openxmlformats.org/presentationml/2006/ole">
            <mc:AlternateContent xmlns:mc="http://schemas.openxmlformats.org/markup-compatibility/2006">
              <mc:Choice xmlns:v="urn:schemas-microsoft-com:vml" Requires="v">
                <p:oleObj spid="_x0000_s36032" name="文档" r:id="rId3" imgW="1281696" imgH="1025677" progId="Word.Document.12">
                  <p:embed/>
                </p:oleObj>
              </mc:Choice>
              <mc:Fallback>
                <p:oleObj name="文档" r:id="rId3" imgW="1281696" imgH="1025677" progId="Word.Document.12">
                  <p:embed/>
                  <p:pic>
                    <p:nvPicPr>
                      <p:cNvPr id="0" name="对象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64166" y="4410333"/>
                        <a:ext cx="1281113" cy="102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矩形 3"/>
          <p:cNvSpPr/>
          <p:nvPr/>
        </p:nvSpPr>
        <p:spPr>
          <a:xfrm>
            <a:off x="405159" y="1960310"/>
            <a:ext cx="5396349" cy="523220"/>
          </a:xfrm>
          <a:prstGeom prst="rect">
            <a:avLst/>
          </a:prstGeom>
        </p:spPr>
        <p:txBody>
          <a:bodyPr wrap="none">
            <a:spAutoFit/>
          </a:bodyPr>
          <a:lstStyle/>
          <a:p>
            <a:r>
              <a:rPr lang="en-US" altLang="zh-CN" sz="2800" kern="100" dirty="0" err="1">
                <a:solidFill>
                  <a:srgbClr val="E36C0A"/>
                </a:solidFill>
                <a:latin typeface="Times New Roman"/>
                <a:ea typeface="华文细黑"/>
              </a:rPr>
              <a:t>ClO</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err="1">
                <a:solidFill>
                  <a:srgbClr val="E36C0A"/>
                </a:solidFill>
                <a:latin typeface="Times New Roman"/>
                <a:ea typeface="华文细黑"/>
              </a:rPr>
              <a:t>Cl</a:t>
            </a:r>
            <a:r>
              <a:rPr lang="zh-CN" altLang="zh-CN" sz="2800" kern="100" baseline="30000" dirty="0">
                <a:solidFill>
                  <a:srgbClr val="E36C0A"/>
                </a:solidFill>
                <a:latin typeface="Times New Roman"/>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2H</a:t>
            </a:r>
            <a:r>
              <a:rPr lang="zh-CN" altLang="zh-CN" sz="2800" kern="100" baseline="30000" dirty="0">
                <a:solidFill>
                  <a:srgbClr val="E36C0A"/>
                </a:solidFill>
                <a:latin typeface="Times New Roman"/>
                <a:ea typeface="华文细黑"/>
                <a:cs typeface="Times New Roman"/>
              </a:rPr>
              <a:t>＋</a:t>
            </a:r>
            <a:r>
              <a:rPr lang="en-US" altLang="zh-CN" sz="2800" kern="100" spc="-80" dirty="0">
                <a:solidFill>
                  <a:srgbClr val="E36C0A"/>
                </a:solidFill>
                <a:latin typeface="Times New Roman"/>
                <a:ea typeface="华文细黑"/>
              </a:rPr>
              <a:t>==</a:t>
            </a:r>
            <a:r>
              <a:rPr lang="en-US" altLang="zh-CN" sz="2800" kern="100" dirty="0">
                <a:solidFill>
                  <a:srgbClr val="E36C0A"/>
                </a:solidFill>
                <a:latin typeface="Times New Roman"/>
                <a:ea typeface="华文细黑"/>
              </a:rPr>
              <a:t>=Cl</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宋体"/>
                <a:ea typeface="华文细黑"/>
                <a:cs typeface="Times New Roman"/>
              </a:rPr>
              <a:t>↑</a:t>
            </a:r>
            <a:r>
              <a:rPr lang="zh-CN" altLang="zh-CN" sz="2800" kern="100" dirty="0">
                <a:solidFill>
                  <a:srgbClr val="E36C0A"/>
                </a:solidFill>
                <a:latin typeface="Times New Roman"/>
                <a:ea typeface="华文细黑"/>
                <a:cs typeface="Times New Roman"/>
              </a:rPr>
              <a:t>＋</a:t>
            </a:r>
            <a:r>
              <a:rPr lang="en-US" altLang="zh-CN" sz="2800" kern="100" dirty="0">
                <a:solidFill>
                  <a:srgbClr val="E36C0A"/>
                </a:solidFill>
                <a:latin typeface="Times New Roman"/>
                <a:ea typeface="华文细黑"/>
              </a:rPr>
              <a:t>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sp>
        <p:nvSpPr>
          <p:cNvPr id="6" name="矩形 5"/>
          <p:cNvSpPr/>
          <p:nvPr/>
        </p:nvSpPr>
        <p:spPr>
          <a:xfrm>
            <a:off x="8735623" y="2666336"/>
            <a:ext cx="444352" cy="523220"/>
          </a:xfrm>
          <a:prstGeom prst="rect">
            <a:avLst/>
          </a:prstGeom>
        </p:spPr>
        <p:txBody>
          <a:bodyPr wrap="none">
            <a:spAutoFit/>
          </a:bodyPr>
          <a:lstStyle/>
          <a:p>
            <a:r>
              <a:rPr lang="en-US" altLang="zh-CN" sz="2800" b="1" kern="100" dirty="0">
                <a:solidFill>
                  <a:schemeClr val="accent6">
                    <a:lumMod val="75000"/>
                  </a:schemeClr>
                </a:solidFill>
                <a:latin typeface="Times New Roman"/>
                <a:ea typeface="华文细黑"/>
                <a:cs typeface="Courier New"/>
              </a:rPr>
              <a:t>A</a:t>
            </a:r>
            <a:endParaRPr lang="zh-CN" altLang="zh-CN" sz="2800" b="1" kern="100" dirty="0">
              <a:solidFill>
                <a:schemeClr val="accent6">
                  <a:lumMod val="75000"/>
                </a:schemeClr>
              </a:solidFill>
              <a:latin typeface="Times New Roman"/>
              <a:ea typeface="华文细黑"/>
              <a:cs typeface="Courier New"/>
            </a:endParaRPr>
          </a:p>
        </p:txBody>
      </p:sp>
      <p:sp>
        <p:nvSpPr>
          <p:cNvPr id="21"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49"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0" name="矩形 49"/>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2" name="圆角矩形 51"/>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2826823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2"/>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7" end="7"/>
                                            </p:txEl>
                                          </p:spTgt>
                                        </p:tgtEl>
                                        <p:attrNameLst>
                                          <p:attrName>style.visibility</p:attrName>
                                        </p:attrNameLst>
                                      </p:cBhvr>
                                      <p:to>
                                        <p:strVal val="visible"/>
                                      </p:to>
                                    </p:set>
                                    <p:animEffect transition="in" filter="blinds(horizontal)">
                                      <p:cBhvr>
                                        <p:cTn id="12" dur="500"/>
                                        <p:tgtEl>
                                          <p:spTgt spid="34">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34">
                                            <p:txEl>
                                              <p:pRg st="7" end="7"/>
                                            </p:txEl>
                                          </p:spTgt>
                                        </p:tgtEl>
                                      </p:cBhvr>
                                    </p:animEffect>
                                    <p:set>
                                      <p:cBhvr>
                                        <p:cTn id="22" dur="1" fill="hold">
                                          <p:stCondLst>
                                            <p:cond delay="499"/>
                                          </p:stCondLst>
                                        </p:cTn>
                                        <p:tgtEl>
                                          <p:spTgt spid="34">
                                            <p:txEl>
                                              <p:pRg st="7" end="7"/>
                                            </p:txEl>
                                          </p:spTgt>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6"/>
                                        </p:tgtEl>
                                      </p:cBhvr>
                                    </p:animEffect>
                                    <p:set>
                                      <p:cBhvr>
                                        <p:cTn id="28"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52"/>
                  </p:tgtEl>
                </p:cond>
              </p:nextCondLst>
            </p:seq>
          </p:childTnLst>
        </p:cTn>
      </p:par>
    </p:tnLst>
    <p:bldLst>
      <p:bldP spid="4" grpId="0"/>
      <p:bldP spid="4" grpId="1"/>
      <p:bldP spid="6" grpId="0"/>
      <p:bldP spid="6" grpId="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59832" y="621482"/>
            <a:ext cx="11524006" cy="3970318"/>
          </a:xfrm>
          <a:prstGeom prst="rect">
            <a:avLst/>
          </a:prstGeom>
        </p:spPr>
        <p:txBody>
          <a:bodyPr>
            <a:spAutoFit/>
          </a:bodyPr>
          <a:lstStyle/>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若以物质单位质量得到的电子数衡量物质的消毒效率，则下列常用的消毒剂中，消毒效率最高的</a:t>
            </a:r>
            <a:r>
              <a:rPr lang="zh-CN" altLang="zh-CN" sz="2800" kern="100" dirty="0" smtClean="0">
                <a:latin typeface="Times New Roman"/>
                <a:ea typeface="华文细黑"/>
                <a:cs typeface="Times New Roman"/>
              </a:rPr>
              <a:t>是</a:t>
            </a:r>
            <a:r>
              <a:rPr lang="en-US" altLang="zh-CN" sz="2800" kern="100" dirty="0" smtClean="0">
                <a:latin typeface="Times New Roman"/>
                <a:ea typeface="华文细黑"/>
                <a:cs typeface="Courier New"/>
              </a:rPr>
              <a:t>____</a:t>
            </a:r>
            <a:r>
              <a:rPr lang="zh-CN" altLang="zh-CN" sz="2800" kern="100" dirty="0" smtClean="0">
                <a:latin typeface="Times New Roman"/>
                <a:ea typeface="华文细黑"/>
                <a:cs typeface="Times New Roman"/>
              </a:rPr>
              <a:t>。</a:t>
            </a:r>
            <a:endParaRPr lang="zh-CN" altLang="zh-CN" sz="1050" kern="100" dirty="0">
              <a:latin typeface="宋体"/>
              <a:cs typeface="Courier New"/>
            </a:endParaRPr>
          </a:p>
          <a:p>
            <a:pPr algn="just">
              <a:lnSpc>
                <a:spcPct val="150000"/>
              </a:lnSpc>
              <a:spcAft>
                <a:spcPts val="0"/>
              </a:spcAft>
            </a:pPr>
            <a:r>
              <a:rPr lang="en-US" altLang="zh-CN" sz="2800" kern="100" dirty="0" err="1">
                <a:latin typeface="Times New Roman"/>
                <a:ea typeface="华文细黑"/>
                <a:cs typeface="Courier New"/>
              </a:rPr>
              <a:t>A.NaClO</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B.ClO</a:t>
            </a:r>
            <a:r>
              <a:rPr lang="en-US" altLang="zh-CN" sz="2800" kern="100" baseline="-25000" dirty="0" smtClean="0">
                <a:latin typeface="Times New Roman"/>
                <a:ea typeface="华文细黑"/>
                <a:cs typeface="Courier New"/>
              </a:rPr>
              <a:t>2</a:t>
            </a:r>
            <a:endParaRPr lang="zh-CN" altLang="zh-CN" sz="105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C.Cl</a:t>
            </a:r>
            <a:r>
              <a:rPr lang="en-US" altLang="zh-CN" sz="2800" kern="100" baseline="-25000" dirty="0">
                <a:latin typeface="Times New Roman"/>
                <a:ea typeface="华文细黑"/>
                <a:cs typeface="Courier New"/>
              </a:rPr>
              <a:t>2</a:t>
            </a:r>
            <a:r>
              <a:rPr lang="en-US" altLang="zh-CN" sz="2800" kern="100" dirty="0">
                <a:latin typeface="Times New Roman"/>
                <a:ea typeface="华文细黑"/>
                <a:cs typeface="Courier New"/>
              </a:rPr>
              <a:t>  </a:t>
            </a:r>
            <a:r>
              <a:rPr lang="en-US" altLang="zh-CN" sz="2800" kern="100" dirty="0" smtClean="0">
                <a:latin typeface="Times New Roman"/>
                <a:ea typeface="华文细黑"/>
                <a:cs typeface="Courier New"/>
              </a:rPr>
              <a:t>				</a:t>
            </a:r>
            <a:r>
              <a:rPr lang="en-US" altLang="zh-CN" sz="2800" kern="100" dirty="0" err="1" smtClean="0">
                <a:latin typeface="Times New Roman"/>
                <a:ea typeface="华文细黑"/>
                <a:cs typeface="Courier New"/>
              </a:rPr>
              <a:t>D.Ca</a:t>
            </a:r>
            <a:r>
              <a:rPr lang="en-US" altLang="zh-CN" sz="2800" kern="100" dirty="0" smtClean="0">
                <a:latin typeface="Times New Roman"/>
                <a:ea typeface="华文细黑"/>
                <a:cs typeface="Courier New"/>
              </a:rPr>
              <a:t>(</a:t>
            </a:r>
            <a:r>
              <a:rPr lang="en-US" altLang="zh-CN" sz="2800" kern="100" dirty="0" err="1" smtClean="0">
                <a:latin typeface="Times New Roman"/>
                <a:ea typeface="华文细黑"/>
                <a:cs typeface="Courier New"/>
              </a:rPr>
              <a:t>ClO</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endParaRPr lang="en-US" altLang="zh-CN" sz="1050" kern="100" dirty="0" smtClean="0">
              <a:latin typeface="宋体"/>
              <a:cs typeface="Courier New"/>
            </a:endParaRPr>
          </a:p>
          <a:p>
            <a:pPr algn="just">
              <a:lnSpc>
                <a:spcPct val="150000"/>
              </a:lnSpc>
              <a:spcAft>
                <a:spcPts val="0"/>
              </a:spcAft>
            </a:pPr>
            <a:r>
              <a:rPr lang="zh-CN" altLang="zh-CN" sz="2800" b="1" kern="100" dirty="0">
                <a:solidFill>
                  <a:srgbClr val="0000FF"/>
                </a:solidFill>
                <a:latin typeface="Times New Roman"/>
                <a:cs typeface="Times New Roman"/>
              </a:rPr>
              <a:t>解析　</a:t>
            </a:r>
            <a:r>
              <a:rPr lang="zh-CN" altLang="zh-CN" sz="2800" kern="100" dirty="0" smtClean="0">
                <a:latin typeface="Times New Roman"/>
                <a:ea typeface="华文细黑"/>
                <a:cs typeface="Times New Roman"/>
              </a:rPr>
              <a:t>设</a:t>
            </a:r>
            <a:r>
              <a:rPr lang="zh-CN" altLang="zh-CN" sz="2800" kern="100" dirty="0">
                <a:latin typeface="Times New Roman"/>
                <a:ea typeface="华文细黑"/>
                <a:cs typeface="Times New Roman"/>
              </a:rPr>
              <a:t>四种消毒剂的质量均为</a:t>
            </a:r>
            <a:r>
              <a:rPr lang="en-US" altLang="zh-CN" sz="2800" kern="100" dirty="0">
                <a:latin typeface="Times New Roman"/>
                <a:ea typeface="华文细黑"/>
                <a:cs typeface="Courier New"/>
              </a:rPr>
              <a:t>1 g</a:t>
            </a:r>
            <a:r>
              <a:rPr lang="zh-CN" altLang="zh-CN" sz="2800" kern="100" dirty="0">
                <a:latin typeface="Times New Roman"/>
                <a:ea typeface="华文细黑"/>
                <a:cs typeface="Times New Roman"/>
              </a:rPr>
              <a:t>，则它们作消毒剂时得到电子的物质的量分别</a:t>
            </a:r>
            <a:r>
              <a:rPr lang="zh-CN" altLang="zh-CN" sz="2800" kern="100" dirty="0" smtClean="0">
                <a:latin typeface="Times New Roman"/>
                <a:ea typeface="华文细黑"/>
                <a:cs typeface="Times New Roman"/>
              </a:rPr>
              <a:t>为</a:t>
            </a:r>
            <a:endParaRPr lang="zh-CN" altLang="zh-CN" sz="105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653927334"/>
              </p:ext>
            </p:extLst>
          </p:nvPr>
        </p:nvGraphicFramePr>
        <p:xfrm>
          <a:off x="2253871" y="3789834"/>
          <a:ext cx="5091113" cy="1208088"/>
        </p:xfrm>
        <a:graphic>
          <a:graphicData uri="http://schemas.openxmlformats.org/presentationml/2006/ole">
            <mc:AlternateContent xmlns:mc="http://schemas.openxmlformats.org/markup-compatibility/2006">
              <mc:Choice xmlns:v="urn:schemas-microsoft-com:vml" Requires="v">
                <p:oleObj spid="_x0000_s37251" name="文档" r:id="rId3" imgW="5091860" imgH="1208563" progId="Word.Document.12">
                  <p:embed/>
                </p:oleObj>
              </mc:Choice>
              <mc:Fallback>
                <p:oleObj name="文档" r:id="rId3" imgW="5091860" imgH="1208563" progId="Word.Document.12">
                  <p:embed/>
                  <p:pic>
                    <p:nvPicPr>
                      <p:cNvPr id="0" name=""/>
                      <p:cNvPicPr/>
                      <p:nvPr/>
                    </p:nvPicPr>
                    <p:blipFill>
                      <a:blip r:embed="rId4"/>
                      <a:stretch>
                        <a:fillRect/>
                      </a:stretch>
                    </p:blipFill>
                    <p:spPr>
                      <a:xfrm>
                        <a:off x="2253871" y="3789834"/>
                        <a:ext cx="5091113" cy="1208088"/>
                      </a:xfrm>
                      <a:prstGeom prst="rect">
                        <a:avLst/>
                      </a:prstGeom>
                    </p:spPr>
                  </p:pic>
                </p:oleObj>
              </mc:Fallback>
            </mc:AlternateContent>
          </a:graphicData>
        </a:graphic>
      </p:graphicFrame>
      <p:sp>
        <p:nvSpPr>
          <p:cNvPr id="19"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0"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1"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2"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3"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4"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5"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6"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7"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28"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29"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0"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1"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32"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33" name="矩形 32"/>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5" name="圆角矩形 34"/>
          <p:cNvSpPr/>
          <p:nvPr/>
        </p:nvSpPr>
        <p:spPr>
          <a:xfrm>
            <a:off x="10911050"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graphicFrame>
        <p:nvGraphicFramePr>
          <p:cNvPr id="3" name="对象 2"/>
          <p:cNvGraphicFramePr>
            <a:graphicFrameLocks noChangeAspect="1"/>
          </p:cNvGraphicFramePr>
          <p:nvPr>
            <p:extLst>
              <p:ext uri="{D42A27DB-BD31-4B8C-83A1-F6EECF244321}">
                <p14:modId xmlns:p14="http://schemas.microsoft.com/office/powerpoint/2010/main" val="2598273218"/>
              </p:ext>
            </p:extLst>
          </p:nvPr>
        </p:nvGraphicFramePr>
        <p:xfrm>
          <a:off x="371849" y="4633204"/>
          <a:ext cx="5089525" cy="1198562"/>
        </p:xfrm>
        <a:graphic>
          <a:graphicData uri="http://schemas.openxmlformats.org/presentationml/2006/ole">
            <mc:AlternateContent xmlns:mc="http://schemas.openxmlformats.org/markup-compatibility/2006">
              <mc:Choice xmlns:v="urn:schemas-microsoft-com:vml" Requires="v">
                <p:oleObj spid="_x0000_s37252" name="文档" r:id="rId19" imgW="5091860" imgH="1208203" progId="Word.Document.12">
                  <p:embed/>
                </p:oleObj>
              </mc:Choice>
              <mc:Fallback>
                <p:oleObj name="文档" r:id="rId19" imgW="5091860" imgH="1208203" progId="Word.Document.12">
                  <p:embed/>
                  <p:pic>
                    <p:nvPicPr>
                      <p:cNvPr id="0" name="对象 1"/>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71849" y="4633204"/>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781512236"/>
              </p:ext>
            </p:extLst>
          </p:nvPr>
        </p:nvGraphicFramePr>
        <p:xfrm>
          <a:off x="5142287" y="4583529"/>
          <a:ext cx="5089525" cy="1198562"/>
        </p:xfrm>
        <a:graphic>
          <a:graphicData uri="http://schemas.openxmlformats.org/presentationml/2006/ole">
            <mc:AlternateContent xmlns:mc="http://schemas.openxmlformats.org/markup-compatibility/2006">
              <mc:Choice xmlns:v="urn:schemas-microsoft-com:vml" Requires="v">
                <p:oleObj spid="_x0000_s37253" name="文档" r:id="rId21" imgW="5091860" imgH="1208203" progId="Word.Document.12">
                  <p:embed/>
                </p:oleObj>
              </mc:Choice>
              <mc:Fallback>
                <p:oleObj name="文档" r:id="rId21" imgW="5091860" imgH="1208203" progId="Word.Document.12">
                  <p:embed/>
                  <p:pic>
                    <p:nvPicPr>
                      <p:cNvPr id="0" name="对象 34"/>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5142287" y="4583529"/>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07501787"/>
              </p:ext>
            </p:extLst>
          </p:nvPr>
        </p:nvGraphicFramePr>
        <p:xfrm>
          <a:off x="380759" y="5661776"/>
          <a:ext cx="5089525" cy="1198562"/>
        </p:xfrm>
        <a:graphic>
          <a:graphicData uri="http://schemas.openxmlformats.org/presentationml/2006/ole">
            <mc:AlternateContent xmlns:mc="http://schemas.openxmlformats.org/markup-compatibility/2006">
              <mc:Choice xmlns:v="urn:schemas-microsoft-com:vml" Requires="v">
                <p:oleObj spid="_x0000_s37254" name="文档" r:id="rId23" imgW="5091860" imgH="1208203" progId="Word.Document.12">
                  <p:embed/>
                </p:oleObj>
              </mc:Choice>
              <mc:Fallback>
                <p:oleObj name="文档" r:id="rId23" imgW="5091860" imgH="1208203" progId="Word.Document.12">
                  <p:embed/>
                  <p:pic>
                    <p:nvPicPr>
                      <p:cNvPr id="0" name="对象 35"/>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380759" y="5661776"/>
                        <a:ext cx="5089525" cy="119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0" name="矩形 49"/>
          <p:cNvSpPr/>
          <p:nvPr/>
        </p:nvSpPr>
        <p:spPr>
          <a:xfrm>
            <a:off x="5015086" y="5690551"/>
            <a:ext cx="4852610" cy="656846"/>
          </a:xfrm>
          <a:prstGeom prst="rect">
            <a:avLst/>
          </a:prstGeom>
        </p:spPr>
        <p:txBody>
          <a:bodyPr wrap="none">
            <a:spAutoFit/>
          </a:bodyPr>
          <a:lstStyle/>
          <a:p>
            <a:pPr algn="just">
              <a:lnSpc>
                <a:spcPct val="150000"/>
              </a:lnSpc>
              <a:spcAft>
                <a:spcPts val="0"/>
              </a:spcAft>
            </a:pPr>
            <a:r>
              <a:rPr lang="zh-CN" altLang="zh-CN" sz="2800" kern="100" dirty="0" smtClean="0">
                <a:latin typeface="Times New Roman"/>
                <a:ea typeface="华文细黑"/>
                <a:cs typeface="Times New Roman"/>
              </a:rPr>
              <a:t>所以消毒效率最高的是</a:t>
            </a:r>
            <a:r>
              <a:rPr lang="en-US" altLang="zh-CN" sz="2800" kern="100" dirty="0" smtClean="0">
                <a:latin typeface="Times New Roman"/>
                <a:ea typeface="华文细黑"/>
                <a:cs typeface="Courier New"/>
              </a:rPr>
              <a:t>ClO</a:t>
            </a:r>
            <a:r>
              <a:rPr lang="en-US" altLang="zh-CN" sz="2800" kern="100" baseline="-25000" dirty="0" smtClean="0">
                <a:latin typeface="Times New Roman"/>
                <a:ea typeface="华文细黑"/>
                <a:cs typeface="Courier New"/>
              </a:rPr>
              <a:t>2</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p:txBody>
      </p:sp>
      <p:sp>
        <p:nvSpPr>
          <p:cNvPr id="7" name="矩形 6"/>
          <p:cNvSpPr/>
          <p:nvPr/>
        </p:nvSpPr>
        <p:spPr>
          <a:xfrm>
            <a:off x="5110244" y="1076680"/>
            <a:ext cx="423514" cy="818429"/>
          </a:xfrm>
          <a:prstGeom prst="rect">
            <a:avLst/>
          </a:prstGeom>
        </p:spPr>
        <p:txBody>
          <a:bodyPr wrap="none">
            <a:spAutoFit/>
          </a:bodyPr>
          <a:lstStyle/>
          <a:p>
            <a:pPr lvl="0" algn="just">
              <a:lnSpc>
                <a:spcPct val="200000"/>
              </a:lnSpc>
            </a:pPr>
            <a:r>
              <a:rPr lang="en-US" altLang="zh-CN" sz="2800" b="1" kern="100" dirty="0" smtClean="0">
                <a:solidFill>
                  <a:srgbClr val="E36C0A"/>
                </a:solidFill>
                <a:latin typeface="Times New Roman"/>
                <a:ea typeface="华文细黑"/>
                <a:cs typeface="Courier New"/>
              </a:rPr>
              <a:t>B</a:t>
            </a:r>
            <a:endParaRPr lang="zh-CN" altLang="zh-CN" sz="1050" b="1" kern="100" dirty="0">
              <a:solidFill>
                <a:prstClr val="black"/>
              </a:solidFill>
              <a:latin typeface="宋体"/>
              <a:cs typeface="Courier New"/>
            </a:endParaRPr>
          </a:p>
        </p:txBody>
      </p:sp>
    </p:spTree>
    <p:extLst>
      <p:ext uri="{BB962C8B-B14F-4D97-AF65-F5344CB8AC3E}">
        <p14:creationId xmlns:p14="http://schemas.microsoft.com/office/powerpoint/2010/main" val="41798728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5"/>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3" end="3"/>
                                            </p:txEl>
                                          </p:spTgt>
                                        </p:tgtEl>
                                        <p:attrNameLst>
                                          <p:attrName>style.visibility</p:attrName>
                                        </p:attrNameLst>
                                      </p:cBhvr>
                                      <p:to>
                                        <p:strVal val="visible"/>
                                      </p:to>
                                    </p:set>
                                    <p:animEffect transition="in" filter="blinds(horizontal)">
                                      <p:cBhvr>
                                        <p:cTn id="7" dur="500"/>
                                        <p:tgtEl>
                                          <p:spTgt spid="34">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50">
                                            <p:txEl>
                                              <p:pRg st="0" end="0"/>
                                            </p:txEl>
                                          </p:spTgt>
                                        </p:tgtEl>
                                        <p:attrNameLst>
                                          <p:attrName>style.visibility</p:attrName>
                                        </p:attrNameLst>
                                      </p:cBhvr>
                                      <p:to>
                                        <p:strVal val="visible"/>
                                      </p:to>
                                    </p:set>
                                    <p:animEffect transition="in" filter="blinds(horizontal)">
                                      <p:cBhvr>
                                        <p:cTn id="24" dur="500"/>
                                        <p:tgtEl>
                                          <p:spTgt spid="5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blinds(horizontal)">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nodeType="clickEffect">
                                  <p:stCondLst>
                                    <p:cond delay="0"/>
                                  </p:stCondLst>
                                  <p:childTnLst>
                                    <p:animEffect transition="out" filter="fade">
                                      <p:cBhvr>
                                        <p:cTn id="33" dur="500"/>
                                        <p:tgtEl>
                                          <p:spTgt spid="34">
                                            <p:txEl>
                                              <p:pRg st="3" end="3"/>
                                            </p:txEl>
                                          </p:spTgt>
                                        </p:tgtEl>
                                      </p:cBhvr>
                                    </p:animEffect>
                                    <p:set>
                                      <p:cBhvr>
                                        <p:cTn id="34" dur="1" fill="hold">
                                          <p:stCondLst>
                                            <p:cond delay="499"/>
                                          </p:stCondLst>
                                        </p:cTn>
                                        <p:tgtEl>
                                          <p:spTgt spid="34">
                                            <p:txEl>
                                              <p:pRg st="3" end="3"/>
                                            </p:txEl>
                                          </p:spTgt>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2"/>
                                        </p:tgtEl>
                                      </p:cBhvr>
                                    </p:animEffect>
                                    <p:set>
                                      <p:cBhvr>
                                        <p:cTn id="37" dur="1" fill="hold">
                                          <p:stCondLst>
                                            <p:cond delay="499"/>
                                          </p:stCondLst>
                                        </p:cTn>
                                        <p:tgtEl>
                                          <p:spTgt spid="2"/>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3"/>
                                        </p:tgtEl>
                                      </p:cBhvr>
                                    </p:animEffect>
                                    <p:set>
                                      <p:cBhvr>
                                        <p:cTn id="40" dur="1" fill="hold">
                                          <p:stCondLst>
                                            <p:cond delay="499"/>
                                          </p:stCondLst>
                                        </p:cTn>
                                        <p:tgtEl>
                                          <p:spTgt spid="3"/>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4"/>
                                        </p:tgtEl>
                                      </p:cBhvr>
                                    </p:animEffect>
                                    <p:set>
                                      <p:cBhvr>
                                        <p:cTn id="43" dur="1" fill="hold">
                                          <p:stCondLst>
                                            <p:cond delay="499"/>
                                          </p:stCondLst>
                                        </p:cTn>
                                        <p:tgtEl>
                                          <p:spTgt spid="4"/>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5"/>
                                        </p:tgtEl>
                                      </p:cBhvr>
                                    </p:animEffect>
                                    <p:set>
                                      <p:cBhvr>
                                        <p:cTn id="46" dur="1" fill="hold">
                                          <p:stCondLst>
                                            <p:cond delay="499"/>
                                          </p:stCondLst>
                                        </p:cTn>
                                        <p:tgtEl>
                                          <p:spTgt spid="5"/>
                                        </p:tgtEl>
                                        <p:attrNameLst>
                                          <p:attrName>style.visibility</p:attrName>
                                        </p:attrNameLst>
                                      </p:cBhvr>
                                      <p:to>
                                        <p:strVal val="hidden"/>
                                      </p:to>
                                    </p:set>
                                  </p:childTnLst>
                                </p:cTn>
                              </p:par>
                              <p:par>
                                <p:cTn id="47" presetID="10" presetClass="exit" presetSubtype="0" fill="hold" grpId="0" nodeType="withEffect">
                                  <p:stCondLst>
                                    <p:cond delay="0"/>
                                  </p:stCondLst>
                                  <p:childTnLst>
                                    <p:animEffect transition="out" filter="fade">
                                      <p:cBhvr>
                                        <p:cTn id="48" dur="500"/>
                                        <p:tgtEl>
                                          <p:spTgt spid="50">
                                            <p:txEl>
                                              <p:pRg st="0" end="0"/>
                                            </p:txEl>
                                          </p:spTgt>
                                        </p:tgtEl>
                                      </p:cBhvr>
                                    </p:animEffect>
                                    <p:set>
                                      <p:cBhvr>
                                        <p:cTn id="49" dur="1" fill="hold">
                                          <p:stCondLst>
                                            <p:cond delay="499"/>
                                          </p:stCondLst>
                                        </p:cTn>
                                        <p:tgtEl>
                                          <p:spTgt spid="50">
                                            <p:txEl>
                                              <p:pRg st="0" end="0"/>
                                            </p:txEl>
                                          </p:spTgt>
                                        </p:tgtEl>
                                        <p:attrNameLst>
                                          <p:attrName>style.visibility</p:attrName>
                                        </p:attrNameLst>
                                      </p:cBhvr>
                                      <p:to>
                                        <p:strVal val="hidden"/>
                                      </p:to>
                                    </p:set>
                                  </p:childTnLst>
                                </p:cTn>
                              </p:par>
                              <p:par>
                                <p:cTn id="50" presetID="10" presetClass="exit" presetSubtype="0" fill="hold" grpId="1" nodeType="withEffect">
                                  <p:stCondLst>
                                    <p:cond delay="0"/>
                                  </p:stCondLst>
                                  <p:childTnLst>
                                    <p:animEffect transition="out" filter="fade">
                                      <p:cBhvr>
                                        <p:cTn id="51" dur="500"/>
                                        <p:tgtEl>
                                          <p:spTgt spid="7"/>
                                        </p:tgtEl>
                                      </p:cBhvr>
                                    </p:animEffect>
                                    <p:set>
                                      <p:cBhvr>
                                        <p:cTn id="52" dur="1" fill="hold">
                                          <p:stCondLst>
                                            <p:cond delay="4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35"/>
                  </p:tgtEl>
                </p:cond>
              </p:nextCondLst>
            </p:seq>
          </p:childTnLst>
        </p:cTn>
      </p:par>
    </p:tnLst>
    <p:bldLst>
      <p:bldP spid="50" grpId="0" build="allAtOnce"/>
      <p:bldP spid="7" grpId="0"/>
      <p:bldP spid="7" grpId="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216600" y="837506"/>
            <a:ext cx="11639246" cy="3970318"/>
          </a:xfrm>
          <a:prstGeom prst="rect">
            <a:avLst/>
          </a:prstGeom>
        </p:spPr>
        <p:txBody>
          <a:bodyPr>
            <a:spAutoFit/>
          </a:bodyPr>
          <a:lstStyle/>
          <a:p>
            <a:pPr algn="just">
              <a:lnSpc>
                <a:spcPct val="150000"/>
              </a:lnSpc>
              <a:spcAft>
                <a:spcPts val="0"/>
              </a:spcAft>
            </a:pPr>
            <a:r>
              <a:rPr lang="en-US" altLang="zh-CN" sz="2800" kern="100" dirty="0">
                <a:latin typeface="宋体"/>
                <a:ea typeface="华文细黑"/>
                <a:cs typeface="Times New Roman"/>
              </a:rPr>
              <a:t>Ⅱ</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铅是一种金属元素，可用作耐酸腐蚀、蓄电池等的材料。其合金可作铅字、轴承、电缆包皮之用，还可作体育运动器材铅球等。</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配平下列化学反应方程式，把系数以及相关物质</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写化学式</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填写在空格上，并标出电子转移的方向和数目。</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__PbO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__MnSO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__HNO</a:t>
            </a:r>
            <a:r>
              <a:rPr lang="en-US" altLang="zh-CN" sz="2800" kern="100" baseline="-25000" dirty="0">
                <a:latin typeface="Times New Roman"/>
                <a:ea typeface="华文细黑"/>
                <a:cs typeface="Courier New"/>
              </a:rPr>
              <a:t>3</a:t>
            </a:r>
            <a:r>
              <a:rPr lang="en-US" altLang="zh-CN" sz="2800" kern="100" spc="-80" dirty="0">
                <a:latin typeface="Times New Roman"/>
                <a:ea typeface="华文细黑"/>
                <a:cs typeface="Courier New"/>
              </a:rPr>
              <a:t>==</a:t>
            </a:r>
            <a:r>
              <a:rPr lang="en-US" altLang="zh-CN" sz="2800" kern="100" dirty="0">
                <a:latin typeface="Times New Roman"/>
                <a:ea typeface="华文细黑"/>
                <a:cs typeface="Courier New"/>
              </a:rPr>
              <a:t>=__HMnO</a:t>
            </a:r>
            <a:r>
              <a:rPr lang="en-US" altLang="zh-CN" sz="2800" kern="100" baseline="-25000" dirty="0">
                <a:latin typeface="Times New Roman"/>
                <a:ea typeface="华文细黑"/>
                <a:cs typeface="Courier New"/>
              </a:rPr>
              <a:t>4</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a:t>
            </a:r>
            <a:r>
              <a:rPr lang="en-US" altLang="zh-CN" sz="2800" kern="100" dirty="0" err="1">
                <a:latin typeface="Times New Roman"/>
                <a:ea typeface="华文细黑"/>
                <a:cs typeface="Courier New"/>
              </a:rPr>
              <a:t>Pb</a:t>
            </a:r>
            <a:r>
              <a:rPr lang="en-US" altLang="zh-CN" sz="2800" kern="100" dirty="0">
                <a:latin typeface="Times New Roman"/>
                <a:ea typeface="华文细黑"/>
                <a:cs typeface="Courier New"/>
              </a:rPr>
              <a:t>(NO</a:t>
            </a:r>
            <a:r>
              <a:rPr lang="en-US" altLang="zh-CN" sz="2800" kern="100" baseline="-25000" dirty="0">
                <a:latin typeface="Times New Roman"/>
                <a:ea typeface="华文细黑"/>
                <a:cs typeface="Courier New"/>
              </a:rPr>
              <a:t>3</a:t>
            </a:r>
            <a:r>
              <a:rPr lang="en-US" altLang="zh-CN" sz="2800" kern="100" dirty="0">
                <a:latin typeface="Times New Roman"/>
                <a:ea typeface="华文细黑"/>
                <a:cs typeface="Courier New"/>
              </a:rPr>
              <a:t>)</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__PbSO</a:t>
            </a:r>
            <a:r>
              <a:rPr lang="en-US" altLang="zh-CN" sz="2800" kern="100" baseline="-25000" dirty="0">
                <a:latin typeface="Times New Roman"/>
                <a:ea typeface="华文细黑"/>
                <a:cs typeface="Courier New"/>
              </a:rPr>
              <a:t>4</a:t>
            </a:r>
            <a:r>
              <a:rPr lang="en-US" altLang="zh-CN" sz="2800" kern="100" dirty="0">
                <a:latin typeface="宋体"/>
                <a:ea typeface="华文细黑"/>
                <a:cs typeface="Times New Roman"/>
              </a:rPr>
              <a:t>↓</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en-US" altLang="zh-CN" sz="2800" kern="100" dirty="0" smtClean="0">
                <a:latin typeface="Times New Roman"/>
                <a:ea typeface="华文细黑"/>
                <a:cs typeface="Courier New"/>
              </a:rPr>
              <a:t>____</a:t>
            </a:r>
            <a:endParaRPr lang="en-US" altLang="zh-CN" sz="2800" kern="100" dirty="0">
              <a:latin typeface="Times New Roman"/>
              <a:ea typeface="华文细黑"/>
              <a:cs typeface="Courier New"/>
            </a:endParaRPr>
          </a:p>
        </p:txBody>
      </p:sp>
      <p:sp>
        <p:nvSpPr>
          <p:cNvPr id="2" name="矩形 1"/>
          <p:cNvSpPr/>
          <p:nvPr/>
        </p:nvSpPr>
        <p:spPr>
          <a:xfrm>
            <a:off x="26855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5</a:t>
            </a:r>
            <a:endParaRPr lang="zh-CN" altLang="en-US" sz="2800" kern="100" dirty="0">
              <a:solidFill>
                <a:schemeClr val="accent6">
                  <a:lumMod val="75000"/>
                </a:schemeClr>
              </a:solidFill>
              <a:latin typeface="Times New Roman"/>
              <a:ea typeface="华文细黑"/>
              <a:cs typeface="Courier New"/>
            </a:endParaRPr>
          </a:p>
        </p:txBody>
      </p:sp>
      <p:sp>
        <p:nvSpPr>
          <p:cNvPr id="3" name="矩形 2"/>
          <p:cNvSpPr/>
          <p:nvPr/>
        </p:nvSpPr>
        <p:spPr>
          <a:xfrm>
            <a:off x="176456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4" name="矩形 3"/>
          <p:cNvSpPr/>
          <p:nvPr/>
        </p:nvSpPr>
        <p:spPr>
          <a:xfrm>
            <a:off x="3524126" y="355347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6</a:t>
            </a:r>
            <a:endParaRPr lang="zh-CN" altLang="en-US" sz="2800" kern="100" dirty="0">
              <a:solidFill>
                <a:schemeClr val="accent6">
                  <a:lumMod val="75000"/>
                </a:schemeClr>
              </a:solidFill>
              <a:latin typeface="Times New Roman"/>
              <a:ea typeface="华文细黑"/>
              <a:cs typeface="Courier New"/>
            </a:endParaRPr>
          </a:p>
        </p:txBody>
      </p:sp>
      <p:sp>
        <p:nvSpPr>
          <p:cNvPr id="5" name="矩形 4"/>
          <p:cNvSpPr/>
          <p:nvPr/>
        </p:nvSpPr>
        <p:spPr>
          <a:xfrm>
            <a:off x="5396334"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6" name="矩形 5"/>
          <p:cNvSpPr/>
          <p:nvPr/>
        </p:nvSpPr>
        <p:spPr>
          <a:xfrm>
            <a:off x="7205806" y="353315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3</a:t>
            </a:r>
            <a:endParaRPr lang="zh-CN" altLang="en-US" sz="2800" kern="100" dirty="0">
              <a:solidFill>
                <a:schemeClr val="accent6">
                  <a:lumMod val="75000"/>
                </a:schemeClr>
              </a:solidFill>
              <a:latin typeface="Times New Roman"/>
              <a:ea typeface="华文细黑"/>
              <a:cs typeface="Courier New"/>
            </a:endParaRPr>
          </a:p>
        </p:txBody>
      </p:sp>
      <p:sp>
        <p:nvSpPr>
          <p:cNvPr id="7" name="矩形 6"/>
          <p:cNvSpPr/>
          <p:nvPr/>
        </p:nvSpPr>
        <p:spPr>
          <a:xfrm>
            <a:off x="9263558" y="3543316"/>
            <a:ext cx="364202" cy="523220"/>
          </a:xfrm>
          <a:prstGeom prst="rect">
            <a:avLst/>
          </a:prstGeom>
        </p:spPr>
        <p:txBody>
          <a:bodyPr wrap="none">
            <a:spAutoFit/>
          </a:bodyPr>
          <a:lstStyle/>
          <a:p>
            <a:r>
              <a:rPr lang="en-US" altLang="zh-CN" sz="2800" kern="100" dirty="0">
                <a:solidFill>
                  <a:schemeClr val="accent6">
                    <a:lumMod val="75000"/>
                  </a:schemeClr>
                </a:solidFill>
                <a:latin typeface="Times New Roman"/>
                <a:ea typeface="华文细黑"/>
                <a:cs typeface="Courier New"/>
              </a:rPr>
              <a:t>2</a:t>
            </a:r>
            <a:endParaRPr lang="zh-CN" altLang="en-US" sz="2800" kern="100" dirty="0">
              <a:solidFill>
                <a:schemeClr val="accent6">
                  <a:lumMod val="75000"/>
                </a:schemeClr>
              </a:solidFill>
              <a:latin typeface="Times New Roman"/>
              <a:ea typeface="华文细黑"/>
              <a:cs typeface="Courier New"/>
            </a:endParaRPr>
          </a:p>
        </p:txBody>
      </p:sp>
      <p:sp>
        <p:nvSpPr>
          <p:cNvPr id="9" name="矩形 8"/>
          <p:cNvSpPr/>
          <p:nvPr/>
        </p:nvSpPr>
        <p:spPr>
          <a:xfrm>
            <a:off x="231190" y="4097016"/>
            <a:ext cx="1003801" cy="523220"/>
          </a:xfrm>
          <a:prstGeom prst="rect">
            <a:avLst/>
          </a:prstGeom>
        </p:spPr>
        <p:txBody>
          <a:bodyPr wrap="none">
            <a:spAutoFit/>
          </a:bodyPr>
          <a:lstStyle/>
          <a:p>
            <a:r>
              <a:rPr lang="en-US" altLang="zh-CN" sz="2800" kern="100" dirty="0">
                <a:solidFill>
                  <a:srgbClr val="E36C0A"/>
                </a:solidFill>
                <a:latin typeface="Times New Roman"/>
                <a:ea typeface="华文细黑"/>
              </a:rPr>
              <a:t>2H</a:t>
            </a:r>
            <a:r>
              <a:rPr lang="en-US" altLang="zh-CN" sz="2800" kern="100" baseline="-25000" dirty="0">
                <a:solidFill>
                  <a:srgbClr val="E36C0A"/>
                </a:solidFill>
                <a:latin typeface="Times New Roman"/>
                <a:ea typeface="华文细黑"/>
              </a:rPr>
              <a:t>2</a:t>
            </a:r>
            <a:r>
              <a:rPr lang="en-US" altLang="zh-CN" sz="2800" kern="100" dirty="0">
                <a:solidFill>
                  <a:srgbClr val="E36C0A"/>
                </a:solidFill>
                <a:latin typeface="Times New Roman"/>
                <a:ea typeface="华文细黑"/>
              </a:rPr>
              <a:t>O</a:t>
            </a:r>
            <a:endParaRPr lang="zh-CN" altLang="en-US" sz="2800" dirty="0"/>
          </a:p>
        </p:txBody>
      </p:sp>
      <p:pic>
        <p:nvPicPr>
          <p:cNvPr id="38914" name="图片 1"/>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89197" y="4962134"/>
            <a:ext cx="2430463" cy="102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Rectangle 21">
            <a:hlinkClick r:id="rId3"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7" name="Rectangle 21">
            <a:hlinkClick r:id="rId4"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8" name="Rectangle 21">
            <a:hlinkClick r:id="rId5"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9" name="Rectangle 21">
            <a:hlinkClick r:id="rId6"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0" name="Rectangle 21">
            <a:hlinkClick r:id="rId7"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31" name="Rectangle 21">
            <a:hlinkClick r:id="rId8"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32" name="Rectangle 21">
            <a:hlinkClick r:id="rId9"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33" name="Rectangle 21">
            <a:hlinkClick r:id="rId10"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49" name="Rectangle 21">
            <a:hlinkClick r:id="rId11"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50" name="Rectangle 21">
            <a:hlinkClick r:id="rId12"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52" name="Rectangle 21">
            <a:hlinkClick r:id="rId13"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53" name="Rectangle 21">
            <a:hlinkClick r:id="rId14"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54" name="Rectangle 21">
            <a:hlinkClick r:id="rId15"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5" name="Rectangle 21">
            <a:hlinkClick r:id="rId16"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6" name="矩形 5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7" name="圆角矩形 56"/>
          <p:cNvSpPr/>
          <p:nvPr/>
        </p:nvSpPr>
        <p:spPr>
          <a:xfrm>
            <a:off x="11382521" y="6658148"/>
            <a:ext cx="807892" cy="20084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C00000"/>
                </a:solidFill>
                <a:latin typeface="黑体" pitchFamily="49" charset="-122"/>
                <a:ea typeface="黑体" pitchFamily="49" charset="-122"/>
              </a:rPr>
              <a:t>答案</a:t>
            </a:r>
            <a:endParaRPr lang="zh-CN" altLang="en-US" sz="1400" dirty="0">
              <a:solidFill>
                <a:srgbClr val="C00000"/>
              </a:solidFill>
              <a:latin typeface="黑体" pitchFamily="49" charset="-122"/>
              <a:ea typeface="黑体" pitchFamily="49" charset="-122"/>
            </a:endParaRPr>
          </a:p>
        </p:txBody>
      </p:sp>
    </p:spTree>
    <p:extLst>
      <p:ext uri="{BB962C8B-B14F-4D97-AF65-F5344CB8AC3E}">
        <p14:creationId xmlns:p14="http://schemas.microsoft.com/office/powerpoint/2010/main" val="41217402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7"/>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linds(horizontal)">
                                      <p:cBhvr>
                                        <p:cTn id="13" dur="500"/>
                                        <p:tgtEl>
                                          <p:spTgt spid="3"/>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linds(horizontal)">
                                      <p:cBhvr>
                                        <p:cTn id="25" dur="500"/>
                                        <p:tgtEl>
                                          <p:spTgt spid="7"/>
                                        </p:tgtEl>
                                      </p:cBhvr>
                                    </p:animEffect>
                                  </p:childTnLst>
                                </p:cTn>
                              </p:par>
                              <p:par>
                                <p:cTn id="26" presetID="3" presetClass="entr" presetSubtype="10" fill="hold" nodeType="withEffect">
                                  <p:stCondLst>
                                    <p:cond delay="0"/>
                                  </p:stCondLst>
                                  <p:childTnLst>
                                    <p:set>
                                      <p:cBhvr>
                                        <p:cTn id="27" dur="1" fill="hold">
                                          <p:stCondLst>
                                            <p:cond delay="0"/>
                                          </p:stCondLst>
                                        </p:cTn>
                                        <p:tgtEl>
                                          <p:spTgt spid="38914"/>
                                        </p:tgtEl>
                                        <p:attrNameLst>
                                          <p:attrName>style.visibility</p:attrName>
                                        </p:attrNameLst>
                                      </p:cBhvr>
                                      <p:to>
                                        <p:strVal val="visible"/>
                                      </p:to>
                                    </p:set>
                                    <p:animEffect transition="in" filter="blinds(horizontal)">
                                      <p:cBhvr>
                                        <p:cTn id="28" dur="500"/>
                                        <p:tgtEl>
                                          <p:spTgt spid="3891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grpId="1" nodeType="clickEffect">
                                  <p:stCondLst>
                                    <p:cond delay="0"/>
                                  </p:stCondLst>
                                  <p:childTnLst>
                                    <p:animEffect transition="out" filter="fad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2"/>
                                        </p:tgtEl>
                                      </p:cBhvr>
                                    </p:animEffect>
                                    <p:set>
                                      <p:cBhvr>
                                        <p:cTn id="36" dur="1" fill="hold">
                                          <p:stCondLst>
                                            <p:cond delay="499"/>
                                          </p:stCondLst>
                                        </p:cTn>
                                        <p:tgtEl>
                                          <p:spTgt spid="2"/>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3"/>
                                        </p:tgtEl>
                                      </p:cBhvr>
                                    </p:animEffect>
                                    <p:set>
                                      <p:cBhvr>
                                        <p:cTn id="39" dur="1" fill="hold">
                                          <p:stCondLst>
                                            <p:cond delay="499"/>
                                          </p:stCondLst>
                                        </p:cTn>
                                        <p:tgtEl>
                                          <p:spTgt spid="3"/>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4"/>
                                        </p:tgtEl>
                                      </p:cBhvr>
                                    </p:animEffect>
                                    <p:set>
                                      <p:cBhvr>
                                        <p:cTn id="42" dur="1" fill="hold">
                                          <p:stCondLst>
                                            <p:cond delay="499"/>
                                          </p:stCondLst>
                                        </p:cTn>
                                        <p:tgtEl>
                                          <p:spTgt spid="4"/>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5"/>
                                        </p:tgtEl>
                                      </p:cBhvr>
                                    </p:animEffect>
                                    <p:set>
                                      <p:cBhvr>
                                        <p:cTn id="45" dur="1" fill="hold">
                                          <p:stCondLst>
                                            <p:cond delay="499"/>
                                          </p:stCondLst>
                                        </p:cTn>
                                        <p:tgtEl>
                                          <p:spTgt spid="5"/>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6"/>
                                        </p:tgtEl>
                                      </p:cBhvr>
                                    </p:animEffect>
                                    <p:set>
                                      <p:cBhvr>
                                        <p:cTn id="48" dur="1" fill="hold">
                                          <p:stCondLst>
                                            <p:cond delay="499"/>
                                          </p:stCondLst>
                                        </p:cTn>
                                        <p:tgtEl>
                                          <p:spTgt spid="6"/>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7"/>
                                        </p:tgtEl>
                                      </p:cBhvr>
                                    </p:animEffect>
                                    <p:set>
                                      <p:cBhvr>
                                        <p:cTn id="51" dur="1" fill="hold">
                                          <p:stCondLst>
                                            <p:cond delay="499"/>
                                          </p:stCondLst>
                                        </p:cTn>
                                        <p:tgtEl>
                                          <p:spTgt spid="7"/>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38914"/>
                                        </p:tgtEl>
                                      </p:cBhvr>
                                    </p:animEffect>
                                    <p:set>
                                      <p:cBhvr>
                                        <p:cTn id="54" dur="1" fill="hold">
                                          <p:stCondLst>
                                            <p:cond delay="499"/>
                                          </p:stCondLst>
                                        </p:cTn>
                                        <p:tgtEl>
                                          <p:spTgt spid="38914"/>
                                        </p:tgtEl>
                                        <p:attrNameLst>
                                          <p:attrName>style.visibility</p:attrName>
                                        </p:attrNameLst>
                                      </p:cBhvr>
                                      <p:to>
                                        <p:strVal val="hidden"/>
                                      </p:to>
                                    </p:set>
                                  </p:childTnLst>
                                </p:cTn>
                              </p:par>
                            </p:childTnLst>
                          </p:cTn>
                        </p:par>
                      </p:childTnLst>
                    </p:cTn>
                  </p:par>
                </p:childTnLst>
              </p:cTn>
              <p:nextCondLst>
                <p:cond evt="onClick" delay="0">
                  <p:tgtEl>
                    <p:spTgt spid="57"/>
                  </p:tgtEl>
                </p:cond>
              </p:nextCondLst>
            </p:seq>
          </p:childTnLst>
        </p:cTn>
      </p:par>
    </p:tnLst>
    <p:bldLst>
      <p:bldP spid="2" grpId="0"/>
      <p:bldP spid="2" grpId="1"/>
      <p:bldP spid="3" grpId="0"/>
      <p:bldP spid="3" grpId="1"/>
      <p:bldP spid="4" grpId="0"/>
      <p:bldP spid="4" grpId="1"/>
      <p:bldP spid="5" grpId="0"/>
      <p:bldP spid="5" grpId="1"/>
      <p:bldP spid="6" grpId="0"/>
      <p:bldP spid="6" grpId="1"/>
      <p:bldP spid="7" grpId="0"/>
      <p:bldP spid="7" grpId="1"/>
      <p:bldP spid="9" grpId="0"/>
      <p:bldP spid="9" grpId="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矩形 33"/>
          <p:cNvSpPr/>
          <p:nvPr/>
        </p:nvSpPr>
        <p:spPr>
          <a:xfrm>
            <a:off x="373366" y="693490"/>
            <a:ext cx="11296938" cy="3618939"/>
          </a:xfrm>
          <a:prstGeom prst="rect">
            <a:avLst/>
          </a:prstGeom>
        </p:spPr>
        <p:txBody>
          <a:bodyPr>
            <a:spAutoFit/>
          </a:bodyPr>
          <a:lstStyle/>
          <a:p>
            <a:pPr lvl="0" algn="just">
              <a:lnSpc>
                <a:spcPts val="5500"/>
              </a:lnSpc>
            </a:pPr>
            <a:r>
              <a:rPr lang="en-US" altLang="zh-CN" sz="2800" kern="100" dirty="0">
                <a:solidFill>
                  <a:prstClr val="black"/>
                </a:solidFill>
                <a:latin typeface="Times New Roman"/>
                <a:ea typeface="华文细黑"/>
                <a:cs typeface="Courier New"/>
              </a:rPr>
              <a:t>(2)</a:t>
            </a:r>
            <a:r>
              <a:rPr lang="zh-CN" altLang="zh-CN" sz="2800" kern="100" dirty="0">
                <a:solidFill>
                  <a:prstClr val="black"/>
                </a:solidFill>
                <a:latin typeface="Times New Roman"/>
                <a:ea typeface="华文细黑"/>
                <a:cs typeface="Times New Roman"/>
              </a:rPr>
              <a:t>把反应后的溶液稀释到</a:t>
            </a:r>
            <a:r>
              <a:rPr lang="en-US" altLang="zh-CN" sz="2800" kern="100" dirty="0">
                <a:solidFill>
                  <a:prstClr val="black"/>
                </a:solidFill>
                <a:latin typeface="Times New Roman"/>
                <a:ea typeface="华文细黑"/>
                <a:cs typeface="Courier New"/>
              </a:rPr>
              <a:t>1 L</a:t>
            </a:r>
            <a:r>
              <a:rPr lang="zh-CN" altLang="zh-CN" sz="2800" kern="100" dirty="0">
                <a:solidFill>
                  <a:prstClr val="black"/>
                </a:solidFill>
                <a:latin typeface="Times New Roman"/>
                <a:ea typeface="华文细黑"/>
                <a:cs typeface="Times New Roman"/>
              </a:rPr>
              <a:t>，测出其中的</a:t>
            </a:r>
            <a:r>
              <a:rPr lang="en-US" altLang="zh-CN" sz="2800" kern="100" dirty="0">
                <a:solidFill>
                  <a:prstClr val="black"/>
                </a:solidFill>
                <a:latin typeface="Times New Roman"/>
                <a:ea typeface="华文细黑"/>
                <a:cs typeface="Courier New"/>
              </a:rPr>
              <a:t>Pb</a:t>
            </a:r>
            <a:r>
              <a:rPr lang="en-US" altLang="zh-CN" sz="2800" kern="100" baseline="30000" dirty="0">
                <a:solidFill>
                  <a:prstClr val="black"/>
                </a:solidFill>
                <a:latin typeface="Times New Roman"/>
                <a:ea typeface="华文细黑"/>
                <a:cs typeface="Courier New"/>
              </a:rPr>
              <a:t>2</a:t>
            </a:r>
            <a:r>
              <a:rPr lang="zh-CN" altLang="zh-CN" sz="2800" kern="100" baseline="30000" dirty="0">
                <a:solidFill>
                  <a:prstClr val="black"/>
                </a:solidFill>
                <a:latin typeface="Times New Roman"/>
                <a:ea typeface="华文细黑"/>
                <a:cs typeface="Times New Roman"/>
              </a:rPr>
              <a:t>＋</a:t>
            </a:r>
            <a:r>
              <a:rPr lang="zh-CN" altLang="zh-CN" sz="2800" kern="100" dirty="0">
                <a:solidFill>
                  <a:prstClr val="black"/>
                </a:solidFill>
                <a:latin typeface="Times New Roman"/>
                <a:ea typeface="华文细黑"/>
                <a:cs typeface="Times New Roman"/>
              </a:rPr>
              <a:t>的浓度为</a:t>
            </a:r>
            <a:r>
              <a:rPr lang="en-US" altLang="zh-CN" sz="2800" kern="100" dirty="0">
                <a:solidFill>
                  <a:prstClr val="black"/>
                </a:solidFill>
                <a:latin typeface="Times New Roman"/>
                <a:ea typeface="华文细黑"/>
                <a:cs typeface="Courier New"/>
              </a:rPr>
              <a:t>0.6 </a:t>
            </a:r>
            <a:r>
              <a:rPr lang="en-US" altLang="zh-CN" sz="2800" kern="100" dirty="0" err="1">
                <a:solidFill>
                  <a:prstClr val="black"/>
                </a:solidFill>
                <a:latin typeface="Times New Roman"/>
                <a:ea typeface="华文细黑"/>
                <a:cs typeface="Courier New"/>
              </a:rPr>
              <a:t>mol·L</a:t>
            </a:r>
            <a:r>
              <a:rPr lang="zh-CN" altLang="zh-CN" sz="2800" kern="100" baseline="30000" dirty="0">
                <a:solidFill>
                  <a:prstClr val="black"/>
                </a:solidFill>
                <a:latin typeface="Times New Roman"/>
                <a:ea typeface="华文细黑"/>
                <a:cs typeface="Times New Roman"/>
              </a:rPr>
              <a:t>－</a:t>
            </a:r>
            <a:r>
              <a:rPr lang="en-US" altLang="zh-CN" sz="2800" kern="100" baseline="30000" dirty="0">
                <a:solidFill>
                  <a:prstClr val="black"/>
                </a:solidFill>
                <a:latin typeface="Times New Roman"/>
                <a:ea typeface="华文细黑"/>
                <a:cs typeface="Courier New"/>
              </a:rPr>
              <a:t>1</a:t>
            </a:r>
            <a:r>
              <a:rPr lang="zh-CN" altLang="zh-CN" sz="2800" kern="100" dirty="0">
                <a:solidFill>
                  <a:prstClr val="black"/>
                </a:solidFill>
                <a:latin typeface="Times New Roman"/>
                <a:ea typeface="华文细黑"/>
                <a:cs typeface="Times New Roman"/>
              </a:rPr>
              <a:t>，则反应中转移的电子数为</a:t>
            </a:r>
            <a:r>
              <a:rPr lang="en-US" altLang="zh-CN" sz="2800" kern="100" dirty="0">
                <a:solidFill>
                  <a:prstClr val="black"/>
                </a:solidFill>
                <a:latin typeface="Times New Roman"/>
                <a:ea typeface="华文细黑"/>
                <a:cs typeface="Courier New"/>
              </a:rPr>
              <a:t>______</a:t>
            </a:r>
            <a:r>
              <a:rPr lang="zh-CN" altLang="zh-CN" sz="2800" kern="100" dirty="0">
                <a:solidFill>
                  <a:prstClr val="black"/>
                </a:solidFill>
                <a:latin typeface="Times New Roman"/>
                <a:ea typeface="华文细黑"/>
                <a:cs typeface="Times New Roman"/>
              </a:rPr>
              <a:t>个</a:t>
            </a:r>
            <a:r>
              <a:rPr lang="zh-CN" altLang="zh-CN" sz="2800" kern="100" dirty="0" smtClean="0">
                <a:solidFill>
                  <a:prstClr val="black"/>
                </a:solidFill>
                <a:latin typeface="Times New Roman"/>
                <a:ea typeface="华文细黑"/>
                <a:cs typeface="Times New Roman"/>
              </a:rPr>
              <a:t>。</a:t>
            </a:r>
            <a:endParaRPr lang="en-US" altLang="zh-CN" sz="2800" kern="100" dirty="0">
              <a:solidFill>
                <a:prstClr val="black"/>
              </a:solidFill>
              <a:latin typeface="宋体"/>
              <a:cs typeface="Courier New"/>
            </a:endParaRPr>
          </a:p>
          <a:p>
            <a:pPr algn="just">
              <a:lnSpc>
                <a:spcPts val="5500"/>
              </a:lnSpc>
              <a:spcAft>
                <a:spcPts val="0"/>
              </a:spcAft>
            </a:pPr>
            <a:r>
              <a:rPr lang="zh-CN" altLang="zh-CN" sz="2800" b="1" kern="100" dirty="0">
                <a:solidFill>
                  <a:srgbClr val="0000FF"/>
                </a:solidFill>
                <a:latin typeface="Times New Roman"/>
                <a:cs typeface="Times New Roman"/>
              </a:rPr>
              <a:t>解析　</a:t>
            </a:r>
            <a:r>
              <a:rPr lang="en-US" altLang="zh-CN" sz="2800" i="1" kern="100" dirty="0">
                <a:latin typeface="Times New Roman"/>
                <a:ea typeface="华文细黑"/>
                <a:cs typeface="Courier New"/>
              </a:rPr>
              <a:t>n</a:t>
            </a:r>
            <a:r>
              <a:rPr lang="en-US" altLang="zh-CN" sz="2800" kern="100" dirty="0">
                <a:latin typeface="Times New Roman"/>
                <a:ea typeface="华文细黑"/>
                <a:cs typeface="Courier New"/>
              </a:rPr>
              <a:t>(Pb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mol·L</a:t>
            </a:r>
            <a:r>
              <a:rPr lang="zh-CN" altLang="zh-CN" sz="2800" kern="100" baseline="30000" dirty="0">
                <a:latin typeface="Times New Roman"/>
                <a:ea typeface="华文细黑"/>
                <a:cs typeface="Times New Roman"/>
              </a:rPr>
              <a:t>－</a:t>
            </a:r>
            <a:r>
              <a:rPr lang="en-US" altLang="zh-CN" sz="2800" kern="100" baseline="30000" dirty="0">
                <a:latin typeface="Times New Roman"/>
                <a:ea typeface="华文细黑"/>
                <a:cs typeface="Courier New"/>
              </a:rPr>
              <a:t>1</a:t>
            </a:r>
            <a:r>
              <a:rPr lang="en-US" altLang="zh-CN" sz="2800" kern="100" dirty="0">
                <a:latin typeface="宋体"/>
                <a:ea typeface="华文细黑"/>
                <a:cs typeface="Times New Roman"/>
              </a:rPr>
              <a:t>×</a:t>
            </a:r>
            <a:r>
              <a:rPr lang="en-US" altLang="zh-CN" sz="2800" kern="100" dirty="0">
                <a:latin typeface="Times New Roman"/>
                <a:ea typeface="华文细黑"/>
                <a:cs typeface="Courier New"/>
              </a:rPr>
              <a:t>1 L</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0.6 </a:t>
            </a:r>
            <a:r>
              <a:rPr lang="en-US" altLang="zh-CN" sz="2800" kern="100" dirty="0" err="1" smtClean="0">
                <a:latin typeface="Times New Roman"/>
                <a:ea typeface="华文细黑"/>
                <a:cs typeface="Courier New"/>
              </a:rPr>
              <a:t>mol</a:t>
            </a:r>
            <a:endParaRPr lang="en-US" altLang="zh-CN" sz="2800" kern="100" dirty="0" smtClean="0">
              <a:latin typeface="宋体"/>
              <a:cs typeface="Courier New"/>
            </a:endParaRPr>
          </a:p>
          <a:p>
            <a:pPr algn="just">
              <a:lnSpc>
                <a:spcPts val="5500"/>
              </a:lnSpc>
              <a:spcAft>
                <a:spcPts val="0"/>
              </a:spcAft>
            </a:pPr>
            <a:r>
              <a:rPr lang="zh-CN" altLang="zh-CN" sz="2800" kern="100" dirty="0">
                <a:latin typeface="Times New Roman"/>
                <a:ea typeface="华文细黑"/>
                <a:cs typeface="Times New Roman"/>
              </a:rPr>
              <a:t>根据上述方程式中的化学计量数，当生成</a:t>
            </a:r>
            <a:r>
              <a:rPr lang="en-US" altLang="zh-CN" sz="2800" kern="100" dirty="0">
                <a:latin typeface="Times New Roman"/>
                <a:ea typeface="华文细黑"/>
                <a:cs typeface="Courier New"/>
              </a:rPr>
              <a:t>3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时转移</a:t>
            </a:r>
            <a:r>
              <a:rPr lang="en-US" altLang="zh-CN" sz="2800" kern="100" dirty="0">
                <a:latin typeface="Times New Roman"/>
                <a:ea typeface="华文细黑"/>
                <a:cs typeface="Courier New"/>
              </a:rPr>
              <a:t>10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e</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，所以当生成</a:t>
            </a:r>
            <a:r>
              <a:rPr lang="en-US" altLang="zh-CN" sz="2800" kern="100" dirty="0">
                <a:latin typeface="Times New Roman"/>
                <a:ea typeface="华文细黑"/>
                <a:cs typeface="Courier New"/>
              </a:rPr>
              <a:t>0.6 </a:t>
            </a:r>
            <a:r>
              <a:rPr lang="en-US" altLang="zh-CN" sz="2800" kern="100" dirty="0" err="1">
                <a:latin typeface="Times New Roman"/>
                <a:ea typeface="华文细黑"/>
                <a:cs typeface="Courier New"/>
              </a:rPr>
              <a:t>mol</a:t>
            </a:r>
            <a:r>
              <a:rPr lang="en-US" altLang="zh-CN" sz="2800" kern="100" dirty="0">
                <a:latin typeface="Times New Roman"/>
                <a:ea typeface="华文细黑"/>
                <a:cs typeface="Courier New"/>
              </a:rPr>
              <a:t> Pb</a:t>
            </a:r>
            <a:r>
              <a:rPr lang="en-US" altLang="zh-CN" sz="2800" kern="100" baseline="30000" dirty="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时，应转移电子数</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Times New Roman"/>
              </a:rPr>
              <a:t>      </a:t>
            </a:r>
            <a:r>
              <a:rPr lang="en-US" altLang="zh-CN" sz="2800" kern="100" dirty="0" smtClean="0">
                <a:latin typeface="宋体"/>
                <a:ea typeface="华文细黑"/>
                <a:cs typeface="Times New Roman"/>
              </a:rPr>
              <a:t>×</a:t>
            </a:r>
            <a:r>
              <a:rPr lang="en-US" altLang="zh-CN" sz="2800" kern="100" dirty="0">
                <a:latin typeface="Times New Roman"/>
                <a:ea typeface="华文细黑"/>
                <a:cs typeface="Courier New"/>
              </a:rPr>
              <a:t>0.6</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2</a:t>
            </a:r>
            <a:r>
              <a:rPr lang="en-US" altLang="zh-CN" sz="2800" i="1" kern="100" dirty="0">
                <a:latin typeface="Times New Roman"/>
                <a:ea typeface="华文细黑"/>
                <a:cs typeface="Courier New"/>
              </a:rPr>
              <a:t>N</a:t>
            </a:r>
            <a:r>
              <a:rPr lang="en-US" altLang="zh-CN" sz="2800" kern="100" baseline="-25000" dirty="0">
                <a:latin typeface="Times New Roman"/>
                <a:ea typeface="华文细黑"/>
                <a:cs typeface="Courier New"/>
              </a:rPr>
              <a:t>A</a:t>
            </a:r>
            <a:r>
              <a:rPr lang="zh-CN" altLang="zh-CN" sz="2800" kern="100" dirty="0" smtClean="0">
                <a:latin typeface="Times New Roman"/>
                <a:ea typeface="华文细黑"/>
                <a:cs typeface="Times New Roman"/>
              </a:rPr>
              <a:t>。</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739569114"/>
              </p:ext>
            </p:extLst>
          </p:nvPr>
        </p:nvGraphicFramePr>
        <p:xfrm>
          <a:off x="7397815" y="3488849"/>
          <a:ext cx="569913" cy="1055688"/>
        </p:xfrm>
        <a:graphic>
          <a:graphicData uri="http://schemas.openxmlformats.org/presentationml/2006/ole">
            <mc:AlternateContent xmlns:mc="http://schemas.openxmlformats.org/markup-compatibility/2006">
              <mc:Choice xmlns:v="urn:schemas-microsoft-com:vml" Requires="v">
                <p:oleObj spid="_x0000_s40122" name="文档" r:id="rId3" imgW="570283" imgH="1056278" progId="Word.Document.12">
                  <p:embed/>
                </p:oleObj>
              </mc:Choice>
              <mc:Fallback>
                <p:oleObj name="文档" r:id="rId3" imgW="570283" imgH="1056278" progId="Word.Document.12">
                  <p:embed/>
                  <p:pic>
                    <p:nvPicPr>
                      <p:cNvPr id="0" name=""/>
                      <p:cNvPicPr/>
                      <p:nvPr/>
                    </p:nvPicPr>
                    <p:blipFill>
                      <a:blip r:embed="rId4"/>
                      <a:stretch>
                        <a:fillRect/>
                      </a:stretch>
                    </p:blipFill>
                    <p:spPr>
                      <a:xfrm>
                        <a:off x="7397815" y="3488849"/>
                        <a:ext cx="569913" cy="1055688"/>
                      </a:xfrm>
                      <a:prstGeom prst="rect">
                        <a:avLst/>
                      </a:prstGeom>
                    </p:spPr>
                  </p:pic>
                </p:oleObj>
              </mc:Fallback>
            </mc:AlternateContent>
          </a:graphicData>
        </a:graphic>
      </p:graphicFrame>
      <p:sp>
        <p:nvSpPr>
          <p:cNvPr id="4" name="矩形 3"/>
          <p:cNvSpPr/>
          <p:nvPr/>
        </p:nvSpPr>
        <p:spPr>
          <a:xfrm>
            <a:off x="4541510" y="1366025"/>
            <a:ext cx="776175" cy="656846"/>
          </a:xfrm>
          <a:prstGeom prst="rect">
            <a:avLst/>
          </a:prstGeom>
        </p:spPr>
        <p:txBody>
          <a:bodyPr wrap="none">
            <a:spAutoFit/>
          </a:bodyPr>
          <a:lstStyle/>
          <a:p>
            <a:pPr algn="just">
              <a:lnSpc>
                <a:spcPct val="150000"/>
              </a:lnSpc>
              <a:spcAft>
                <a:spcPts val="0"/>
              </a:spcAft>
            </a:pPr>
            <a:r>
              <a:rPr lang="en-US" altLang="zh-CN" sz="2800" kern="100" dirty="0">
                <a:solidFill>
                  <a:srgbClr val="E36C0A"/>
                </a:solidFill>
                <a:latin typeface="Times New Roman"/>
                <a:ea typeface="华文细黑"/>
                <a:cs typeface="Courier New"/>
              </a:rPr>
              <a:t>2</a:t>
            </a:r>
            <a:r>
              <a:rPr lang="en-US" altLang="zh-CN" sz="2800" i="1" kern="100" dirty="0">
                <a:solidFill>
                  <a:srgbClr val="E36C0A"/>
                </a:solidFill>
                <a:latin typeface="Times New Roman"/>
                <a:ea typeface="华文细黑"/>
                <a:cs typeface="Courier New"/>
              </a:rPr>
              <a:t>N</a:t>
            </a:r>
            <a:r>
              <a:rPr lang="en-US" altLang="zh-CN" sz="2800" kern="100" baseline="-25000" dirty="0">
                <a:solidFill>
                  <a:srgbClr val="E36C0A"/>
                </a:solidFill>
                <a:latin typeface="Times New Roman"/>
                <a:ea typeface="华文细黑"/>
                <a:cs typeface="Courier New"/>
              </a:rPr>
              <a:t>A</a:t>
            </a:r>
            <a:endParaRPr lang="zh-CN" altLang="zh-CN" sz="2800" kern="100" dirty="0">
              <a:effectLst/>
              <a:latin typeface="宋体"/>
              <a:cs typeface="Courier New"/>
            </a:endParaRPr>
          </a:p>
        </p:txBody>
      </p:sp>
      <p:sp>
        <p:nvSpPr>
          <p:cNvPr id="21" name="Rectangle 21">
            <a:hlinkClick r:id="rId5" action="ppaction://hlinksldjump"/>
          </p:cNvPr>
          <p:cNvSpPr>
            <a:spLocks noChangeArrowheads="1"/>
          </p:cNvSpPr>
          <p:nvPr/>
        </p:nvSpPr>
        <p:spPr bwMode="auto">
          <a:xfrm>
            <a:off x="514005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22" name="Rectangle 21">
            <a:hlinkClick r:id="rId6" action="ppaction://hlinksldjump"/>
          </p:cNvPr>
          <p:cNvSpPr>
            <a:spLocks noChangeArrowheads="1"/>
          </p:cNvSpPr>
          <p:nvPr/>
        </p:nvSpPr>
        <p:spPr bwMode="auto">
          <a:xfrm>
            <a:off x="557004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23" name="Rectangle 21">
            <a:hlinkClick r:id="rId7" action="ppaction://hlinksldjump"/>
          </p:cNvPr>
          <p:cNvSpPr>
            <a:spLocks noChangeArrowheads="1"/>
          </p:cNvSpPr>
          <p:nvPr/>
        </p:nvSpPr>
        <p:spPr bwMode="auto">
          <a:xfrm>
            <a:off x="600003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24" name="Rectangle 21">
            <a:hlinkClick r:id="rId8" action="ppaction://hlinksldjump"/>
          </p:cNvPr>
          <p:cNvSpPr>
            <a:spLocks noChangeArrowheads="1"/>
          </p:cNvSpPr>
          <p:nvPr/>
        </p:nvSpPr>
        <p:spPr bwMode="auto">
          <a:xfrm>
            <a:off x="6430033"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25" name="Rectangle 21">
            <a:hlinkClick r:id="rId9" action="ppaction://hlinksldjump"/>
          </p:cNvPr>
          <p:cNvSpPr>
            <a:spLocks noChangeArrowheads="1"/>
          </p:cNvSpPr>
          <p:nvPr/>
        </p:nvSpPr>
        <p:spPr bwMode="auto">
          <a:xfrm>
            <a:off x="6860027"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5</a:t>
            </a:r>
          </a:p>
        </p:txBody>
      </p:sp>
      <p:sp>
        <p:nvSpPr>
          <p:cNvPr id="26" name="Rectangle 21">
            <a:hlinkClick r:id="rId10" action="ppaction://hlinksldjump"/>
          </p:cNvPr>
          <p:cNvSpPr>
            <a:spLocks noChangeArrowheads="1"/>
          </p:cNvSpPr>
          <p:nvPr/>
        </p:nvSpPr>
        <p:spPr bwMode="auto">
          <a:xfrm>
            <a:off x="7290021"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6</a:t>
            </a:r>
          </a:p>
        </p:txBody>
      </p:sp>
      <p:sp>
        <p:nvSpPr>
          <p:cNvPr id="27" name="Rectangle 21">
            <a:hlinkClick r:id="rId11" action="ppaction://hlinksldjump"/>
          </p:cNvPr>
          <p:cNvSpPr>
            <a:spLocks noChangeArrowheads="1"/>
          </p:cNvSpPr>
          <p:nvPr/>
        </p:nvSpPr>
        <p:spPr bwMode="auto">
          <a:xfrm>
            <a:off x="7720015"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7</a:t>
            </a:r>
          </a:p>
        </p:txBody>
      </p:sp>
      <p:sp>
        <p:nvSpPr>
          <p:cNvPr id="28" name="Rectangle 21">
            <a:hlinkClick r:id="rId12" action="ppaction://hlinksldjump"/>
          </p:cNvPr>
          <p:cNvSpPr>
            <a:spLocks noChangeArrowheads="1"/>
          </p:cNvSpPr>
          <p:nvPr/>
        </p:nvSpPr>
        <p:spPr bwMode="auto">
          <a:xfrm>
            <a:off x="8150009" y="68568"/>
            <a:ext cx="360288"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8</a:t>
            </a:r>
          </a:p>
        </p:txBody>
      </p:sp>
      <p:sp>
        <p:nvSpPr>
          <p:cNvPr id="29" name="Rectangle 21">
            <a:hlinkClick r:id="rId13" action="ppaction://hlinksldjump"/>
          </p:cNvPr>
          <p:cNvSpPr>
            <a:spLocks noChangeArrowheads="1"/>
          </p:cNvSpPr>
          <p:nvPr/>
        </p:nvSpPr>
        <p:spPr bwMode="auto">
          <a:xfrm>
            <a:off x="8580003" y="68568"/>
            <a:ext cx="43863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9</a:t>
            </a:r>
          </a:p>
        </p:txBody>
      </p:sp>
      <p:sp>
        <p:nvSpPr>
          <p:cNvPr id="30" name="Rectangle 21">
            <a:hlinkClick r:id="rId14" action="ppaction://hlinksldjump"/>
          </p:cNvPr>
          <p:cNvSpPr>
            <a:spLocks noChangeArrowheads="1"/>
          </p:cNvSpPr>
          <p:nvPr/>
        </p:nvSpPr>
        <p:spPr bwMode="auto">
          <a:xfrm>
            <a:off x="9088343" y="68568"/>
            <a:ext cx="550824"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10</a:t>
            </a:r>
          </a:p>
        </p:txBody>
      </p:sp>
      <p:sp>
        <p:nvSpPr>
          <p:cNvPr id="31" name="Rectangle 21">
            <a:hlinkClick r:id="rId15" action="ppaction://hlinksldjump"/>
          </p:cNvPr>
          <p:cNvSpPr>
            <a:spLocks noChangeArrowheads="1"/>
          </p:cNvSpPr>
          <p:nvPr/>
        </p:nvSpPr>
        <p:spPr bwMode="auto">
          <a:xfrm>
            <a:off x="9708873" y="68568"/>
            <a:ext cx="519726"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11</a:t>
            </a:r>
          </a:p>
        </p:txBody>
      </p:sp>
      <p:sp>
        <p:nvSpPr>
          <p:cNvPr id="32" name="Rectangle 21">
            <a:hlinkClick r:id="rId16" action="ppaction://hlinksldjump"/>
          </p:cNvPr>
          <p:cNvSpPr>
            <a:spLocks noChangeArrowheads="1"/>
          </p:cNvSpPr>
          <p:nvPr/>
        </p:nvSpPr>
        <p:spPr bwMode="auto">
          <a:xfrm>
            <a:off x="10298305" y="68568"/>
            <a:ext cx="559115"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12</a:t>
            </a:r>
          </a:p>
        </p:txBody>
      </p:sp>
      <p:sp>
        <p:nvSpPr>
          <p:cNvPr id="33" name="Rectangle 21">
            <a:hlinkClick r:id="rId17" action="ppaction://hlinksldjump"/>
          </p:cNvPr>
          <p:cNvSpPr>
            <a:spLocks noChangeArrowheads="1"/>
          </p:cNvSpPr>
          <p:nvPr/>
        </p:nvSpPr>
        <p:spPr bwMode="auto">
          <a:xfrm>
            <a:off x="10927126" y="68568"/>
            <a:ext cx="501100"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13</a:t>
            </a:r>
          </a:p>
        </p:txBody>
      </p:sp>
      <p:sp>
        <p:nvSpPr>
          <p:cNvPr id="50" name="Rectangle 21">
            <a:hlinkClick r:id="rId18" action="ppaction://hlinksldjump"/>
          </p:cNvPr>
          <p:cNvSpPr>
            <a:spLocks noChangeArrowheads="1"/>
          </p:cNvSpPr>
          <p:nvPr/>
        </p:nvSpPr>
        <p:spPr bwMode="auto">
          <a:xfrm>
            <a:off x="11497932" y="68568"/>
            <a:ext cx="475591" cy="57586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14</a:t>
            </a:r>
          </a:p>
        </p:txBody>
      </p:sp>
      <p:sp>
        <p:nvSpPr>
          <p:cNvPr id="52" name="矩形 51"/>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53" name="圆角矩形 52">
            <a:hlinkClick r:id="rId19" action="ppaction://hlinksldjump"/>
          </p:cNvPr>
          <p:cNvSpPr/>
          <p:nvPr/>
        </p:nvSpPr>
        <p:spPr>
          <a:xfrm>
            <a:off x="11376626" y="6653833"/>
            <a:ext cx="807892"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smtClean="0">
                <a:solidFill>
                  <a:srgbClr val="0000FF"/>
                </a:solidFill>
                <a:latin typeface="黑体" pitchFamily="49" charset="-122"/>
                <a:ea typeface="黑体" pitchFamily="49" charset="-122"/>
              </a:rPr>
              <a:t>返回</a:t>
            </a:r>
            <a:endParaRPr lang="zh-CN" altLang="en-US" sz="1400" dirty="0">
              <a:solidFill>
                <a:srgbClr val="0000FF"/>
              </a:solidFill>
              <a:latin typeface="黑体" pitchFamily="49" charset="-122"/>
              <a:ea typeface="黑体" pitchFamily="49" charset="-122"/>
            </a:endParaRPr>
          </a:p>
        </p:txBody>
      </p:sp>
      <p:sp>
        <p:nvSpPr>
          <p:cNvPr id="54" name="圆角矩形 53">
            <a:hlinkClick r:id="" action="ppaction://noaction"/>
          </p:cNvPr>
          <p:cNvSpPr/>
          <p:nvPr/>
        </p:nvSpPr>
        <p:spPr>
          <a:xfrm>
            <a:off x="9847531" y="6649571"/>
            <a:ext cx="1288235" cy="215702"/>
          </a:xfrm>
          <a:prstGeom prst="round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400" dirty="0">
                <a:solidFill>
                  <a:srgbClr val="C00000"/>
                </a:solidFill>
                <a:latin typeface="黑体" pitchFamily="49" charset="-122"/>
                <a:ea typeface="黑体" pitchFamily="49" charset="-122"/>
              </a:rPr>
              <a:t>解析答案</a:t>
            </a:r>
          </a:p>
        </p:txBody>
      </p:sp>
    </p:spTree>
    <p:extLst>
      <p:ext uri="{BB962C8B-B14F-4D97-AF65-F5344CB8AC3E}">
        <p14:creationId xmlns:p14="http://schemas.microsoft.com/office/powerpoint/2010/main" val="10802997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4"/>
                    </p:tgtEl>
                  </p:cond>
                </p:stCondLst>
                <p:endSync evt="end" delay="0">
                  <p:rtn val="all"/>
                </p:endSync>
                <p:childTnLst>
                  <p:par>
                    <p:cTn id="3" fill="hold">
                      <p:stCondLst>
                        <p:cond delay="0"/>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4">
                                            <p:txEl>
                                              <p:pRg st="1" end="1"/>
                                            </p:txEl>
                                          </p:spTgt>
                                        </p:tgtEl>
                                        <p:attrNameLst>
                                          <p:attrName>style.visibility</p:attrName>
                                        </p:attrNameLst>
                                      </p:cBhvr>
                                      <p:to>
                                        <p:strVal val="visible"/>
                                      </p:to>
                                    </p:set>
                                    <p:animEffect transition="in" filter="blinds(horizontal)">
                                      <p:cBhvr>
                                        <p:cTn id="7" dur="500"/>
                                        <p:tgtEl>
                                          <p:spTgt spid="3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4">
                                            <p:txEl>
                                              <p:pRg st="2" end="2"/>
                                            </p:txEl>
                                          </p:spTgt>
                                        </p:tgtEl>
                                        <p:attrNameLst>
                                          <p:attrName>style.visibility</p:attrName>
                                        </p:attrNameLst>
                                      </p:cBhvr>
                                      <p:to>
                                        <p:strVal val="visible"/>
                                      </p:to>
                                    </p:set>
                                    <p:animEffect transition="in" filter="blinds(horizontal)">
                                      <p:cBhvr>
                                        <p:cTn id="12" dur="500"/>
                                        <p:tgtEl>
                                          <p:spTgt spid="34">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500"/>
                                        <p:tgtEl>
                                          <p:spTgt spid="34">
                                            <p:txEl>
                                              <p:pRg st="1" end="1"/>
                                            </p:txEl>
                                          </p:spTgt>
                                        </p:tgtEl>
                                      </p:cBhvr>
                                    </p:animEffect>
                                    <p:set>
                                      <p:cBhvr>
                                        <p:cTn id="25" dur="1" fill="hold">
                                          <p:stCondLst>
                                            <p:cond delay="499"/>
                                          </p:stCondLst>
                                        </p:cTn>
                                        <p:tgtEl>
                                          <p:spTgt spid="34">
                                            <p:txEl>
                                              <p:pRg st="1" end="1"/>
                                            </p:txEl>
                                          </p:spTgt>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34">
                                            <p:txEl>
                                              <p:pRg st="2" end="2"/>
                                            </p:txEl>
                                          </p:spTgt>
                                        </p:tgtEl>
                                      </p:cBhvr>
                                    </p:animEffect>
                                    <p:set>
                                      <p:cBhvr>
                                        <p:cTn id="28" dur="1" fill="hold">
                                          <p:stCondLst>
                                            <p:cond delay="499"/>
                                          </p:stCondLst>
                                        </p:cTn>
                                        <p:tgtEl>
                                          <p:spTgt spid="34">
                                            <p:txEl>
                                              <p:pRg st="2" end="2"/>
                                            </p:txEl>
                                          </p:spTgt>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2"/>
                                        </p:tgtEl>
                                      </p:cBhvr>
                                    </p:animEffect>
                                    <p:set>
                                      <p:cBhvr>
                                        <p:cTn id="31" dur="1" fill="hold">
                                          <p:stCondLst>
                                            <p:cond delay="499"/>
                                          </p:stCondLst>
                                        </p:cTn>
                                        <p:tgtEl>
                                          <p:spTgt spid="2"/>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500"/>
                                        <p:tgtEl>
                                          <p:spTgt spid="4"/>
                                        </p:tgtEl>
                                      </p:cBhvr>
                                    </p:animEffect>
                                    <p:set>
                                      <p:cBhvr>
                                        <p:cTn id="34" dur="1" fill="hold">
                                          <p:stCondLst>
                                            <p:cond delay="499"/>
                                          </p:stCondLst>
                                        </p:cTn>
                                        <p:tgtEl>
                                          <p:spTgt spid="4"/>
                                        </p:tgtEl>
                                        <p:attrNameLst>
                                          <p:attrName>style.visibility</p:attrName>
                                        </p:attrNameLst>
                                      </p:cBhvr>
                                      <p:to>
                                        <p:strVal val="hidden"/>
                                      </p:to>
                                    </p:set>
                                  </p:childTnLst>
                                </p:cTn>
                              </p:par>
                            </p:childTnLst>
                          </p:cTn>
                        </p:par>
                      </p:childTnLst>
                    </p:cTn>
                  </p:par>
                </p:childTnLst>
              </p:cTn>
              <p:nextCondLst>
                <p:cond evt="onClick" delay="0">
                  <p:tgtEl>
                    <p:spTgt spid="54"/>
                  </p:tgtEl>
                </p:cond>
              </p:nextCondLst>
            </p:seq>
          </p:childTnLst>
        </p:cTn>
      </p:par>
    </p:tnLst>
    <p:bldLst>
      <p:bldP spid="4" grpId="0"/>
      <p:bldP spid="4"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262558" y="103293"/>
            <a:ext cx="11550366" cy="4647402"/>
          </a:xfrm>
          <a:prstGeom prst="rect">
            <a:avLst/>
          </a:prstGeom>
        </p:spPr>
        <p:txBody>
          <a:bodyPr wrap="square" lIns="121898" tIns="60948" rIns="121898" bIns="60948">
            <a:spAutoFit/>
          </a:bodyPr>
          <a:lstStyle/>
          <a:p>
            <a:pPr algn="just">
              <a:lnSpc>
                <a:spcPct val="150000"/>
              </a:lnSpc>
              <a:spcAft>
                <a:spcPts val="0"/>
              </a:spcAft>
            </a:pPr>
            <a:r>
              <a:rPr lang="zh-CN" altLang="zh-CN" sz="2800" b="1" kern="100" dirty="0" smtClean="0">
                <a:solidFill>
                  <a:srgbClr val="0000FF"/>
                </a:solidFill>
                <a:latin typeface="IPAPANNEW"/>
                <a:cs typeface="Times New Roman"/>
              </a:rPr>
              <a:t>例</a:t>
            </a:r>
            <a:r>
              <a:rPr lang="zh-CN" altLang="zh-CN" sz="2800" kern="100" dirty="0">
                <a:latin typeface="Times New Roman"/>
                <a:ea typeface="华文细黑"/>
                <a:cs typeface="Times New Roman"/>
              </a:rPr>
              <a:t>　根据</a:t>
            </a:r>
            <a:r>
              <a:rPr lang="en-US" altLang="zh-CN" sz="2800" kern="100" dirty="0">
                <a:latin typeface="Times New Roman"/>
                <a:ea typeface="华文细黑"/>
                <a:cs typeface="Courier New"/>
              </a:rPr>
              <a:t>FeS</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2</a:t>
            </a:r>
            <a:r>
              <a:rPr lang="en-US" altLang="zh-CN" sz="2800" kern="100" spc="-125" dirty="0" smtClean="0">
                <a:latin typeface="宋体"/>
                <a:ea typeface="华文细黑"/>
                <a:cs typeface="Times New Roman"/>
              </a:rPr>
              <a:t>      </a:t>
            </a:r>
            <a:r>
              <a:rPr lang="en-US" altLang="zh-CN" sz="2800" kern="100" dirty="0" smtClean="0">
                <a:latin typeface="Times New Roman"/>
                <a:ea typeface="华文细黑"/>
                <a:cs typeface="Courier New"/>
              </a:rPr>
              <a:t>Fe</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r>
              <a:rPr lang="en-US" altLang="zh-CN" sz="2800" kern="100" baseline="-25000" dirty="0" smtClean="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SO</a:t>
            </a:r>
            <a:r>
              <a:rPr lang="en-US" altLang="zh-CN" sz="2800" kern="100" baseline="-25000" dirty="0">
                <a:latin typeface="Times New Roman"/>
                <a:ea typeface="华文细黑"/>
                <a:cs typeface="Courier New"/>
              </a:rPr>
              <a:t>2</a:t>
            </a:r>
            <a:r>
              <a:rPr lang="zh-CN" altLang="zh-CN" sz="2800" kern="100" dirty="0">
                <a:latin typeface="Times New Roman"/>
                <a:ea typeface="华文细黑"/>
                <a:cs typeface="Times New Roman"/>
              </a:rPr>
              <a:t>，回答下列问题：</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(1)</a:t>
            </a:r>
            <a:r>
              <a:rPr lang="zh-CN" altLang="zh-CN" sz="2800" kern="100" dirty="0">
                <a:latin typeface="Times New Roman"/>
                <a:ea typeface="华文细黑"/>
                <a:cs typeface="Times New Roman"/>
              </a:rPr>
              <a:t>氧化剂</a:t>
            </a:r>
            <a:r>
              <a:rPr lang="en-US" altLang="zh-CN" sz="2800" kern="100" dirty="0" smtClean="0">
                <a:latin typeface="Times New Roman"/>
                <a:ea typeface="华文细黑"/>
                <a:cs typeface="Courier New"/>
              </a:rPr>
              <a:t>_____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还原剂</a:t>
            </a:r>
            <a:r>
              <a:rPr lang="en-US" altLang="zh-CN" sz="2800" kern="100" dirty="0" smtClean="0">
                <a:latin typeface="Times New Roman"/>
                <a:ea typeface="华文细黑"/>
                <a:cs typeface="Courier New"/>
              </a:rPr>
              <a:t>_____</a:t>
            </a:r>
            <a:r>
              <a:rPr lang="en-US" altLang="zh-CN" sz="2800" kern="100" dirty="0">
                <a:latin typeface="Times New Roman"/>
                <a:ea typeface="华文细黑"/>
                <a:cs typeface="Courier New"/>
              </a:rPr>
              <a:t>__</a:t>
            </a:r>
            <a:r>
              <a:rPr lang="zh-CN" altLang="zh-CN" sz="2800" kern="100" dirty="0" smtClean="0">
                <a:latin typeface="Times New Roman"/>
                <a:ea typeface="华文细黑"/>
                <a:cs typeface="Times New Roman"/>
              </a:rPr>
              <a:t>，</a:t>
            </a:r>
            <a:r>
              <a:rPr lang="zh-CN" altLang="zh-CN" sz="2800" kern="100" dirty="0">
                <a:latin typeface="Times New Roman"/>
                <a:ea typeface="华文细黑"/>
                <a:cs typeface="Times New Roman"/>
              </a:rPr>
              <a:t>氧化产物</a:t>
            </a:r>
            <a:r>
              <a:rPr lang="en-US" altLang="zh-CN" sz="2800" kern="100" dirty="0" smtClean="0">
                <a:latin typeface="Times New Roman"/>
                <a:ea typeface="华文细黑"/>
                <a:cs typeface="Courier New"/>
              </a:rPr>
              <a:t>________</a:t>
            </a:r>
            <a:r>
              <a:rPr lang="en-US" altLang="zh-CN" sz="2800" kern="100" dirty="0">
                <a:latin typeface="Times New Roman"/>
                <a:ea typeface="华文细黑"/>
                <a:cs typeface="Courier New"/>
              </a:rPr>
              <a:t>__</a:t>
            </a:r>
            <a:r>
              <a:rPr lang="en-US" altLang="zh-CN" sz="2800" kern="100" dirty="0" smtClean="0">
                <a:latin typeface="Times New Roman"/>
                <a:ea typeface="华文细黑"/>
                <a:cs typeface="Courier New"/>
              </a:rPr>
              <a:t>___</a:t>
            </a:r>
            <a:r>
              <a:rPr lang="zh-CN" altLang="zh-CN" sz="2800" kern="100" dirty="0" smtClean="0">
                <a:latin typeface="Times New Roman"/>
                <a:ea typeface="华文细黑"/>
                <a:cs typeface="Times New Roman"/>
              </a:rPr>
              <a:t>，</a:t>
            </a:r>
            <a:endParaRPr lang="en-US" altLang="zh-CN" sz="2800" kern="100" dirty="0" smtClean="0">
              <a:latin typeface="Times New Roman"/>
              <a:ea typeface="华文细黑"/>
              <a:cs typeface="Times New Roman"/>
            </a:endParaRPr>
          </a:p>
          <a:p>
            <a:pPr algn="just">
              <a:lnSpc>
                <a:spcPct val="150000"/>
              </a:lnSpc>
              <a:spcAft>
                <a:spcPts val="0"/>
              </a:spcAft>
            </a:pPr>
            <a:r>
              <a:rPr lang="zh-CN" altLang="zh-CN" sz="2800" kern="100" dirty="0" smtClean="0">
                <a:latin typeface="Times New Roman"/>
                <a:ea typeface="华文细黑"/>
                <a:cs typeface="Times New Roman"/>
              </a:rPr>
              <a:t>还原</a:t>
            </a:r>
            <a:r>
              <a:rPr lang="zh-CN" altLang="zh-CN" sz="2800" kern="100" dirty="0">
                <a:latin typeface="Times New Roman"/>
                <a:ea typeface="华文细黑"/>
                <a:cs typeface="Times New Roman"/>
              </a:rPr>
              <a:t>产物</a:t>
            </a:r>
            <a:r>
              <a:rPr lang="en-US" altLang="zh-CN" sz="2800" kern="100" dirty="0" smtClean="0">
                <a:latin typeface="Times New Roman"/>
                <a:ea typeface="华文细黑"/>
                <a:cs typeface="Courier New"/>
              </a:rPr>
              <a:t>_________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(2)</a:t>
            </a:r>
            <a:r>
              <a:rPr lang="zh-CN" altLang="zh-CN" sz="2800" kern="100" dirty="0">
                <a:latin typeface="Times New Roman"/>
                <a:ea typeface="华文细黑"/>
                <a:cs typeface="Times New Roman"/>
              </a:rPr>
              <a:t>元素化合价升高的元素为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，元素化合价降低的元素</a:t>
            </a:r>
            <a:r>
              <a:rPr lang="zh-CN" altLang="zh-CN" sz="2800" kern="100" dirty="0" smtClean="0">
                <a:latin typeface="Times New Roman"/>
                <a:ea typeface="华文细黑"/>
                <a:cs typeface="Times New Roman"/>
              </a:rPr>
              <a:t>为</a:t>
            </a:r>
            <a:r>
              <a:rPr lang="en-US" altLang="zh-CN" sz="2800" kern="100" dirty="0" smtClean="0">
                <a:latin typeface="Times New Roman"/>
                <a:ea typeface="华文细黑"/>
                <a:cs typeface="Courier New"/>
              </a:rPr>
              <a:t>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(3)1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还原剂化合价升高总数为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r>
              <a:rPr lang="en-US" altLang="zh-CN" sz="2800" kern="100" dirty="0">
                <a:latin typeface="Times New Roman"/>
                <a:ea typeface="华文细黑"/>
                <a:cs typeface="Courier New"/>
              </a:rPr>
              <a:t>1</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分子</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氧化剂化合价降低总数为</a:t>
            </a:r>
            <a:r>
              <a:rPr lang="en-US" altLang="zh-CN" sz="2800" kern="100" dirty="0">
                <a:latin typeface="Times New Roman"/>
                <a:ea typeface="华文细黑"/>
                <a:cs typeface="Courier New"/>
              </a:rPr>
              <a:t>________</a:t>
            </a:r>
            <a:r>
              <a:rPr lang="zh-CN" altLang="zh-CN" sz="2800" kern="100" dirty="0">
                <a:latin typeface="Times New Roman"/>
                <a:ea typeface="华文细黑"/>
                <a:cs typeface="Times New Roman"/>
              </a:rPr>
              <a:t>。</a:t>
            </a:r>
            <a:endParaRPr lang="zh-CN" altLang="zh-CN" sz="2800" kern="100" dirty="0">
              <a:latin typeface="宋体"/>
              <a:cs typeface="Courier New"/>
            </a:endParaRPr>
          </a:p>
          <a:p>
            <a:pPr algn="just">
              <a:lnSpc>
                <a:spcPct val="150000"/>
              </a:lnSpc>
              <a:spcAft>
                <a:spcPts val="0"/>
              </a:spcAft>
            </a:pPr>
            <a:r>
              <a:rPr lang="en-US" altLang="zh-CN" sz="2800" kern="100" dirty="0">
                <a:latin typeface="Times New Roman"/>
                <a:ea typeface="华文细黑"/>
                <a:cs typeface="Courier New"/>
              </a:rPr>
              <a:t>(4)</a:t>
            </a:r>
            <a:r>
              <a:rPr lang="zh-CN" altLang="zh-CN" sz="2800" kern="100" dirty="0">
                <a:latin typeface="Times New Roman"/>
                <a:ea typeface="华文细黑"/>
                <a:cs typeface="Times New Roman"/>
              </a:rPr>
              <a:t>配平后各物质的系数依次为</a:t>
            </a:r>
            <a:r>
              <a:rPr lang="en-US" altLang="zh-CN" sz="2800" kern="100" dirty="0" smtClean="0">
                <a:latin typeface="Times New Roman"/>
                <a:ea typeface="华文细黑"/>
                <a:cs typeface="Courier New"/>
              </a:rPr>
              <a:t>_____________</a:t>
            </a:r>
            <a:r>
              <a:rPr lang="zh-CN" altLang="zh-CN" sz="2800" kern="100" dirty="0" smtClean="0">
                <a:latin typeface="Times New Roman"/>
                <a:ea typeface="华文细黑"/>
                <a:cs typeface="Times New Roman"/>
              </a:rPr>
              <a:t>。</a:t>
            </a:r>
            <a:endParaRPr lang="en-US" altLang="zh-CN" sz="2800" kern="100" dirty="0" smtClean="0">
              <a:latin typeface="宋体"/>
              <a:cs typeface="Courier New"/>
            </a:endParaRPr>
          </a:p>
        </p:txBody>
      </p:sp>
      <p:sp>
        <p:nvSpPr>
          <p:cNvPr id="3" name="矩形 2"/>
          <p:cNvSpPr/>
          <p:nvPr/>
        </p:nvSpPr>
        <p:spPr>
          <a:xfrm>
            <a:off x="2074244" y="844978"/>
            <a:ext cx="564578" cy="523220"/>
          </a:xfrm>
          <a:prstGeom prst="rect">
            <a:avLst/>
          </a:prstGeom>
        </p:spPr>
        <p:txBody>
          <a:bodyPr wrap="none">
            <a:spAutoFit/>
          </a:bodyPr>
          <a:lstStyle/>
          <a:p>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5" name="矩形 4"/>
          <p:cNvSpPr/>
          <p:nvPr/>
        </p:nvSpPr>
        <p:spPr>
          <a:xfrm>
            <a:off x="4418459" y="866780"/>
            <a:ext cx="864339" cy="523220"/>
          </a:xfrm>
          <a:prstGeom prst="rect">
            <a:avLst/>
          </a:prstGeom>
        </p:spPr>
        <p:txBody>
          <a:bodyPr wrap="none">
            <a:spAutoFit/>
          </a:bodyPr>
          <a:lstStyle/>
          <a:p>
            <a:r>
              <a:rPr lang="en-US" altLang="zh-CN" sz="2800" kern="100" dirty="0">
                <a:solidFill>
                  <a:srgbClr val="0000FF"/>
                </a:solidFill>
                <a:latin typeface="Times New Roman"/>
                <a:ea typeface="华文细黑"/>
              </a:rPr>
              <a:t>FeS</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7" name="矩形 6"/>
          <p:cNvSpPr/>
          <p:nvPr/>
        </p:nvSpPr>
        <p:spPr>
          <a:xfrm>
            <a:off x="7391350" y="846460"/>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9" name="矩形 8"/>
          <p:cNvSpPr/>
          <p:nvPr/>
        </p:nvSpPr>
        <p:spPr>
          <a:xfrm>
            <a:off x="1951731" y="1491104"/>
            <a:ext cx="1983235"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en-US" altLang="zh-CN" sz="2800" kern="100" baseline="-25000" dirty="0">
                <a:solidFill>
                  <a:srgbClr val="0000FF"/>
                </a:solidFill>
                <a:latin typeface="Times New Roman"/>
                <a:ea typeface="华文细黑"/>
              </a:rPr>
              <a:t>2</a:t>
            </a:r>
            <a:r>
              <a:rPr lang="en-US" altLang="zh-CN" sz="2800" kern="100" dirty="0">
                <a:solidFill>
                  <a:srgbClr val="0000FF"/>
                </a:solidFill>
                <a:latin typeface="Times New Roman"/>
                <a:ea typeface="华文细黑"/>
              </a:rPr>
              <a:t>O</a:t>
            </a:r>
            <a:r>
              <a:rPr lang="en-US" altLang="zh-CN" sz="2800" kern="100" baseline="-25000" dirty="0">
                <a:solidFill>
                  <a:srgbClr val="0000FF"/>
                </a:solidFill>
                <a:latin typeface="Times New Roman"/>
                <a:ea typeface="华文细黑"/>
              </a:rPr>
              <a:t>3</a:t>
            </a:r>
            <a:r>
              <a:rPr lang="zh-CN" altLang="zh-CN" sz="2800" kern="100" dirty="0">
                <a:solidFill>
                  <a:srgbClr val="0000FF"/>
                </a:solidFill>
                <a:latin typeface="Times New Roman"/>
                <a:ea typeface="华文细黑"/>
                <a:cs typeface="Times New Roman"/>
              </a:rPr>
              <a:t>、</a:t>
            </a:r>
            <a:r>
              <a:rPr lang="en-US" altLang="zh-CN" sz="2800" kern="100" dirty="0">
                <a:solidFill>
                  <a:srgbClr val="0000FF"/>
                </a:solidFill>
                <a:latin typeface="Times New Roman"/>
                <a:ea typeface="华文细黑"/>
              </a:rPr>
              <a:t>SO</a:t>
            </a:r>
            <a:r>
              <a:rPr lang="en-US" altLang="zh-CN" sz="2800" kern="100" baseline="-25000" dirty="0">
                <a:solidFill>
                  <a:srgbClr val="0000FF"/>
                </a:solidFill>
                <a:latin typeface="Times New Roman"/>
                <a:ea typeface="华文细黑"/>
              </a:rPr>
              <a:t>2</a:t>
            </a:r>
            <a:endParaRPr lang="zh-CN" altLang="en-US" sz="2800" dirty="0">
              <a:solidFill>
                <a:srgbClr val="0000FF"/>
              </a:solidFill>
            </a:endParaRPr>
          </a:p>
        </p:txBody>
      </p:sp>
      <p:sp>
        <p:nvSpPr>
          <p:cNvPr id="11" name="矩形 10"/>
          <p:cNvSpPr/>
          <p:nvPr/>
        </p:nvSpPr>
        <p:spPr>
          <a:xfrm>
            <a:off x="4704874" y="2188324"/>
            <a:ext cx="1103187" cy="523220"/>
          </a:xfrm>
          <a:prstGeom prst="rect">
            <a:avLst/>
          </a:prstGeom>
        </p:spPr>
        <p:txBody>
          <a:bodyPr wrap="none">
            <a:spAutoFit/>
          </a:bodyPr>
          <a:lstStyle/>
          <a:p>
            <a:r>
              <a:rPr lang="en-US" altLang="zh-CN" sz="2800" kern="100" dirty="0">
                <a:solidFill>
                  <a:srgbClr val="0000FF"/>
                </a:solidFill>
                <a:latin typeface="Times New Roman"/>
                <a:ea typeface="华文细黑"/>
              </a:rPr>
              <a:t>Fe</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S</a:t>
            </a:r>
            <a:endParaRPr lang="zh-CN" altLang="en-US" sz="2800" kern="100" dirty="0">
              <a:solidFill>
                <a:srgbClr val="0000FF"/>
              </a:solidFill>
              <a:latin typeface="Times New Roman"/>
              <a:ea typeface="华文细黑"/>
            </a:endParaRPr>
          </a:p>
        </p:txBody>
      </p:sp>
      <p:sp>
        <p:nvSpPr>
          <p:cNvPr id="13" name="矩形 12"/>
          <p:cNvSpPr/>
          <p:nvPr/>
        </p:nvSpPr>
        <p:spPr>
          <a:xfrm>
            <a:off x="10392935" y="2201024"/>
            <a:ext cx="444352" cy="523220"/>
          </a:xfrm>
          <a:prstGeom prst="rect">
            <a:avLst/>
          </a:prstGeom>
        </p:spPr>
        <p:txBody>
          <a:bodyPr wrap="none">
            <a:spAutoFit/>
          </a:bodyPr>
          <a:lstStyle/>
          <a:p>
            <a:r>
              <a:rPr lang="en-US" altLang="zh-CN" sz="2800" kern="100" dirty="0">
                <a:solidFill>
                  <a:srgbClr val="0000FF"/>
                </a:solidFill>
                <a:latin typeface="Times New Roman"/>
                <a:ea typeface="华文细黑"/>
              </a:rPr>
              <a:t>O</a:t>
            </a:r>
            <a:endParaRPr lang="zh-CN" altLang="en-US" sz="2800" kern="100" dirty="0">
              <a:solidFill>
                <a:srgbClr val="0000FF"/>
              </a:solidFill>
              <a:latin typeface="Times New Roman"/>
              <a:ea typeface="华文细黑"/>
            </a:endParaRPr>
          </a:p>
        </p:txBody>
      </p:sp>
      <p:sp>
        <p:nvSpPr>
          <p:cNvPr id="14" name="矩形 13"/>
          <p:cNvSpPr/>
          <p:nvPr/>
        </p:nvSpPr>
        <p:spPr>
          <a:xfrm>
            <a:off x="6924352" y="2809642"/>
            <a:ext cx="530402" cy="523220"/>
          </a:xfrm>
          <a:prstGeom prst="rect">
            <a:avLst/>
          </a:prstGeom>
        </p:spPr>
        <p:txBody>
          <a:bodyPr wrap="none">
            <a:spAutoFit/>
          </a:bodyPr>
          <a:lstStyle/>
          <a:p>
            <a:r>
              <a:rPr lang="en-US" altLang="zh-CN" sz="2800" kern="100" dirty="0">
                <a:solidFill>
                  <a:srgbClr val="0000FF"/>
                </a:solidFill>
                <a:latin typeface="Times New Roman"/>
                <a:ea typeface="华文细黑"/>
              </a:rPr>
              <a:t>11</a:t>
            </a:r>
            <a:endParaRPr lang="zh-CN" altLang="en-US" sz="2800" kern="100" dirty="0">
              <a:solidFill>
                <a:srgbClr val="0000FF"/>
              </a:solidFill>
              <a:latin typeface="Times New Roman"/>
              <a:ea typeface="华文细黑"/>
            </a:endParaRPr>
          </a:p>
        </p:txBody>
      </p:sp>
      <p:sp>
        <p:nvSpPr>
          <p:cNvPr id="15" name="矩形 14"/>
          <p:cNvSpPr/>
          <p:nvPr/>
        </p:nvSpPr>
        <p:spPr>
          <a:xfrm>
            <a:off x="2982977" y="3484468"/>
            <a:ext cx="364202" cy="523220"/>
          </a:xfrm>
          <a:prstGeom prst="rect">
            <a:avLst/>
          </a:prstGeom>
        </p:spPr>
        <p:txBody>
          <a:bodyPr wrap="none">
            <a:spAutoFit/>
          </a:bodyPr>
          <a:lstStyle/>
          <a:p>
            <a:r>
              <a:rPr lang="en-US" altLang="zh-CN" sz="2800" kern="100" dirty="0">
                <a:solidFill>
                  <a:srgbClr val="0000FF"/>
                </a:solidFill>
                <a:latin typeface="Times New Roman"/>
                <a:ea typeface="华文细黑"/>
              </a:rPr>
              <a:t>4</a:t>
            </a:r>
            <a:endParaRPr lang="zh-CN" altLang="en-US" sz="2800" kern="100" dirty="0">
              <a:solidFill>
                <a:srgbClr val="0000FF"/>
              </a:solidFill>
              <a:latin typeface="Times New Roman"/>
              <a:ea typeface="华文细黑"/>
            </a:endParaRPr>
          </a:p>
        </p:txBody>
      </p:sp>
      <p:sp>
        <p:nvSpPr>
          <p:cNvPr id="17" name="矩形 16"/>
          <p:cNvSpPr/>
          <p:nvPr/>
        </p:nvSpPr>
        <p:spPr>
          <a:xfrm>
            <a:off x="5136351" y="3931488"/>
            <a:ext cx="2146229" cy="661015"/>
          </a:xfrm>
          <a:prstGeom prst="rect">
            <a:avLst/>
          </a:prstGeom>
        </p:spPr>
        <p:txBody>
          <a:bodyPr wrap="none">
            <a:spAutoFit/>
          </a:bodyPr>
          <a:lstStyle/>
          <a:p>
            <a:pPr algn="just">
              <a:lnSpc>
                <a:spcPct val="150000"/>
              </a:lnSpc>
              <a:spcAft>
                <a:spcPts val="0"/>
              </a:spcAft>
            </a:pPr>
            <a:r>
              <a:rPr lang="en-US" altLang="zh-CN" sz="2800" kern="100" dirty="0">
                <a:solidFill>
                  <a:srgbClr val="0000FF"/>
                </a:solidFill>
                <a:latin typeface="Times New Roman"/>
                <a:ea typeface="华文细黑"/>
              </a:rPr>
              <a:t>4</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11</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2</a:t>
            </a:r>
            <a:r>
              <a:rPr lang="zh-CN" altLang="zh-CN" sz="2800" kern="100" dirty="0">
                <a:solidFill>
                  <a:srgbClr val="0000FF"/>
                </a:solidFill>
                <a:latin typeface="Times New Roman"/>
                <a:ea typeface="华文细黑"/>
              </a:rPr>
              <a:t>、</a:t>
            </a:r>
            <a:r>
              <a:rPr lang="en-US" altLang="zh-CN" sz="2800" kern="100" dirty="0">
                <a:solidFill>
                  <a:srgbClr val="0000FF"/>
                </a:solidFill>
                <a:latin typeface="Times New Roman"/>
                <a:ea typeface="华文细黑"/>
              </a:rPr>
              <a:t>8</a:t>
            </a:r>
            <a:endParaRPr lang="zh-CN" altLang="zh-CN" sz="2800" kern="100" dirty="0">
              <a:solidFill>
                <a:srgbClr val="0000FF"/>
              </a:solidFill>
              <a:latin typeface="Times New Roman"/>
              <a:ea typeface="华文细黑"/>
            </a:endParaRPr>
          </a:p>
        </p:txBody>
      </p:sp>
      <p:cxnSp>
        <p:nvCxnSpPr>
          <p:cNvPr id="4" name="直接箭头连接符 3"/>
          <p:cNvCxnSpPr/>
          <p:nvPr/>
        </p:nvCxnSpPr>
        <p:spPr>
          <a:xfrm>
            <a:off x="3347179" y="578748"/>
            <a:ext cx="587787"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Tree>
    <p:extLst>
      <p:ext uri="{BB962C8B-B14F-4D97-AF65-F5344CB8AC3E}">
        <p14:creationId xmlns:p14="http://schemas.microsoft.com/office/powerpoint/2010/main" val="333106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horizont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linds(horizontal)">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blinds(horizontal)">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linds(horizontal)">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blinds(horizontal)">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blinds(horizontal)">
                                      <p:cBhvr>
                                        <p:cTn id="4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9" grpId="0"/>
      <p:bldP spid="11" grpId="0"/>
      <p:bldP spid="13" grpId="0"/>
      <p:bldP spid="14" grpId="0"/>
      <p:bldP spid="15"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5474" y="740923"/>
            <a:ext cx="11502034" cy="3649693"/>
          </a:xfrm>
          <a:prstGeom prst="rect">
            <a:avLst/>
          </a:prstGeom>
        </p:spPr>
        <p:txBody>
          <a:bodyPr wrap="square" lIns="121898" tIns="60948" rIns="121898" bIns="60948">
            <a:spAutoFit/>
          </a:bodyPr>
          <a:lstStyle/>
          <a:p>
            <a:pPr algn="just">
              <a:lnSpc>
                <a:spcPts val="5500"/>
              </a:lnSpc>
              <a:spcAft>
                <a:spcPts val="0"/>
              </a:spcAft>
            </a:pPr>
            <a:r>
              <a:rPr lang="zh-CN" altLang="zh-CN" sz="2800" b="1" kern="100" dirty="0">
                <a:solidFill>
                  <a:srgbClr val="0000FF"/>
                </a:solidFill>
                <a:latin typeface="Times New Roman"/>
                <a:cs typeface="Times New Roman"/>
              </a:rPr>
              <a:t>题组一　正向配平</a:t>
            </a:r>
            <a:r>
              <a:rPr lang="zh-CN" altLang="zh-CN" sz="2800" b="1" kern="100" dirty="0" smtClean="0">
                <a:solidFill>
                  <a:srgbClr val="0000FF"/>
                </a:solidFill>
                <a:latin typeface="Times New Roman"/>
                <a:cs typeface="Times New Roman"/>
              </a:rPr>
              <a:t>类</a:t>
            </a:r>
            <a:endParaRPr lang="en-US" altLang="zh-CN" sz="2800" b="1" kern="100" dirty="0">
              <a:solidFill>
                <a:srgbClr val="0000FF"/>
              </a:solidFill>
              <a:latin typeface="Times New Roman"/>
              <a:cs typeface="Times New Roman"/>
            </a:endParaRPr>
          </a:p>
          <a:p>
            <a:pPr algn="just">
              <a:lnSpc>
                <a:spcPts val="5500"/>
              </a:lnSpc>
              <a:spcAft>
                <a:spcPts val="0"/>
              </a:spcAft>
            </a:pPr>
            <a:r>
              <a:rPr lang="en-US" altLang="zh-CN" sz="2800" kern="100" dirty="0">
                <a:latin typeface="Times New Roman"/>
                <a:ea typeface="华文细黑"/>
                <a:cs typeface="Courier New"/>
              </a:rPr>
              <a:t>1.(1</a:t>
            </a:r>
            <a:r>
              <a:rPr lang="en-US" altLang="zh-CN" sz="2800" kern="100" dirty="0" smtClean="0">
                <a:latin typeface="Times New Roman"/>
                <a:ea typeface="华文细黑"/>
                <a:cs typeface="Courier New"/>
              </a:rPr>
              <a:t>)___</a:t>
            </a:r>
            <a:r>
              <a:rPr lang="en-US" altLang="zh-CN" sz="2800" kern="100" dirty="0" err="1" smtClean="0">
                <a:latin typeface="Times New Roman"/>
                <a:ea typeface="华文细黑"/>
                <a:cs typeface="Courier New"/>
              </a:rPr>
              <a:t>HCl</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浓</a:t>
            </a:r>
            <a:r>
              <a:rPr lang="en-US" altLang="zh-CN" sz="2800" kern="100" dirty="0">
                <a:latin typeface="Times New Roman"/>
                <a:ea typeface="华文细黑"/>
                <a:cs typeface="Courier New"/>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__MnO</a:t>
            </a:r>
            <a:r>
              <a:rPr lang="en-US" altLang="zh-CN" sz="2800" kern="100" baseline="-25000" dirty="0" smtClean="0">
                <a:latin typeface="Times New Roman"/>
                <a:ea typeface="华文细黑"/>
                <a:cs typeface="Courier New"/>
              </a:rPr>
              <a:t>2                      </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Cl</a:t>
            </a:r>
            <a:r>
              <a:rPr lang="en-US" altLang="zh-CN" sz="2800" kern="100" baseline="-25000" dirty="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___MnCl</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(2</a:t>
            </a:r>
            <a:r>
              <a:rPr lang="en-US" altLang="zh-CN" sz="2800" kern="100" dirty="0" smtClean="0">
                <a:latin typeface="Times New Roman"/>
                <a:ea typeface="华文细黑"/>
                <a:cs typeface="Courier New"/>
              </a:rPr>
              <a:t>)___Cu</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___HNO</a:t>
            </a:r>
            <a:r>
              <a:rPr lang="en-US" altLang="zh-CN" sz="2800" kern="100" baseline="-25000" dirty="0" smtClean="0">
                <a:latin typeface="Times New Roman"/>
                <a:ea typeface="华文细黑"/>
                <a:cs typeface="Courier New"/>
              </a:rPr>
              <a:t>3</a:t>
            </a:r>
            <a:r>
              <a:rPr lang="en-US" altLang="zh-CN" sz="2800" kern="100" dirty="0">
                <a:latin typeface="Times New Roman"/>
                <a:ea typeface="华文细黑"/>
                <a:cs typeface="Courier New"/>
              </a:rPr>
              <a:t>(</a:t>
            </a:r>
            <a:r>
              <a:rPr lang="zh-CN" altLang="zh-CN" sz="2800" kern="100" dirty="0">
                <a:latin typeface="Times New Roman"/>
                <a:ea typeface="华文细黑"/>
                <a:cs typeface="Times New Roman"/>
              </a:rPr>
              <a:t>稀</a:t>
            </a:r>
            <a:r>
              <a:rPr lang="en-US" altLang="zh-CN" sz="2800" kern="100" dirty="0" smtClean="0">
                <a:latin typeface="Times New Roman"/>
                <a:ea typeface="华文细黑"/>
                <a:cs typeface="Courier New"/>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=___Cu(NO</a:t>
            </a:r>
            <a:r>
              <a:rPr lang="en-US" altLang="zh-CN" sz="2800" kern="100" baseline="-25000" dirty="0" smtClean="0">
                <a:latin typeface="Times New Roman"/>
                <a:ea typeface="华文细黑"/>
                <a:cs typeface="Courier New"/>
              </a:rPr>
              <a:t>3</a:t>
            </a:r>
            <a:r>
              <a:rPr lang="en-US" altLang="zh-CN" sz="2800" kern="100" dirty="0" smtClean="0">
                <a:latin typeface="Times New Roman"/>
                <a:ea typeface="华文细黑"/>
                <a:cs typeface="Courier New"/>
              </a:rPr>
              <a:t>)</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___NO</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(3</a:t>
            </a:r>
            <a:r>
              <a:rPr lang="en-US" altLang="zh-CN" sz="2800" kern="100" dirty="0" smtClean="0">
                <a:latin typeface="Times New Roman"/>
                <a:ea typeface="华文细黑"/>
                <a:cs typeface="Courier New"/>
              </a:rPr>
              <a:t>)___KI</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a:t>
            </a:r>
            <a:r>
              <a:rPr lang="en-US" altLang="zh-CN" sz="2800" kern="100" dirty="0">
                <a:latin typeface="Times New Roman"/>
                <a:ea typeface="华文细黑"/>
                <a:cs typeface="Courier New"/>
              </a:rPr>
              <a:t>KIO</a:t>
            </a:r>
            <a:r>
              <a:rPr lang="en-US" altLang="zh-CN" sz="2800" kern="100" baseline="-25000" dirty="0">
                <a:latin typeface="Times New Roman"/>
                <a:ea typeface="华文细黑"/>
                <a:cs typeface="Courier New"/>
              </a:rPr>
              <a:t>3</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=___I</a:t>
            </a:r>
            <a:r>
              <a:rPr lang="en-US" altLang="zh-CN" sz="2800" kern="100" baseline="-25000" dirty="0" smtClean="0">
                <a:latin typeface="Times New Roman"/>
                <a:ea typeface="华文细黑"/>
                <a:cs typeface="Courier New"/>
              </a:rPr>
              <a:t>2</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__K</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SO</a:t>
            </a:r>
            <a:r>
              <a:rPr lang="en-US" altLang="zh-CN" sz="2800" kern="100" baseline="-25000" dirty="0" smtClean="0">
                <a:latin typeface="Times New Roman"/>
                <a:ea typeface="华文细黑"/>
                <a:cs typeface="Courier New"/>
              </a:rPr>
              <a:t>4</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a:t>
            </a:r>
            <a:r>
              <a:rPr lang="en-US" altLang="zh-CN" sz="2800" kern="100" dirty="0">
                <a:latin typeface="Times New Roman"/>
                <a:ea typeface="华文细黑"/>
                <a:cs typeface="Courier New"/>
              </a:rPr>
              <a:t>_</a:t>
            </a:r>
            <a:r>
              <a:rPr lang="en-US" altLang="zh-CN" sz="2800" kern="100" dirty="0" smtClean="0">
                <a:latin typeface="Times New Roman"/>
                <a:ea typeface="华文细黑"/>
                <a:cs typeface="Courier New"/>
              </a:rPr>
              <a:t>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a:p>
            <a:pPr algn="just">
              <a:lnSpc>
                <a:spcPts val="5500"/>
              </a:lnSpc>
              <a:spcAft>
                <a:spcPts val="0"/>
              </a:spcAft>
            </a:pPr>
            <a:r>
              <a:rPr lang="en-US" altLang="zh-CN" sz="2800" kern="100" dirty="0">
                <a:latin typeface="Times New Roman"/>
                <a:ea typeface="华文细黑"/>
                <a:cs typeface="Courier New"/>
              </a:rPr>
              <a:t>(4</a:t>
            </a:r>
            <a:r>
              <a:rPr lang="en-US" altLang="zh-CN" sz="2800" kern="100" dirty="0" smtClean="0">
                <a:latin typeface="Times New Roman"/>
                <a:ea typeface="华文细黑"/>
                <a:cs typeface="Courier New"/>
              </a:rPr>
              <a:t>)___           </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a:latin typeface="Times New Roman"/>
                <a:ea typeface="华文细黑"/>
                <a:cs typeface="Courier New"/>
              </a:rPr>
              <a:t>H</a:t>
            </a:r>
            <a:r>
              <a:rPr lang="zh-CN" altLang="zh-CN" sz="2800" kern="100" baseline="30000" dirty="0" smtClean="0">
                <a:latin typeface="Times New Roman"/>
                <a:ea typeface="华文细黑"/>
                <a:cs typeface="Times New Roman"/>
              </a:rPr>
              <a:t>＋</a:t>
            </a:r>
            <a:r>
              <a:rPr lang="zh-CN" altLang="zh-CN" sz="2800" kern="100" dirty="0" smtClean="0">
                <a:latin typeface="Times New Roman"/>
                <a:ea typeface="华文细黑"/>
                <a:cs typeface="Times New Roman"/>
              </a:rPr>
              <a:t>＋</a:t>
            </a:r>
            <a:r>
              <a:rPr lang="en-US" altLang="zh-CN" sz="2800" kern="100" dirty="0" smtClean="0">
                <a:latin typeface="Times New Roman"/>
                <a:ea typeface="华文细黑"/>
                <a:cs typeface="Courier New"/>
              </a:rPr>
              <a:t>___</a:t>
            </a:r>
            <a:r>
              <a:rPr lang="en-US" altLang="zh-CN" sz="2800" kern="100" dirty="0" err="1">
                <a:latin typeface="Times New Roman"/>
                <a:ea typeface="华文细黑"/>
                <a:cs typeface="Courier New"/>
              </a:rPr>
              <a:t>Cl</a:t>
            </a:r>
            <a:r>
              <a:rPr lang="zh-CN" altLang="zh-CN" sz="2800" kern="100" baseline="30000" dirty="0">
                <a:latin typeface="Times New Roman"/>
                <a:ea typeface="华文细黑"/>
                <a:cs typeface="Times New Roman"/>
              </a:rPr>
              <a:t>－</a:t>
            </a:r>
            <a:r>
              <a:rPr lang="en-US" altLang="zh-CN" sz="2800" kern="100" spc="-80" dirty="0" smtClean="0">
                <a:latin typeface="Times New Roman"/>
                <a:ea typeface="华文细黑"/>
                <a:cs typeface="Courier New"/>
              </a:rPr>
              <a:t>==</a:t>
            </a:r>
            <a:r>
              <a:rPr lang="en-US" altLang="zh-CN" sz="2800" kern="100" dirty="0" smtClean="0">
                <a:latin typeface="Times New Roman"/>
                <a:ea typeface="华文细黑"/>
                <a:cs typeface="Courier New"/>
              </a:rPr>
              <a:t>=___Mn</a:t>
            </a:r>
            <a:r>
              <a:rPr lang="en-US" altLang="zh-CN" sz="2800" kern="100" baseline="30000" dirty="0" smtClean="0">
                <a:latin typeface="Times New Roman"/>
                <a:ea typeface="华文细黑"/>
                <a:cs typeface="Courier New"/>
              </a:rPr>
              <a:t>2</a:t>
            </a:r>
            <a:r>
              <a:rPr lang="zh-CN" altLang="zh-CN" sz="2800" kern="100" baseline="30000" dirty="0">
                <a:latin typeface="Times New Roman"/>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__Cl</a:t>
            </a:r>
            <a:r>
              <a:rPr lang="en-US" altLang="zh-CN" sz="2800" kern="100" baseline="-25000" dirty="0" smtClean="0">
                <a:latin typeface="Times New Roman"/>
                <a:ea typeface="华文细黑"/>
                <a:cs typeface="Courier New"/>
              </a:rPr>
              <a:t>2</a:t>
            </a:r>
            <a:r>
              <a:rPr lang="en-US" altLang="zh-CN" sz="2800" kern="100" dirty="0">
                <a:latin typeface="宋体"/>
                <a:ea typeface="华文细黑"/>
                <a:cs typeface="Times New Roman"/>
              </a:rPr>
              <a:t>↑</a:t>
            </a:r>
            <a:r>
              <a:rPr lang="zh-CN" altLang="zh-CN" sz="2800" kern="100" dirty="0">
                <a:latin typeface="Times New Roman"/>
                <a:ea typeface="华文细黑"/>
                <a:cs typeface="Times New Roman"/>
              </a:rPr>
              <a:t>＋</a:t>
            </a:r>
            <a:r>
              <a:rPr lang="en-US" altLang="zh-CN" sz="2800" kern="100" dirty="0" smtClean="0">
                <a:latin typeface="Times New Roman"/>
                <a:ea typeface="华文细黑"/>
                <a:cs typeface="Courier New"/>
              </a:rPr>
              <a:t>__H</a:t>
            </a:r>
            <a:r>
              <a:rPr lang="en-US" altLang="zh-CN" sz="2800" kern="100" baseline="-25000" dirty="0" smtClean="0">
                <a:latin typeface="Times New Roman"/>
                <a:ea typeface="华文细黑"/>
                <a:cs typeface="Courier New"/>
              </a:rPr>
              <a:t>2</a:t>
            </a:r>
            <a:r>
              <a:rPr lang="en-US" altLang="zh-CN" sz="2800" kern="100" dirty="0" smtClean="0">
                <a:latin typeface="Times New Roman"/>
                <a:ea typeface="华文细黑"/>
                <a:cs typeface="Courier New"/>
              </a:rPr>
              <a:t>O</a:t>
            </a:r>
            <a:endParaRPr lang="zh-CN" altLang="zh-CN" sz="2800" kern="100" dirty="0">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984843366"/>
              </p:ext>
            </p:extLst>
          </p:nvPr>
        </p:nvGraphicFramePr>
        <p:xfrm>
          <a:off x="4113707" y="1461003"/>
          <a:ext cx="1200150" cy="1066800"/>
        </p:xfrm>
        <a:graphic>
          <a:graphicData uri="http://schemas.openxmlformats.org/presentationml/2006/ole">
            <mc:AlternateContent xmlns:mc="http://schemas.openxmlformats.org/markup-compatibility/2006">
              <mc:Choice xmlns:v="urn:schemas-microsoft-com:vml" Requires="v">
                <p:oleObj spid="_x0000_s1464" name="文档" r:id="rId3" imgW="1200330" imgH="1066358" progId="Word.Document.12">
                  <p:embed/>
                </p:oleObj>
              </mc:Choice>
              <mc:Fallback>
                <p:oleObj name="文档" r:id="rId3" imgW="1200330" imgH="1066358" progId="Word.Document.12">
                  <p:embed/>
                  <p:pic>
                    <p:nvPicPr>
                      <p:cNvPr id="0" name=""/>
                      <p:cNvPicPr/>
                      <p:nvPr/>
                    </p:nvPicPr>
                    <p:blipFill>
                      <a:blip r:embed="rId4"/>
                      <a:stretch>
                        <a:fillRect/>
                      </a:stretch>
                    </p:blipFill>
                    <p:spPr>
                      <a:xfrm>
                        <a:off x="4113707" y="1461003"/>
                        <a:ext cx="1200150" cy="10668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3828331302"/>
              </p:ext>
            </p:extLst>
          </p:nvPr>
        </p:nvGraphicFramePr>
        <p:xfrm>
          <a:off x="1126654" y="3723731"/>
          <a:ext cx="1198562" cy="679450"/>
        </p:xfrm>
        <a:graphic>
          <a:graphicData uri="http://schemas.openxmlformats.org/presentationml/2006/ole">
            <mc:AlternateContent xmlns:mc="http://schemas.openxmlformats.org/markup-compatibility/2006">
              <mc:Choice xmlns:v="urn:schemas-microsoft-com:vml" Requires="v">
                <p:oleObj spid="_x0000_s1465" name="文档" r:id="rId5" imgW="1200330" imgH="680424" progId="Word.Document.12">
                  <p:embed/>
                </p:oleObj>
              </mc:Choice>
              <mc:Fallback>
                <p:oleObj name="文档" r:id="rId5" imgW="1200330" imgH="680424" progId="Word.Document.12">
                  <p:embed/>
                  <p:pic>
                    <p:nvPicPr>
                      <p:cNvPr id="0" name=""/>
                      <p:cNvPicPr/>
                      <p:nvPr/>
                    </p:nvPicPr>
                    <p:blipFill>
                      <a:blip r:embed="rId6"/>
                      <a:stretch>
                        <a:fillRect/>
                      </a:stretch>
                    </p:blipFill>
                    <p:spPr>
                      <a:xfrm>
                        <a:off x="1126654" y="3723731"/>
                        <a:ext cx="1198562" cy="679450"/>
                      </a:xfrm>
                      <a:prstGeom prst="rect">
                        <a:avLst/>
                      </a:prstGeom>
                    </p:spPr>
                  </p:pic>
                </p:oleObj>
              </mc:Fallback>
            </mc:AlternateContent>
          </a:graphicData>
        </a:graphic>
      </p:graphicFrame>
      <p:sp>
        <p:nvSpPr>
          <p:cNvPr id="3" name="矩形 2"/>
          <p:cNvSpPr/>
          <p:nvPr/>
        </p:nvSpPr>
        <p:spPr>
          <a:xfrm>
            <a:off x="873347" y="1636655"/>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4" name="矩形 3"/>
          <p:cNvSpPr/>
          <p:nvPr/>
        </p:nvSpPr>
        <p:spPr>
          <a:xfrm>
            <a:off x="281756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5" name="矩形 4"/>
          <p:cNvSpPr/>
          <p:nvPr/>
        </p:nvSpPr>
        <p:spPr>
          <a:xfrm>
            <a:off x="5481859" y="16547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8" name="矩形 7"/>
          <p:cNvSpPr/>
          <p:nvPr/>
        </p:nvSpPr>
        <p:spPr>
          <a:xfrm>
            <a:off x="7138043" y="163442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9" name="矩形 8"/>
          <p:cNvSpPr/>
          <p:nvPr/>
        </p:nvSpPr>
        <p:spPr>
          <a:xfrm>
            <a:off x="8934081" y="1642351"/>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0" name="矩形 9"/>
          <p:cNvSpPr/>
          <p:nvPr/>
        </p:nvSpPr>
        <p:spPr>
          <a:xfrm>
            <a:off x="58531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3" name="矩形 12"/>
          <p:cNvSpPr/>
          <p:nvPr/>
        </p:nvSpPr>
        <p:spPr>
          <a:xfrm>
            <a:off x="1881459"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14" name="矩形 13"/>
          <p:cNvSpPr/>
          <p:nvPr/>
        </p:nvSpPr>
        <p:spPr>
          <a:xfrm>
            <a:off x="4469585" y="234479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15" name="矩形 14"/>
          <p:cNvSpPr/>
          <p:nvPr/>
        </p:nvSpPr>
        <p:spPr>
          <a:xfrm>
            <a:off x="6743278" y="2342567"/>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16" name="矩形 15"/>
          <p:cNvSpPr/>
          <p:nvPr/>
        </p:nvSpPr>
        <p:spPr>
          <a:xfrm>
            <a:off x="8506195" y="2327143"/>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4</a:t>
            </a:r>
            <a:endParaRPr lang="zh-CN" altLang="en-US" sz="2800" b="1" kern="100" dirty="0">
              <a:solidFill>
                <a:srgbClr val="FF0000"/>
              </a:solidFill>
              <a:latin typeface="Times New Roman"/>
              <a:ea typeface="华文细黑"/>
            </a:endParaRPr>
          </a:p>
        </p:txBody>
      </p:sp>
      <p:sp>
        <p:nvSpPr>
          <p:cNvPr id="22" name="矩形 21"/>
          <p:cNvSpPr/>
          <p:nvPr/>
        </p:nvSpPr>
        <p:spPr>
          <a:xfrm>
            <a:off x="585315"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23" name="矩形 22"/>
          <p:cNvSpPr/>
          <p:nvPr/>
        </p:nvSpPr>
        <p:spPr>
          <a:xfrm>
            <a:off x="173744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1</a:t>
            </a:r>
            <a:endParaRPr lang="zh-CN" altLang="en-US" sz="2800" b="1" kern="100" dirty="0">
              <a:solidFill>
                <a:srgbClr val="FF0000"/>
              </a:solidFill>
              <a:latin typeface="Times New Roman"/>
              <a:ea typeface="华文细黑"/>
            </a:endParaRPr>
          </a:p>
        </p:txBody>
      </p:sp>
      <p:sp>
        <p:nvSpPr>
          <p:cNvPr id="24" name="矩形 23"/>
          <p:cNvSpPr/>
          <p:nvPr/>
        </p:nvSpPr>
        <p:spPr>
          <a:xfrm>
            <a:off x="3321619"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5" name="矩形 24"/>
          <p:cNvSpPr/>
          <p:nvPr/>
        </p:nvSpPr>
        <p:spPr>
          <a:xfrm>
            <a:off x="5371751"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8" name="矩形 27"/>
          <p:cNvSpPr/>
          <p:nvPr/>
        </p:nvSpPr>
        <p:spPr>
          <a:xfrm>
            <a:off x="6392563" y="302485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29" name="矩形 28"/>
          <p:cNvSpPr/>
          <p:nvPr/>
        </p:nvSpPr>
        <p:spPr>
          <a:xfrm>
            <a:off x="8141993" y="30451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3</a:t>
            </a:r>
            <a:endParaRPr lang="zh-CN" altLang="en-US" sz="2800" b="1" kern="100" dirty="0">
              <a:solidFill>
                <a:srgbClr val="FF0000"/>
              </a:solidFill>
              <a:latin typeface="Times New Roman"/>
              <a:ea typeface="华文细黑"/>
            </a:endParaRPr>
          </a:p>
        </p:txBody>
      </p:sp>
      <p:sp>
        <p:nvSpPr>
          <p:cNvPr id="30" name="矩形 29"/>
          <p:cNvSpPr/>
          <p:nvPr/>
        </p:nvSpPr>
        <p:spPr>
          <a:xfrm>
            <a:off x="585315" y="3734779"/>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1" name="矩形 30"/>
          <p:cNvSpPr/>
          <p:nvPr/>
        </p:nvSpPr>
        <p:spPr>
          <a:xfrm>
            <a:off x="2383115" y="3750538"/>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16</a:t>
            </a:r>
            <a:endParaRPr lang="zh-CN" altLang="en-US" sz="2800" b="1" kern="100" dirty="0">
              <a:solidFill>
                <a:srgbClr val="FF0000"/>
              </a:solidFill>
              <a:latin typeface="Times New Roman"/>
              <a:ea typeface="华文细黑"/>
            </a:endParaRPr>
          </a:p>
        </p:txBody>
      </p:sp>
      <p:sp>
        <p:nvSpPr>
          <p:cNvPr id="32" name="矩形 31"/>
          <p:cNvSpPr/>
          <p:nvPr/>
        </p:nvSpPr>
        <p:spPr>
          <a:xfrm>
            <a:off x="3751267" y="3717826"/>
            <a:ext cx="543739" cy="523220"/>
          </a:xfrm>
          <a:prstGeom prst="rect">
            <a:avLst/>
          </a:prstGeom>
        </p:spPr>
        <p:txBody>
          <a:bodyPr wrap="none">
            <a:spAutoFit/>
          </a:bodyPr>
          <a:lstStyle/>
          <a:p>
            <a:r>
              <a:rPr lang="en-US" altLang="zh-CN" sz="2800" b="1" kern="100" dirty="0">
                <a:solidFill>
                  <a:srgbClr val="FF0000"/>
                </a:solidFill>
                <a:latin typeface="Times New Roman"/>
                <a:ea typeface="华文细黑"/>
              </a:rPr>
              <a:t>10</a:t>
            </a:r>
            <a:endParaRPr lang="zh-CN" altLang="en-US" sz="2800" b="1" kern="100" dirty="0">
              <a:solidFill>
                <a:srgbClr val="FF0000"/>
              </a:solidFill>
              <a:latin typeface="Times New Roman"/>
              <a:ea typeface="华文细黑"/>
            </a:endParaRPr>
          </a:p>
        </p:txBody>
      </p:sp>
      <p:sp>
        <p:nvSpPr>
          <p:cNvPr id="33" name="矩形 32"/>
          <p:cNvSpPr/>
          <p:nvPr/>
        </p:nvSpPr>
        <p:spPr>
          <a:xfrm>
            <a:off x="5531996" y="373814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2</a:t>
            </a:r>
            <a:endParaRPr lang="zh-CN" altLang="en-US" sz="2800" b="1" kern="100" dirty="0">
              <a:solidFill>
                <a:srgbClr val="FF0000"/>
              </a:solidFill>
              <a:latin typeface="Times New Roman"/>
              <a:ea typeface="华文细黑"/>
            </a:endParaRPr>
          </a:p>
        </p:txBody>
      </p:sp>
      <p:sp>
        <p:nvSpPr>
          <p:cNvPr id="34" name="矩形 33"/>
          <p:cNvSpPr/>
          <p:nvPr/>
        </p:nvSpPr>
        <p:spPr>
          <a:xfrm>
            <a:off x="7209234" y="3743206"/>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5</a:t>
            </a:r>
            <a:endParaRPr lang="zh-CN" altLang="en-US" sz="2800" b="1" kern="100" dirty="0">
              <a:solidFill>
                <a:srgbClr val="FF0000"/>
              </a:solidFill>
              <a:latin typeface="Times New Roman"/>
              <a:ea typeface="华文细黑"/>
            </a:endParaRPr>
          </a:p>
        </p:txBody>
      </p:sp>
      <p:sp>
        <p:nvSpPr>
          <p:cNvPr id="35" name="矩形 34"/>
          <p:cNvSpPr/>
          <p:nvPr/>
        </p:nvSpPr>
        <p:spPr>
          <a:xfrm>
            <a:off x="8717240" y="3735914"/>
            <a:ext cx="364202" cy="523220"/>
          </a:xfrm>
          <a:prstGeom prst="rect">
            <a:avLst/>
          </a:prstGeom>
        </p:spPr>
        <p:txBody>
          <a:bodyPr wrap="none">
            <a:spAutoFit/>
          </a:bodyPr>
          <a:lstStyle/>
          <a:p>
            <a:r>
              <a:rPr lang="en-US" altLang="zh-CN" sz="2800" b="1" kern="100" dirty="0">
                <a:solidFill>
                  <a:srgbClr val="FF0000"/>
                </a:solidFill>
                <a:latin typeface="Times New Roman"/>
                <a:ea typeface="华文细黑"/>
              </a:rPr>
              <a:t>8</a:t>
            </a:r>
            <a:endParaRPr lang="zh-CN" altLang="en-US" sz="2800" b="1" kern="100" dirty="0">
              <a:solidFill>
                <a:srgbClr val="FF0000"/>
              </a:solidFill>
              <a:latin typeface="Times New Roman"/>
              <a:ea typeface="华文细黑"/>
            </a:endParaRPr>
          </a:p>
        </p:txBody>
      </p:sp>
      <p:sp>
        <p:nvSpPr>
          <p:cNvPr id="36" name="矩形 35"/>
          <p:cNvSpPr/>
          <p:nvPr/>
        </p:nvSpPr>
        <p:spPr>
          <a:xfrm>
            <a:off x="0" y="6663993"/>
            <a:ext cx="12194933" cy="194007"/>
          </a:xfrm>
          <a:prstGeom prst="rect">
            <a:avLst/>
          </a:prstGeom>
          <a:solidFill>
            <a:srgbClr val="F4B183"/>
          </a:solidFill>
          <a:ln>
            <a:noFill/>
          </a:ln>
        </p:spPr>
        <p:style>
          <a:lnRef idx="1">
            <a:schemeClr val="accent5"/>
          </a:lnRef>
          <a:fillRef idx="2">
            <a:schemeClr val="accent5"/>
          </a:fillRef>
          <a:effectRef idx="1">
            <a:schemeClr val="accent5"/>
          </a:effectRef>
          <a:fontRef idx="minor">
            <a:schemeClr val="dk1"/>
          </a:fontRef>
        </p:style>
        <p:txBody>
          <a:bodyPr rtlCol="0" anchor="ctr"/>
          <a:lstStyle/>
          <a:p>
            <a:pPr algn="ctr">
              <a:lnSpc>
                <a:spcPct val="150000"/>
              </a:lnSpc>
            </a:pPr>
            <a:endParaRPr lang="zh-CN" altLang="en-US" kern="100" dirty="0">
              <a:solidFill>
                <a:srgbClr val="0000CC"/>
              </a:solidFill>
              <a:latin typeface="Times New Roman" panose="02020603050405020304" pitchFamily="18" charset="0"/>
              <a:ea typeface="华文细黑" panose="02010600040101010101" pitchFamily="2" charset="-122"/>
              <a:cs typeface="Times New Roman" panose="02020603050405020304" pitchFamily="18" charset="0"/>
            </a:endParaRPr>
          </a:p>
        </p:txBody>
      </p:sp>
      <p:sp>
        <p:nvSpPr>
          <p:cNvPr id="38" name="Rectangle 21">
            <a:hlinkClick r:id="rId7" action="ppaction://hlinksldjump"/>
          </p:cNvPr>
          <p:cNvSpPr>
            <a:spLocks noChangeArrowheads="1"/>
          </p:cNvSpPr>
          <p:nvPr/>
        </p:nvSpPr>
        <p:spPr bwMode="auto">
          <a:xfrm>
            <a:off x="10055646" y="10890"/>
            <a:ext cx="397262"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solidFill>
                  <a:srgbClr val="0000FF"/>
                </a:solidFill>
                <a:effectLst>
                  <a:reflection blurRad="6350" stA="55000" endA="300" endPos="45500" dir="5400000" sy="-100000" algn="bl" rotWithShape="0"/>
                </a:effectLst>
                <a:latin typeface="Broadway" pitchFamily="82" charset="0"/>
                <a:ea typeface="楷体" pitchFamily="49" charset="-122"/>
                <a:cs typeface="经典繁仿黑" pitchFamily="49" charset="-122"/>
              </a:rPr>
              <a:t>1</a:t>
            </a:r>
          </a:p>
        </p:txBody>
      </p:sp>
      <p:sp>
        <p:nvSpPr>
          <p:cNvPr id="39" name="Rectangle 21">
            <a:hlinkClick r:id="rId8" action="ppaction://hlinksldjump"/>
          </p:cNvPr>
          <p:cNvSpPr>
            <a:spLocks noChangeArrowheads="1"/>
          </p:cNvSpPr>
          <p:nvPr/>
        </p:nvSpPr>
        <p:spPr bwMode="auto">
          <a:xfrm>
            <a:off x="10557824" y="10890"/>
            <a:ext cx="373120"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2</a:t>
            </a:r>
          </a:p>
        </p:txBody>
      </p:sp>
      <p:sp>
        <p:nvSpPr>
          <p:cNvPr id="40" name="Rectangle 21">
            <a:hlinkClick r:id="rId9" action="ppaction://hlinksldjump"/>
          </p:cNvPr>
          <p:cNvSpPr>
            <a:spLocks noChangeArrowheads="1"/>
          </p:cNvSpPr>
          <p:nvPr/>
        </p:nvSpPr>
        <p:spPr bwMode="auto">
          <a:xfrm>
            <a:off x="11035860" y="10890"/>
            <a:ext cx="348978"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3</a:t>
            </a:r>
          </a:p>
        </p:txBody>
      </p:sp>
      <p:sp>
        <p:nvSpPr>
          <p:cNvPr id="41" name="Rectangle 21">
            <a:hlinkClick r:id="rId10" action="ppaction://hlinksldjump"/>
          </p:cNvPr>
          <p:cNvSpPr>
            <a:spLocks noChangeArrowheads="1"/>
          </p:cNvSpPr>
          <p:nvPr/>
        </p:nvSpPr>
        <p:spPr bwMode="auto">
          <a:xfrm>
            <a:off x="11489754" y="10890"/>
            <a:ext cx="396844" cy="575867"/>
          </a:xfrm>
          <a:prstGeom prst="rect">
            <a:avLst/>
          </a:prstGeom>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121898" tIns="60948" rIns="121898" bIns="60948" anchor="ctr"/>
          <a:lstStyle/>
          <a:p>
            <a:pPr algn="ctr" defTabSz="914400"/>
            <a:r>
              <a:rPr lang="en-US" altLang="zh-CN" sz="2000" dirty="0">
                <a:effectLst>
                  <a:reflection blurRad="6350" stA="55000" endA="300" endPos="45500" dir="5400000" sy="-100000" algn="bl" rotWithShape="0"/>
                </a:effectLst>
                <a:latin typeface="Broadway" pitchFamily="82" charset="0"/>
                <a:ea typeface="楷体" pitchFamily="49" charset="-122"/>
                <a:cs typeface="经典繁仿黑" pitchFamily="49" charset="-122"/>
              </a:rPr>
              <a:t>4</a:t>
            </a:r>
          </a:p>
        </p:txBody>
      </p:sp>
      <p:sp>
        <p:nvSpPr>
          <p:cNvPr id="37" name="矩形 36"/>
          <p:cNvSpPr/>
          <p:nvPr/>
        </p:nvSpPr>
        <p:spPr>
          <a:xfrm>
            <a:off x="432519" y="4509914"/>
            <a:ext cx="8787983" cy="1708160"/>
          </a:xfrm>
          <a:prstGeom prst="rect">
            <a:avLst/>
          </a:prstGeom>
        </p:spPr>
        <p:txBody>
          <a:bodyPr wrap="none">
            <a:spAutoFit/>
          </a:bodyPr>
          <a:lstStyle/>
          <a:p>
            <a:pPr>
              <a:lnSpc>
                <a:spcPct val="125000"/>
              </a:lnSpc>
            </a:pPr>
            <a:r>
              <a:rPr lang="en-US" altLang="zh-CN" sz="2800" b="1" kern="100" dirty="0" smtClean="0">
                <a:solidFill>
                  <a:srgbClr val="0000FF"/>
                </a:solidFill>
                <a:latin typeface="Times New Roman"/>
                <a:ea typeface="华文细黑"/>
              </a:rPr>
              <a:t>① </a:t>
            </a:r>
            <a:r>
              <a:rPr lang="zh-CN" altLang="en-US" sz="2800" b="1" kern="100" dirty="0">
                <a:solidFill>
                  <a:srgbClr val="0000FF"/>
                </a:solidFill>
                <a:latin typeface="Times New Roman"/>
                <a:ea typeface="华文细黑"/>
              </a:rPr>
              <a:t>先</a:t>
            </a:r>
            <a:r>
              <a:rPr lang="zh-CN" altLang="en-US" sz="2800" b="1" kern="100" dirty="0" smtClean="0">
                <a:solidFill>
                  <a:srgbClr val="0000FF"/>
                </a:solidFill>
                <a:latin typeface="Times New Roman"/>
                <a:ea typeface="华文细黑"/>
              </a:rPr>
              <a:t>用电子转移守恒，定四物系数；</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② </a:t>
            </a:r>
            <a:r>
              <a:rPr lang="zh-CN" altLang="en-US" sz="2800" b="1" kern="100" dirty="0" smtClean="0">
                <a:solidFill>
                  <a:srgbClr val="0000FF"/>
                </a:solidFill>
                <a:latin typeface="Times New Roman"/>
                <a:ea typeface="华文细黑"/>
              </a:rPr>
              <a:t>观察电荷守恒；</a:t>
            </a:r>
            <a:endParaRPr lang="en-US" altLang="zh-CN" sz="2800" b="1" kern="100" dirty="0" smtClean="0">
              <a:solidFill>
                <a:srgbClr val="0000FF"/>
              </a:solidFill>
              <a:latin typeface="Times New Roman"/>
              <a:ea typeface="华文细黑"/>
            </a:endParaRPr>
          </a:p>
          <a:p>
            <a:pPr>
              <a:lnSpc>
                <a:spcPct val="125000"/>
              </a:lnSpc>
            </a:pPr>
            <a:r>
              <a:rPr lang="en-US" altLang="zh-CN" sz="2800" b="1" kern="100" dirty="0" smtClean="0">
                <a:solidFill>
                  <a:srgbClr val="0000FF"/>
                </a:solidFill>
                <a:latin typeface="Times New Roman"/>
                <a:ea typeface="华文细黑"/>
              </a:rPr>
              <a:t>③ </a:t>
            </a:r>
            <a:r>
              <a:rPr lang="zh-CN" altLang="en-US" sz="2800" b="1" kern="100" dirty="0" smtClean="0">
                <a:solidFill>
                  <a:srgbClr val="0000FF"/>
                </a:solidFill>
                <a:latin typeface="Times New Roman"/>
                <a:ea typeface="华文细黑"/>
              </a:rPr>
              <a:t>看溶液环境，酸性：补</a:t>
            </a:r>
            <a:r>
              <a:rPr lang="en-US" altLang="zh-CN" sz="2800" b="1" kern="100" dirty="0" smtClean="0">
                <a:solidFill>
                  <a:srgbClr val="0000FF"/>
                </a:solidFill>
                <a:latin typeface="Times New Roman"/>
                <a:ea typeface="华文细黑"/>
              </a:rPr>
              <a:t>H</a:t>
            </a:r>
            <a:r>
              <a:rPr lang="en-US" altLang="zh-CN" sz="2800" b="1" kern="100" baseline="30000" dirty="0" smtClean="0">
                <a:solidFill>
                  <a:srgbClr val="0000FF"/>
                </a:solidFill>
                <a:latin typeface="Times New Roman"/>
                <a:ea typeface="华文细黑"/>
              </a:rPr>
              <a:t>+</a:t>
            </a:r>
            <a:r>
              <a:rPr lang="zh-CN" altLang="en-US" sz="2800" b="1" kern="100" dirty="0" smtClean="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r>
              <a:rPr lang="zh-CN" altLang="en-US" sz="2800" b="1" kern="100" dirty="0" smtClean="0">
                <a:solidFill>
                  <a:srgbClr val="0000FF"/>
                </a:solidFill>
                <a:latin typeface="Times New Roman"/>
                <a:ea typeface="华文细黑"/>
              </a:rPr>
              <a:t>；碱性：</a:t>
            </a:r>
            <a:r>
              <a:rPr lang="en-US" altLang="zh-CN" sz="2800" b="1" kern="100" dirty="0" smtClean="0">
                <a:solidFill>
                  <a:srgbClr val="0000FF"/>
                </a:solidFill>
                <a:latin typeface="Times New Roman"/>
                <a:ea typeface="华文细黑"/>
              </a:rPr>
              <a:t>OH</a:t>
            </a:r>
            <a:r>
              <a:rPr lang="en-US" altLang="zh-CN" sz="2800" b="1" kern="100" baseline="30000" dirty="0" smtClean="0">
                <a:solidFill>
                  <a:srgbClr val="0000FF"/>
                </a:solidFill>
                <a:latin typeface="Times New Roman"/>
                <a:ea typeface="华文细黑"/>
              </a:rPr>
              <a:t>-</a:t>
            </a:r>
            <a:r>
              <a:rPr lang="zh-CN" altLang="en-US" sz="2800" b="1" kern="100" dirty="0">
                <a:solidFill>
                  <a:srgbClr val="0000FF"/>
                </a:solidFill>
                <a:latin typeface="Times New Roman"/>
                <a:ea typeface="华文细黑"/>
              </a:rPr>
              <a:t>和</a:t>
            </a:r>
            <a:r>
              <a:rPr lang="en-US" altLang="zh-CN" sz="2800" b="1" kern="100" dirty="0" smtClean="0">
                <a:solidFill>
                  <a:srgbClr val="0000FF"/>
                </a:solidFill>
                <a:latin typeface="Times New Roman"/>
                <a:ea typeface="华文细黑"/>
              </a:rPr>
              <a:t>H</a:t>
            </a:r>
            <a:r>
              <a:rPr lang="en-US" altLang="zh-CN" sz="2800" b="1" kern="100" baseline="-25000" dirty="0" smtClean="0">
                <a:solidFill>
                  <a:srgbClr val="0000FF"/>
                </a:solidFill>
                <a:latin typeface="Times New Roman"/>
                <a:ea typeface="华文细黑"/>
              </a:rPr>
              <a:t>2</a:t>
            </a:r>
            <a:r>
              <a:rPr lang="en-US" altLang="zh-CN" sz="2800" b="1" kern="100" dirty="0" smtClean="0">
                <a:solidFill>
                  <a:srgbClr val="0000FF"/>
                </a:solidFill>
                <a:latin typeface="Times New Roman"/>
                <a:ea typeface="华文细黑"/>
              </a:rPr>
              <a:t>O</a:t>
            </a:r>
          </a:p>
        </p:txBody>
      </p:sp>
      <p:sp>
        <p:nvSpPr>
          <p:cNvPr id="11" name="TextBox 10"/>
          <p:cNvSpPr txBox="1"/>
          <p:nvPr/>
        </p:nvSpPr>
        <p:spPr>
          <a:xfrm>
            <a:off x="8886626" y="981522"/>
            <a:ext cx="3350597"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还原剂</a:t>
            </a:r>
            <a:r>
              <a:rPr lang="en-US" altLang="zh-CN" sz="2800" b="1" dirty="0" smtClean="0">
                <a:solidFill>
                  <a:srgbClr val="0000FF"/>
                </a:solidFill>
                <a:latin typeface="Times New Roman" panose="02020603050405020304" pitchFamily="18" charset="0"/>
                <a:cs typeface="Times New Roman" panose="02020603050405020304" pitchFamily="18" charset="0"/>
              </a:rPr>
              <a:t>):n(</a:t>
            </a:r>
            <a:r>
              <a:rPr lang="zh-CN" altLang="en-US" sz="2800" b="1" dirty="0" smtClean="0">
                <a:solidFill>
                  <a:srgbClr val="0000FF"/>
                </a:solidFill>
                <a:latin typeface="Times New Roman" panose="02020603050405020304" pitchFamily="18" charset="0"/>
                <a:cs typeface="Times New Roman" panose="02020603050405020304" pitchFamily="18" charset="0"/>
              </a:rPr>
              <a:t>氧化剂</a:t>
            </a:r>
            <a:r>
              <a:rPr lang="en-US" altLang="zh-CN" sz="2800" b="1" dirty="0" smtClean="0">
                <a:solidFill>
                  <a:srgbClr val="0000FF"/>
                </a:solidFill>
                <a:latin typeface="Times New Roman" panose="02020603050405020304" pitchFamily="18" charset="0"/>
                <a:cs typeface="Times New Roman" panose="02020603050405020304" pitchFamily="18" charset="0"/>
              </a:rPr>
              <a:t>)</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12" name="TextBox 11"/>
          <p:cNvSpPr txBox="1"/>
          <p:nvPr/>
        </p:nvSpPr>
        <p:spPr>
          <a:xfrm>
            <a:off x="10493010" y="1629594"/>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2:1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2" name="TextBox 41"/>
          <p:cNvSpPr txBox="1"/>
          <p:nvPr/>
        </p:nvSpPr>
        <p:spPr>
          <a:xfrm>
            <a:off x="10500394" y="2296602"/>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3:2</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3" name="TextBox 42"/>
          <p:cNvSpPr txBox="1"/>
          <p:nvPr/>
        </p:nvSpPr>
        <p:spPr>
          <a:xfrm>
            <a:off x="10513094" y="297234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
        <p:nvSpPr>
          <p:cNvPr id="44" name="TextBox 43"/>
          <p:cNvSpPr txBox="1"/>
          <p:nvPr/>
        </p:nvSpPr>
        <p:spPr>
          <a:xfrm>
            <a:off x="10531110" y="3717826"/>
            <a:ext cx="663964" cy="523220"/>
          </a:xfrm>
          <a:prstGeom prst="rect">
            <a:avLst/>
          </a:prstGeom>
          <a:noFill/>
        </p:spPr>
        <p:txBody>
          <a:bodyPr wrap="none" rtlCol="0">
            <a:spAutoFit/>
          </a:bodyPr>
          <a:lstStyle/>
          <a:p>
            <a:r>
              <a:rPr lang="en-US" altLang="zh-CN" sz="2800" b="1" dirty="0" smtClean="0">
                <a:solidFill>
                  <a:srgbClr val="0000FF"/>
                </a:solidFill>
                <a:latin typeface="Times New Roman" panose="02020603050405020304" pitchFamily="18" charset="0"/>
                <a:cs typeface="Times New Roman" panose="02020603050405020304" pitchFamily="18" charset="0"/>
              </a:rPr>
              <a:t>5:1</a:t>
            </a:r>
            <a:endParaRPr lang="zh-CN" altLang="en-US" sz="2800" b="1" dirty="0">
              <a:solidFill>
                <a:srgbClr val="0000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283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7">
                                            <p:txEl>
                                              <p:pRg st="0" end="0"/>
                                            </p:txEl>
                                          </p:spTgt>
                                        </p:tgtEl>
                                        <p:attrNameLst>
                                          <p:attrName>style.visibility</p:attrName>
                                        </p:attrNameLst>
                                      </p:cBhvr>
                                      <p:to>
                                        <p:strVal val="visible"/>
                                      </p:to>
                                    </p:set>
                                    <p:animEffect transition="in" filter="fade">
                                      <p:cBhvr>
                                        <p:cTn id="7" dur="1000"/>
                                        <p:tgtEl>
                                          <p:spTgt spid="37">
                                            <p:txEl>
                                              <p:pRg st="0" end="0"/>
                                            </p:txEl>
                                          </p:spTgt>
                                        </p:tgtEl>
                                      </p:cBhvr>
                                    </p:animEffect>
                                    <p:anim calcmode="lin" valueType="num">
                                      <p:cBhvr>
                                        <p:cTn id="8" dur="1000" fill="hold"/>
                                        <p:tgtEl>
                                          <p:spTgt spid="3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7">
                                            <p:txEl>
                                              <p:pRg st="1" end="1"/>
                                            </p:txEl>
                                          </p:spTgt>
                                        </p:tgtEl>
                                        <p:attrNameLst>
                                          <p:attrName>style.visibility</p:attrName>
                                        </p:attrNameLst>
                                      </p:cBhvr>
                                      <p:to>
                                        <p:strVal val="visible"/>
                                      </p:to>
                                    </p:set>
                                    <p:animEffect transition="in" filter="fade">
                                      <p:cBhvr>
                                        <p:cTn id="14" dur="1000"/>
                                        <p:tgtEl>
                                          <p:spTgt spid="37">
                                            <p:txEl>
                                              <p:pRg st="1" end="1"/>
                                            </p:txEl>
                                          </p:spTgt>
                                        </p:tgtEl>
                                      </p:cBhvr>
                                    </p:animEffect>
                                    <p:anim calcmode="lin" valueType="num">
                                      <p:cBhvr>
                                        <p:cTn id="15" dur="1000" fill="hold"/>
                                        <p:tgtEl>
                                          <p:spTgt spid="37">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7">
                                            <p:txEl>
                                              <p:pRg st="2" end="2"/>
                                            </p:txEl>
                                          </p:spTgt>
                                        </p:tgtEl>
                                        <p:attrNameLst>
                                          <p:attrName>style.visibility</p:attrName>
                                        </p:attrNameLst>
                                      </p:cBhvr>
                                      <p:to>
                                        <p:strVal val="visible"/>
                                      </p:to>
                                    </p:set>
                                    <p:animEffect transition="in" filter="fade">
                                      <p:cBhvr>
                                        <p:cTn id="21" dur="1000"/>
                                        <p:tgtEl>
                                          <p:spTgt spid="37">
                                            <p:txEl>
                                              <p:pRg st="2" end="2"/>
                                            </p:txEl>
                                          </p:spTgt>
                                        </p:tgtEl>
                                      </p:cBhvr>
                                    </p:animEffect>
                                    <p:anim calcmode="lin" valueType="num">
                                      <p:cBhvr>
                                        <p:cTn id="22" dur="1000" fill="hold"/>
                                        <p:tgtEl>
                                          <p:spTgt spid="37">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barn(inVertical)">
                                      <p:cBhvr>
                                        <p:cTn id="28" dur="5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blinds(horizontal)">
                                      <p:cBhvr>
                                        <p:cTn id="33" dur="500"/>
                                        <p:tgtEl>
                                          <p:spTgt spid="3"/>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blinds(horizontal)">
                                      <p:cBhvr>
                                        <p:cTn id="38" dur="500"/>
                                        <p:tgtEl>
                                          <p:spTgt spid="4"/>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10" fill="hold" grpId="0" nodeType="click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blinds(horizontal)">
                                      <p:cBhvr>
                                        <p:cTn id="43" dur="500"/>
                                        <p:tgtEl>
                                          <p:spTgt spid="5"/>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blinds(horizontal)">
                                      <p:cBhvr>
                                        <p:cTn id="48" dur="500"/>
                                        <p:tgtEl>
                                          <p:spTgt spid="8"/>
                                        </p:tgtEl>
                                      </p:cBhvr>
                                    </p:animEffect>
                                  </p:childTnLst>
                                </p:cTn>
                              </p:par>
                            </p:childTnLst>
                          </p:cTn>
                        </p:par>
                      </p:childTnLst>
                    </p:cTn>
                  </p:par>
                  <p:par>
                    <p:cTn id="49" fill="hold">
                      <p:stCondLst>
                        <p:cond delay="indefinite"/>
                      </p:stCondLst>
                      <p:childTnLst>
                        <p:par>
                          <p:cTn id="50" fill="hold">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blinds(horizontal)">
                                      <p:cBhvr>
                                        <p:cTn id="53" dur="500"/>
                                        <p:tgtEl>
                                          <p:spTgt spid="9"/>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4" fill="hold" grpId="0" nodeType="clickEffect">
                                  <p:stCondLst>
                                    <p:cond delay="0"/>
                                  </p:stCondLst>
                                  <p:childTnLst>
                                    <p:set>
                                      <p:cBhvr>
                                        <p:cTn id="57" dur="1" fill="hold">
                                          <p:stCondLst>
                                            <p:cond delay="0"/>
                                          </p:stCondLst>
                                        </p:cTn>
                                        <p:tgtEl>
                                          <p:spTgt spid="12"/>
                                        </p:tgtEl>
                                        <p:attrNameLst>
                                          <p:attrName>style.visibility</p:attrName>
                                        </p:attrNameLst>
                                      </p:cBhvr>
                                      <p:to>
                                        <p:strVal val="visible"/>
                                      </p:to>
                                    </p:set>
                                    <p:animEffect transition="in" filter="wipe(down)">
                                      <p:cBhvr>
                                        <p:cTn id="58" dur="500"/>
                                        <p:tgtEl>
                                          <p:spTgt spid="12"/>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blinds(horizontal)">
                                      <p:cBhvr>
                                        <p:cTn id="63" dur="500"/>
                                        <p:tgtEl>
                                          <p:spTgt spid="10"/>
                                        </p:tgtEl>
                                      </p:cBhvr>
                                    </p:animEffect>
                                  </p:childTnLst>
                                </p:cTn>
                              </p:par>
                            </p:childTnLst>
                          </p:cTn>
                        </p:par>
                      </p:childTnLst>
                    </p:cTn>
                  </p:par>
                  <p:par>
                    <p:cTn id="64" fill="hold">
                      <p:stCondLst>
                        <p:cond delay="indefinite"/>
                      </p:stCondLst>
                      <p:childTnLst>
                        <p:par>
                          <p:cTn id="65" fill="hold">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13"/>
                                        </p:tgtEl>
                                        <p:attrNameLst>
                                          <p:attrName>style.visibility</p:attrName>
                                        </p:attrNameLst>
                                      </p:cBhvr>
                                      <p:to>
                                        <p:strVal val="visible"/>
                                      </p:to>
                                    </p:set>
                                    <p:animEffect transition="in" filter="blinds(horizontal)">
                                      <p:cBhvr>
                                        <p:cTn id="68" dur="500"/>
                                        <p:tgtEl>
                                          <p:spTgt spid="13"/>
                                        </p:tgtEl>
                                      </p:cBhvr>
                                    </p:animEffect>
                                  </p:childTnLst>
                                </p:cTn>
                              </p:par>
                            </p:childTnLst>
                          </p:cTn>
                        </p:par>
                      </p:childTnLst>
                    </p:cTn>
                  </p:par>
                  <p:par>
                    <p:cTn id="69" fill="hold">
                      <p:stCondLst>
                        <p:cond delay="indefinite"/>
                      </p:stCondLst>
                      <p:childTnLst>
                        <p:par>
                          <p:cTn id="70" fill="hold">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blinds(horizontal)">
                                      <p:cBhvr>
                                        <p:cTn id="73" dur="500"/>
                                        <p:tgtEl>
                                          <p:spTgt spid="14"/>
                                        </p:tgtEl>
                                      </p:cBhvr>
                                    </p:animEffect>
                                  </p:childTnLst>
                                </p:cTn>
                              </p:par>
                            </p:childTnLst>
                          </p:cTn>
                        </p:par>
                      </p:childTnLst>
                    </p:cTn>
                  </p:par>
                  <p:par>
                    <p:cTn id="74" fill="hold">
                      <p:stCondLst>
                        <p:cond delay="indefinite"/>
                      </p:stCondLst>
                      <p:childTnLst>
                        <p:par>
                          <p:cTn id="75" fill="hold">
                            <p:stCondLst>
                              <p:cond delay="0"/>
                            </p:stCondLst>
                            <p:childTnLst>
                              <p:par>
                                <p:cTn id="76" presetID="3" presetClass="entr" presetSubtype="10" fill="hold" grpId="0" nodeType="clickEffect">
                                  <p:stCondLst>
                                    <p:cond delay="0"/>
                                  </p:stCondLst>
                                  <p:childTnLst>
                                    <p:set>
                                      <p:cBhvr>
                                        <p:cTn id="77" dur="1" fill="hold">
                                          <p:stCondLst>
                                            <p:cond delay="0"/>
                                          </p:stCondLst>
                                        </p:cTn>
                                        <p:tgtEl>
                                          <p:spTgt spid="15"/>
                                        </p:tgtEl>
                                        <p:attrNameLst>
                                          <p:attrName>style.visibility</p:attrName>
                                        </p:attrNameLst>
                                      </p:cBhvr>
                                      <p:to>
                                        <p:strVal val="visible"/>
                                      </p:to>
                                    </p:set>
                                    <p:animEffect transition="in" filter="blinds(horizontal)">
                                      <p:cBhvr>
                                        <p:cTn id="78" dur="500"/>
                                        <p:tgtEl>
                                          <p:spTgt spid="15"/>
                                        </p:tgtEl>
                                      </p:cBhvr>
                                    </p:animEffect>
                                  </p:childTnLst>
                                </p:cTn>
                              </p:par>
                            </p:childTnLst>
                          </p:cTn>
                        </p:par>
                      </p:childTnLst>
                    </p:cTn>
                  </p:par>
                  <p:par>
                    <p:cTn id="79" fill="hold">
                      <p:stCondLst>
                        <p:cond delay="indefinite"/>
                      </p:stCondLst>
                      <p:childTnLst>
                        <p:par>
                          <p:cTn id="80" fill="hold">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16"/>
                                        </p:tgtEl>
                                        <p:attrNameLst>
                                          <p:attrName>style.visibility</p:attrName>
                                        </p:attrNameLst>
                                      </p:cBhvr>
                                      <p:to>
                                        <p:strVal val="visible"/>
                                      </p:to>
                                    </p:set>
                                    <p:animEffect transition="in" filter="blinds(horizontal)">
                                      <p:cBhvr>
                                        <p:cTn id="83" dur="500"/>
                                        <p:tgtEl>
                                          <p:spTgt spid="16"/>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4" fill="hold" grpId="0" nodeType="clickEffect">
                                  <p:stCondLst>
                                    <p:cond delay="0"/>
                                  </p:stCondLst>
                                  <p:childTnLst>
                                    <p:set>
                                      <p:cBhvr>
                                        <p:cTn id="87" dur="1" fill="hold">
                                          <p:stCondLst>
                                            <p:cond delay="0"/>
                                          </p:stCondLst>
                                        </p:cTn>
                                        <p:tgtEl>
                                          <p:spTgt spid="42"/>
                                        </p:tgtEl>
                                        <p:attrNameLst>
                                          <p:attrName>style.visibility</p:attrName>
                                        </p:attrNameLst>
                                      </p:cBhvr>
                                      <p:to>
                                        <p:strVal val="visible"/>
                                      </p:to>
                                    </p:set>
                                    <p:animEffect transition="in" filter="wipe(down)">
                                      <p:cBhvr>
                                        <p:cTn id="88" dur="500"/>
                                        <p:tgtEl>
                                          <p:spTgt spid="42"/>
                                        </p:tgtEl>
                                      </p:cBhvr>
                                    </p:animEffect>
                                  </p:childTnLst>
                                </p:cTn>
                              </p:par>
                            </p:childTnLst>
                          </p:cTn>
                        </p:par>
                      </p:childTnLst>
                    </p:cTn>
                  </p:par>
                  <p:par>
                    <p:cTn id="89" fill="hold">
                      <p:stCondLst>
                        <p:cond delay="indefinite"/>
                      </p:stCondLst>
                      <p:childTnLst>
                        <p:par>
                          <p:cTn id="90" fill="hold">
                            <p:stCondLst>
                              <p:cond delay="0"/>
                            </p:stCondLst>
                            <p:childTnLst>
                              <p:par>
                                <p:cTn id="91" presetID="3" presetClass="entr" presetSubtype="10" fill="hold" grpId="0" nodeType="clickEffect">
                                  <p:stCondLst>
                                    <p:cond delay="0"/>
                                  </p:stCondLst>
                                  <p:childTnLst>
                                    <p:set>
                                      <p:cBhvr>
                                        <p:cTn id="92" dur="1" fill="hold">
                                          <p:stCondLst>
                                            <p:cond delay="0"/>
                                          </p:stCondLst>
                                        </p:cTn>
                                        <p:tgtEl>
                                          <p:spTgt spid="22"/>
                                        </p:tgtEl>
                                        <p:attrNameLst>
                                          <p:attrName>style.visibility</p:attrName>
                                        </p:attrNameLst>
                                      </p:cBhvr>
                                      <p:to>
                                        <p:strVal val="visible"/>
                                      </p:to>
                                    </p:set>
                                    <p:animEffect transition="in" filter="blinds(horizontal)">
                                      <p:cBhvr>
                                        <p:cTn id="93" dur="500"/>
                                        <p:tgtEl>
                                          <p:spTgt spid="22"/>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ntr" presetSubtype="10" fill="hold" grpId="0" nodeType="clickEffect">
                                  <p:stCondLst>
                                    <p:cond delay="0"/>
                                  </p:stCondLst>
                                  <p:childTnLst>
                                    <p:set>
                                      <p:cBhvr>
                                        <p:cTn id="97" dur="1" fill="hold">
                                          <p:stCondLst>
                                            <p:cond delay="0"/>
                                          </p:stCondLst>
                                        </p:cTn>
                                        <p:tgtEl>
                                          <p:spTgt spid="23"/>
                                        </p:tgtEl>
                                        <p:attrNameLst>
                                          <p:attrName>style.visibility</p:attrName>
                                        </p:attrNameLst>
                                      </p:cBhvr>
                                      <p:to>
                                        <p:strVal val="visible"/>
                                      </p:to>
                                    </p:set>
                                    <p:animEffect transition="in" filter="blinds(horizontal)">
                                      <p:cBhvr>
                                        <p:cTn id="98" dur="500"/>
                                        <p:tgtEl>
                                          <p:spTgt spid="23"/>
                                        </p:tgtEl>
                                      </p:cBhvr>
                                    </p:animEffect>
                                  </p:childTnLst>
                                </p:cTn>
                              </p:par>
                            </p:childTnLst>
                          </p:cTn>
                        </p:par>
                      </p:childTnLst>
                    </p:cTn>
                  </p:par>
                  <p:par>
                    <p:cTn id="99" fill="hold">
                      <p:stCondLst>
                        <p:cond delay="indefinite"/>
                      </p:stCondLst>
                      <p:childTnLst>
                        <p:par>
                          <p:cTn id="100" fill="hold">
                            <p:stCondLst>
                              <p:cond delay="0"/>
                            </p:stCondLst>
                            <p:childTnLst>
                              <p:par>
                                <p:cTn id="101" presetID="3" presetClass="entr" presetSubtype="10" fill="hold" grpId="0" nodeType="clickEffect">
                                  <p:stCondLst>
                                    <p:cond delay="0"/>
                                  </p:stCondLst>
                                  <p:childTnLst>
                                    <p:set>
                                      <p:cBhvr>
                                        <p:cTn id="102" dur="1" fill="hold">
                                          <p:stCondLst>
                                            <p:cond delay="0"/>
                                          </p:stCondLst>
                                        </p:cTn>
                                        <p:tgtEl>
                                          <p:spTgt spid="24"/>
                                        </p:tgtEl>
                                        <p:attrNameLst>
                                          <p:attrName>style.visibility</p:attrName>
                                        </p:attrNameLst>
                                      </p:cBhvr>
                                      <p:to>
                                        <p:strVal val="visible"/>
                                      </p:to>
                                    </p:set>
                                    <p:animEffect transition="in" filter="blinds(horizontal)">
                                      <p:cBhvr>
                                        <p:cTn id="103" dur="500"/>
                                        <p:tgtEl>
                                          <p:spTgt spid="24"/>
                                        </p:tgtEl>
                                      </p:cBhvr>
                                    </p:animEffect>
                                  </p:childTnLst>
                                </p:cTn>
                              </p:par>
                            </p:childTnLst>
                          </p:cTn>
                        </p:par>
                      </p:childTnLst>
                    </p:cTn>
                  </p:par>
                  <p:par>
                    <p:cTn id="104" fill="hold">
                      <p:stCondLst>
                        <p:cond delay="indefinite"/>
                      </p:stCondLst>
                      <p:childTnLst>
                        <p:par>
                          <p:cTn id="105" fill="hold">
                            <p:stCondLst>
                              <p:cond delay="0"/>
                            </p:stCondLst>
                            <p:childTnLst>
                              <p:par>
                                <p:cTn id="106" presetID="3" presetClass="entr" presetSubtype="10" fill="hold" grpId="0" nodeType="clickEffect">
                                  <p:stCondLst>
                                    <p:cond delay="0"/>
                                  </p:stCondLst>
                                  <p:childTnLst>
                                    <p:set>
                                      <p:cBhvr>
                                        <p:cTn id="107" dur="1" fill="hold">
                                          <p:stCondLst>
                                            <p:cond delay="0"/>
                                          </p:stCondLst>
                                        </p:cTn>
                                        <p:tgtEl>
                                          <p:spTgt spid="25"/>
                                        </p:tgtEl>
                                        <p:attrNameLst>
                                          <p:attrName>style.visibility</p:attrName>
                                        </p:attrNameLst>
                                      </p:cBhvr>
                                      <p:to>
                                        <p:strVal val="visible"/>
                                      </p:to>
                                    </p:set>
                                    <p:animEffect transition="in" filter="blinds(horizontal)">
                                      <p:cBhvr>
                                        <p:cTn id="108" dur="500"/>
                                        <p:tgtEl>
                                          <p:spTgt spid="25"/>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10" fill="hold" grpId="0" nodeType="clickEffect">
                                  <p:stCondLst>
                                    <p:cond delay="0"/>
                                  </p:stCondLst>
                                  <p:childTnLst>
                                    <p:set>
                                      <p:cBhvr>
                                        <p:cTn id="112" dur="1" fill="hold">
                                          <p:stCondLst>
                                            <p:cond delay="0"/>
                                          </p:stCondLst>
                                        </p:cTn>
                                        <p:tgtEl>
                                          <p:spTgt spid="28"/>
                                        </p:tgtEl>
                                        <p:attrNameLst>
                                          <p:attrName>style.visibility</p:attrName>
                                        </p:attrNameLst>
                                      </p:cBhvr>
                                      <p:to>
                                        <p:strVal val="visible"/>
                                      </p:to>
                                    </p:set>
                                    <p:animEffect transition="in" filter="blinds(horizontal)">
                                      <p:cBhvr>
                                        <p:cTn id="113" dur="500"/>
                                        <p:tgtEl>
                                          <p:spTgt spid="28"/>
                                        </p:tgtEl>
                                      </p:cBhvr>
                                    </p:animEffect>
                                  </p:childTnLst>
                                </p:cTn>
                              </p:par>
                            </p:childTnLst>
                          </p:cTn>
                        </p:par>
                      </p:childTnLst>
                    </p:cTn>
                  </p:par>
                  <p:par>
                    <p:cTn id="114" fill="hold">
                      <p:stCondLst>
                        <p:cond delay="indefinite"/>
                      </p:stCondLst>
                      <p:childTnLst>
                        <p:par>
                          <p:cTn id="115" fill="hold">
                            <p:stCondLst>
                              <p:cond delay="0"/>
                            </p:stCondLst>
                            <p:childTnLst>
                              <p:par>
                                <p:cTn id="116" presetID="3" presetClass="entr" presetSubtype="10" fill="hold" grpId="0" nodeType="clickEffect">
                                  <p:stCondLst>
                                    <p:cond delay="0"/>
                                  </p:stCondLst>
                                  <p:childTnLst>
                                    <p:set>
                                      <p:cBhvr>
                                        <p:cTn id="117" dur="1" fill="hold">
                                          <p:stCondLst>
                                            <p:cond delay="0"/>
                                          </p:stCondLst>
                                        </p:cTn>
                                        <p:tgtEl>
                                          <p:spTgt spid="29"/>
                                        </p:tgtEl>
                                        <p:attrNameLst>
                                          <p:attrName>style.visibility</p:attrName>
                                        </p:attrNameLst>
                                      </p:cBhvr>
                                      <p:to>
                                        <p:strVal val="visible"/>
                                      </p:to>
                                    </p:set>
                                    <p:animEffect transition="in" filter="blinds(horizontal)">
                                      <p:cBhvr>
                                        <p:cTn id="118" dur="500"/>
                                        <p:tgtEl>
                                          <p:spTgt spid="29"/>
                                        </p:tgtEl>
                                      </p:cBhvr>
                                    </p:animEffect>
                                  </p:childTnLst>
                                </p:cTn>
                              </p:par>
                            </p:childTnLst>
                          </p:cTn>
                        </p:par>
                      </p:childTnLst>
                    </p:cTn>
                  </p:par>
                  <p:par>
                    <p:cTn id="119" fill="hold">
                      <p:stCondLst>
                        <p:cond delay="indefinite"/>
                      </p:stCondLst>
                      <p:childTnLst>
                        <p:par>
                          <p:cTn id="120" fill="hold">
                            <p:stCondLst>
                              <p:cond delay="0"/>
                            </p:stCondLst>
                            <p:childTnLst>
                              <p:par>
                                <p:cTn id="121" presetID="22" presetClass="entr" presetSubtype="4" fill="hold" grpId="0" nodeType="clickEffect">
                                  <p:stCondLst>
                                    <p:cond delay="0"/>
                                  </p:stCondLst>
                                  <p:childTnLst>
                                    <p:set>
                                      <p:cBhvr>
                                        <p:cTn id="122" dur="1" fill="hold">
                                          <p:stCondLst>
                                            <p:cond delay="0"/>
                                          </p:stCondLst>
                                        </p:cTn>
                                        <p:tgtEl>
                                          <p:spTgt spid="43"/>
                                        </p:tgtEl>
                                        <p:attrNameLst>
                                          <p:attrName>style.visibility</p:attrName>
                                        </p:attrNameLst>
                                      </p:cBhvr>
                                      <p:to>
                                        <p:strVal val="visible"/>
                                      </p:to>
                                    </p:set>
                                    <p:animEffect transition="in" filter="wipe(down)">
                                      <p:cBhvr>
                                        <p:cTn id="123" dur="500"/>
                                        <p:tgtEl>
                                          <p:spTgt spid="43"/>
                                        </p:tgtEl>
                                      </p:cBhvr>
                                    </p:animEffect>
                                  </p:childTnLst>
                                </p:cTn>
                              </p:par>
                            </p:childTnLst>
                          </p:cTn>
                        </p:par>
                      </p:childTnLst>
                    </p:cTn>
                  </p:par>
                  <p:par>
                    <p:cTn id="124" fill="hold">
                      <p:stCondLst>
                        <p:cond delay="indefinite"/>
                      </p:stCondLst>
                      <p:childTnLst>
                        <p:par>
                          <p:cTn id="125" fill="hold">
                            <p:stCondLst>
                              <p:cond delay="0"/>
                            </p:stCondLst>
                            <p:childTnLst>
                              <p:par>
                                <p:cTn id="126" presetID="3" presetClass="entr" presetSubtype="10" fill="hold" grpId="0" nodeType="clickEffect">
                                  <p:stCondLst>
                                    <p:cond delay="0"/>
                                  </p:stCondLst>
                                  <p:childTnLst>
                                    <p:set>
                                      <p:cBhvr>
                                        <p:cTn id="127" dur="1" fill="hold">
                                          <p:stCondLst>
                                            <p:cond delay="0"/>
                                          </p:stCondLst>
                                        </p:cTn>
                                        <p:tgtEl>
                                          <p:spTgt spid="30"/>
                                        </p:tgtEl>
                                        <p:attrNameLst>
                                          <p:attrName>style.visibility</p:attrName>
                                        </p:attrNameLst>
                                      </p:cBhvr>
                                      <p:to>
                                        <p:strVal val="visible"/>
                                      </p:to>
                                    </p:set>
                                    <p:animEffect transition="in" filter="blinds(horizontal)">
                                      <p:cBhvr>
                                        <p:cTn id="128" dur="500"/>
                                        <p:tgtEl>
                                          <p:spTgt spid="30"/>
                                        </p:tgtEl>
                                      </p:cBhvr>
                                    </p:animEffect>
                                  </p:childTnLst>
                                </p:cTn>
                              </p:par>
                            </p:childTnLst>
                          </p:cTn>
                        </p:par>
                      </p:childTnLst>
                    </p:cTn>
                  </p:par>
                  <p:par>
                    <p:cTn id="129" fill="hold">
                      <p:stCondLst>
                        <p:cond delay="indefinite"/>
                      </p:stCondLst>
                      <p:childTnLst>
                        <p:par>
                          <p:cTn id="130" fill="hold">
                            <p:stCondLst>
                              <p:cond delay="0"/>
                            </p:stCondLst>
                            <p:childTnLst>
                              <p:par>
                                <p:cTn id="131" presetID="3" presetClass="entr" presetSubtype="10" fill="hold" grpId="0" nodeType="clickEffect">
                                  <p:stCondLst>
                                    <p:cond delay="0"/>
                                  </p:stCondLst>
                                  <p:childTnLst>
                                    <p:set>
                                      <p:cBhvr>
                                        <p:cTn id="132" dur="1" fill="hold">
                                          <p:stCondLst>
                                            <p:cond delay="0"/>
                                          </p:stCondLst>
                                        </p:cTn>
                                        <p:tgtEl>
                                          <p:spTgt spid="31"/>
                                        </p:tgtEl>
                                        <p:attrNameLst>
                                          <p:attrName>style.visibility</p:attrName>
                                        </p:attrNameLst>
                                      </p:cBhvr>
                                      <p:to>
                                        <p:strVal val="visible"/>
                                      </p:to>
                                    </p:set>
                                    <p:animEffect transition="in" filter="blinds(horizontal)">
                                      <p:cBhvr>
                                        <p:cTn id="133" dur="500"/>
                                        <p:tgtEl>
                                          <p:spTgt spid="31"/>
                                        </p:tgtEl>
                                      </p:cBhvr>
                                    </p:animEffect>
                                  </p:childTnLst>
                                </p:cTn>
                              </p:par>
                            </p:childTnLst>
                          </p:cTn>
                        </p:par>
                      </p:childTnLst>
                    </p:cTn>
                  </p:par>
                  <p:par>
                    <p:cTn id="134" fill="hold">
                      <p:stCondLst>
                        <p:cond delay="indefinite"/>
                      </p:stCondLst>
                      <p:childTnLst>
                        <p:par>
                          <p:cTn id="135" fill="hold">
                            <p:stCondLst>
                              <p:cond delay="0"/>
                            </p:stCondLst>
                            <p:childTnLst>
                              <p:par>
                                <p:cTn id="136" presetID="3" presetClass="entr" presetSubtype="10" fill="hold" grpId="0" nodeType="clickEffect">
                                  <p:stCondLst>
                                    <p:cond delay="0"/>
                                  </p:stCondLst>
                                  <p:childTnLst>
                                    <p:set>
                                      <p:cBhvr>
                                        <p:cTn id="137" dur="1" fill="hold">
                                          <p:stCondLst>
                                            <p:cond delay="0"/>
                                          </p:stCondLst>
                                        </p:cTn>
                                        <p:tgtEl>
                                          <p:spTgt spid="32"/>
                                        </p:tgtEl>
                                        <p:attrNameLst>
                                          <p:attrName>style.visibility</p:attrName>
                                        </p:attrNameLst>
                                      </p:cBhvr>
                                      <p:to>
                                        <p:strVal val="visible"/>
                                      </p:to>
                                    </p:set>
                                    <p:animEffect transition="in" filter="blinds(horizontal)">
                                      <p:cBhvr>
                                        <p:cTn id="138" dur="500"/>
                                        <p:tgtEl>
                                          <p:spTgt spid="32"/>
                                        </p:tgtEl>
                                      </p:cBhvr>
                                    </p:animEffect>
                                  </p:childTnLst>
                                </p:cTn>
                              </p:par>
                            </p:childTnLst>
                          </p:cTn>
                        </p:par>
                      </p:childTnLst>
                    </p:cTn>
                  </p:par>
                  <p:par>
                    <p:cTn id="139" fill="hold">
                      <p:stCondLst>
                        <p:cond delay="indefinite"/>
                      </p:stCondLst>
                      <p:childTnLst>
                        <p:par>
                          <p:cTn id="140" fill="hold">
                            <p:stCondLst>
                              <p:cond delay="0"/>
                            </p:stCondLst>
                            <p:childTnLst>
                              <p:par>
                                <p:cTn id="141" presetID="3" presetClass="entr" presetSubtype="10" fill="hold" grpId="0" nodeType="clickEffect">
                                  <p:stCondLst>
                                    <p:cond delay="0"/>
                                  </p:stCondLst>
                                  <p:childTnLst>
                                    <p:set>
                                      <p:cBhvr>
                                        <p:cTn id="142" dur="1" fill="hold">
                                          <p:stCondLst>
                                            <p:cond delay="0"/>
                                          </p:stCondLst>
                                        </p:cTn>
                                        <p:tgtEl>
                                          <p:spTgt spid="33"/>
                                        </p:tgtEl>
                                        <p:attrNameLst>
                                          <p:attrName>style.visibility</p:attrName>
                                        </p:attrNameLst>
                                      </p:cBhvr>
                                      <p:to>
                                        <p:strVal val="visible"/>
                                      </p:to>
                                    </p:set>
                                    <p:animEffect transition="in" filter="blinds(horizontal)">
                                      <p:cBhvr>
                                        <p:cTn id="143" dur="500"/>
                                        <p:tgtEl>
                                          <p:spTgt spid="33"/>
                                        </p:tgtEl>
                                      </p:cBhvr>
                                    </p:animEffect>
                                  </p:childTnLst>
                                </p:cTn>
                              </p:par>
                            </p:childTnLst>
                          </p:cTn>
                        </p:par>
                      </p:childTnLst>
                    </p:cTn>
                  </p:par>
                  <p:par>
                    <p:cTn id="144" fill="hold">
                      <p:stCondLst>
                        <p:cond delay="indefinite"/>
                      </p:stCondLst>
                      <p:childTnLst>
                        <p:par>
                          <p:cTn id="145" fill="hold">
                            <p:stCondLst>
                              <p:cond delay="0"/>
                            </p:stCondLst>
                            <p:childTnLst>
                              <p:par>
                                <p:cTn id="146" presetID="3" presetClass="entr" presetSubtype="10" fill="hold" grpId="0" nodeType="clickEffect">
                                  <p:stCondLst>
                                    <p:cond delay="0"/>
                                  </p:stCondLst>
                                  <p:childTnLst>
                                    <p:set>
                                      <p:cBhvr>
                                        <p:cTn id="147" dur="1" fill="hold">
                                          <p:stCondLst>
                                            <p:cond delay="0"/>
                                          </p:stCondLst>
                                        </p:cTn>
                                        <p:tgtEl>
                                          <p:spTgt spid="34"/>
                                        </p:tgtEl>
                                        <p:attrNameLst>
                                          <p:attrName>style.visibility</p:attrName>
                                        </p:attrNameLst>
                                      </p:cBhvr>
                                      <p:to>
                                        <p:strVal val="visible"/>
                                      </p:to>
                                    </p:set>
                                    <p:animEffect transition="in" filter="blinds(horizontal)">
                                      <p:cBhvr>
                                        <p:cTn id="148" dur="500"/>
                                        <p:tgtEl>
                                          <p:spTgt spid="34"/>
                                        </p:tgtEl>
                                      </p:cBhvr>
                                    </p:animEffect>
                                  </p:childTnLst>
                                </p:cTn>
                              </p:par>
                            </p:childTnLst>
                          </p:cTn>
                        </p:par>
                      </p:childTnLst>
                    </p:cTn>
                  </p:par>
                  <p:par>
                    <p:cTn id="149" fill="hold">
                      <p:stCondLst>
                        <p:cond delay="indefinite"/>
                      </p:stCondLst>
                      <p:childTnLst>
                        <p:par>
                          <p:cTn id="150" fill="hold">
                            <p:stCondLst>
                              <p:cond delay="0"/>
                            </p:stCondLst>
                            <p:childTnLst>
                              <p:par>
                                <p:cTn id="151" presetID="3" presetClass="entr" presetSubtype="10" fill="hold" grpId="0" nodeType="clickEffect">
                                  <p:stCondLst>
                                    <p:cond delay="0"/>
                                  </p:stCondLst>
                                  <p:childTnLst>
                                    <p:set>
                                      <p:cBhvr>
                                        <p:cTn id="152" dur="1" fill="hold">
                                          <p:stCondLst>
                                            <p:cond delay="0"/>
                                          </p:stCondLst>
                                        </p:cTn>
                                        <p:tgtEl>
                                          <p:spTgt spid="35"/>
                                        </p:tgtEl>
                                        <p:attrNameLst>
                                          <p:attrName>style.visibility</p:attrName>
                                        </p:attrNameLst>
                                      </p:cBhvr>
                                      <p:to>
                                        <p:strVal val="visible"/>
                                      </p:to>
                                    </p:set>
                                    <p:animEffect transition="in" filter="blinds(horizontal)">
                                      <p:cBhvr>
                                        <p:cTn id="153" dur="500"/>
                                        <p:tgtEl>
                                          <p:spTgt spid="35"/>
                                        </p:tgtEl>
                                      </p:cBhvr>
                                    </p:animEffect>
                                  </p:childTnLst>
                                </p:cTn>
                              </p:par>
                            </p:childTnLst>
                          </p:cTn>
                        </p:par>
                      </p:childTnLst>
                    </p:cTn>
                  </p:par>
                  <p:par>
                    <p:cTn id="154" fill="hold">
                      <p:stCondLst>
                        <p:cond delay="indefinite"/>
                      </p:stCondLst>
                      <p:childTnLst>
                        <p:par>
                          <p:cTn id="155" fill="hold">
                            <p:stCondLst>
                              <p:cond delay="0"/>
                            </p:stCondLst>
                            <p:childTnLst>
                              <p:par>
                                <p:cTn id="156" presetID="22" presetClass="entr" presetSubtype="4" fill="hold" grpId="0" nodeType="clickEffect">
                                  <p:stCondLst>
                                    <p:cond delay="0"/>
                                  </p:stCondLst>
                                  <p:childTnLst>
                                    <p:set>
                                      <p:cBhvr>
                                        <p:cTn id="157" dur="1" fill="hold">
                                          <p:stCondLst>
                                            <p:cond delay="0"/>
                                          </p:stCondLst>
                                        </p:cTn>
                                        <p:tgtEl>
                                          <p:spTgt spid="44"/>
                                        </p:tgtEl>
                                        <p:attrNameLst>
                                          <p:attrName>style.visibility</p:attrName>
                                        </p:attrNameLst>
                                      </p:cBhvr>
                                      <p:to>
                                        <p:strVal val="visible"/>
                                      </p:to>
                                    </p:set>
                                    <p:animEffect transition="in" filter="wipe(down)">
                                      <p:cBhvr>
                                        <p:cTn id="158"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8" grpId="0"/>
      <p:bldP spid="9" grpId="0"/>
      <p:bldP spid="10" grpId="0"/>
      <p:bldP spid="13" grpId="0"/>
      <p:bldP spid="14" grpId="0"/>
      <p:bldP spid="15" grpId="0"/>
      <p:bldP spid="16" grpId="0"/>
      <p:bldP spid="22" grpId="0"/>
      <p:bldP spid="23" grpId="0"/>
      <p:bldP spid="24" grpId="0"/>
      <p:bldP spid="25" grpId="0"/>
      <p:bldP spid="28" grpId="0"/>
      <p:bldP spid="29" grpId="0"/>
      <p:bldP spid="30" grpId="0"/>
      <p:bldP spid="31" grpId="0"/>
      <p:bldP spid="32" grpId="0"/>
      <p:bldP spid="33" grpId="0"/>
      <p:bldP spid="34" grpId="0"/>
      <p:bldP spid="35" grpId="0"/>
      <p:bldP spid="11" grpId="0"/>
      <p:bldP spid="12" grpId="0"/>
      <p:bldP spid="42" grpId="0"/>
      <p:bldP spid="43" grpId="0"/>
      <p:bldP spid="44" grpId="0"/>
    </p:bldLst>
  </p:timing>
</p:sld>
</file>

<file path=ppt/theme/theme1.xml><?xml version="1.0" encoding="utf-8"?>
<a:theme xmlns:a="http://schemas.openxmlformats.org/drawingml/2006/main" name="6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6372</TotalTime>
  <Words>4728</Words>
  <Application>Microsoft Office PowerPoint</Application>
  <PresentationFormat>自定义</PresentationFormat>
  <Paragraphs>1141</Paragraphs>
  <Slides>74</Slides>
  <Notes>3</Notes>
  <HiddenSlides>15</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74</vt:i4>
      </vt:variant>
    </vt:vector>
  </HeadingPairs>
  <TitlesOfParts>
    <vt:vector size="76" baseType="lpstr">
      <vt:lpstr>6_Office 主题</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user</cp:lastModifiedBy>
  <cp:revision>1334</cp:revision>
  <dcterms:created xsi:type="dcterms:W3CDTF">2014-11-27T01:03:08Z</dcterms:created>
  <dcterms:modified xsi:type="dcterms:W3CDTF">2016-08-10T01:22:42Z</dcterms:modified>
</cp:coreProperties>
</file>

<file path=docProps/thumbnail.jpeg>
</file>